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23B"/>
    <a:srgbClr val="C3C3C3"/>
    <a:srgbClr val="885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25" autoAdjust="0"/>
    <p:restoredTop sz="94660"/>
  </p:normalViewPr>
  <p:slideViewPr>
    <p:cSldViewPr snapToGrid="0">
      <p:cViewPr>
        <p:scale>
          <a:sx n="30" d="100"/>
          <a:sy n="30" d="100"/>
        </p:scale>
        <p:origin x="1238" y="-42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053981604100392E-2"/>
          <c:y val="3.5434366410486411E-2"/>
          <c:w val="0.93494601839589964"/>
          <c:h val="0.89730141839513777"/>
        </c:manualLayout>
      </c:layout>
      <c:barChart>
        <c:barDir val="col"/>
        <c:grouping val="clustered"/>
        <c:varyColors val="0"/>
        <c:ser>
          <c:idx val="0"/>
          <c:order val="0"/>
          <c:tx>
            <c:strRef>
              <c:f>Sheet1!$N$7</c:f>
              <c:strCache>
                <c:ptCount val="1"/>
                <c:pt idx="0">
                  <c:v>0.845435589</c:v>
                </c:pt>
              </c:strCache>
            </c:strRef>
          </c:tx>
          <c:spPr>
            <a:solidFill>
              <a:schemeClr val="accent1"/>
            </a:solidFill>
            <a:ln>
              <a:noFill/>
            </a:ln>
            <a:effectLst/>
          </c:spPr>
          <c:invertIfNegative val="0"/>
          <c:cat>
            <c:strRef>
              <c:f>Sheet1!$O$6:$V$6</c:f>
              <c:strCache>
                <c:ptCount val="6"/>
                <c:pt idx="0">
                  <c:v>Mode</c:v>
                </c:pt>
                <c:pt idx="1">
                  <c:v>5</c:v>
                </c:pt>
                <c:pt idx="2">
                  <c:v>Mode</c:v>
                </c:pt>
                <c:pt idx="3">
                  <c:v>5</c:v>
                </c:pt>
                <c:pt idx="4">
                  <c:v>Mode</c:v>
                </c:pt>
                <c:pt idx="5">
                  <c:v>5</c:v>
                </c:pt>
              </c:strCache>
            </c:strRef>
          </c:cat>
          <c:val>
            <c:numRef>
              <c:f>Sheet1!$O$7:$V$7</c:f>
              <c:numCache>
                <c:formatCode>General</c:formatCode>
                <c:ptCount val="8"/>
                <c:pt idx="0">
                  <c:v>0</c:v>
                </c:pt>
                <c:pt idx="1">
                  <c:v>0.80789905485589586</c:v>
                </c:pt>
                <c:pt idx="2">
                  <c:v>0</c:v>
                </c:pt>
                <c:pt idx="3">
                  <c:v>0.96326356833418281</c:v>
                </c:pt>
                <c:pt idx="4">
                  <c:v>0</c:v>
                </c:pt>
                <c:pt idx="5">
                  <c:v>0.75254568216210938</c:v>
                </c:pt>
              </c:numCache>
            </c:numRef>
          </c:val>
          <c:extLst>
            <c:ext xmlns:c16="http://schemas.microsoft.com/office/drawing/2014/chart" uri="{C3380CC4-5D6E-409C-BE32-E72D297353CC}">
              <c16:uniqueId val="{00000000-A2F1-4FD1-933E-93F7AD8D9599}"/>
            </c:ext>
          </c:extLst>
        </c:ser>
        <c:ser>
          <c:idx val="1"/>
          <c:order val="1"/>
          <c:tx>
            <c:strRef>
              <c:f>Sheet1!$N$8</c:f>
              <c:strCache>
                <c:ptCount val="1"/>
                <c:pt idx="0">
                  <c:v>0.714761335</c:v>
                </c:pt>
              </c:strCache>
            </c:strRef>
          </c:tx>
          <c:spPr>
            <a:solidFill>
              <a:schemeClr val="accent2"/>
            </a:solidFill>
            <a:ln>
              <a:noFill/>
            </a:ln>
            <a:effectLst/>
          </c:spPr>
          <c:invertIfNegative val="0"/>
          <c:cat>
            <c:strRef>
              <c:f>Sheet1!$O$6:$V$6</c:f>
              <c:strCache>
                <c:ptCount val="6"/>
                <c:pt idx="0">
                  <c:v>Mode</c:v>
                </c:pt>
                <c:pt idx="1">
                  <c:v>5</c:v>
                </c:pt>
                <c:pt idx="2">
                  <c:v>Mode</c:v>
                </c:pt>
                <c:pt idx="3">
                  <c:v>5</c:v>
                </c:pt>
                <c:pt idx="4">
                  <c:v>Mode</c:v>
                </c:pt>
                <c:pt idx="5">
                  <c:v>5</c:v>
                </c:pt>
              </c:strCache>
            </c:strRef>
          </c:cat>
          <c:val>
            <c:numRef>
              <c:f>Sheet1!$O$8:$V$8</c:f>
              <c:numCache>
                <c:formatCode>General</c:formatCode>
                <c:ptCount val="8"/>
                <c:pt idx="0">
                  <c:v>0</c:v>
                </c:pt>
                <c:pt idx="1">
                  <c:v>0.65270088283704986</c:v>
                </c:pt>
                <c:pt idx="2">
                  <c:v>0</c:v>
                </c:pt>
                <c:pt idx="3">
                  <c:v>0.92787670207990292</c:v>
                </c:pt>
                <c:pt idx="4">
                  <c:v>0</c:v>
                </c:pt>
                <c:pt idx="5">
                  <c:v>0.56632500374083461</c:v>
                </c:pt>
              </c:numCache>
            </c:numRef>
          </c:val>
          <c:extLst>
            <c:ext xmlns:c16="http://schemas.microsoft.com/office/drawing/2014/chart" uri="{C3380CC4-5D6E-409C-BE32-E72D297353CC}">
              <c16:uniqueId val="{00000001-A2F1-4FD1-933E-93F7AD8D9599}"/>
            </c:ext>
          </c:extLst>
        </c:ser>
        <c:dLbls>
          <c:showLegendKey val="0"/>
          <c:showVal val="0"/>
          <c:showCatName val="0"/>
          <c:showSerName val="0"/>
          <c:showPercent val="0"/>
          <c:showBubbleSize val="0"/>
        </c:dLbls>
        <c:gapWidth val="219"/>
        <c:overlap val="-27"/>
        <c:axId val="72878336"/>
        <c:axId val="80473472"/>
      </c:barChart>
      <c:catAx>
        <c:axId val="7287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0473472"/>
        <c:crosses val="autoZero"/>
        <c:auto val="1"/>
        <c:lblAlgn val="ctr"/>
        <c:lblOffset val="100"/>
        <c:noMultiLvlLbl val="0"/>
      </c:catAx>
      <c:valAx>
        <c:axId val="80473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28783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1C8CE2-068C-4B62-9E74-0F57B596A62F}" type="datetimeFigureOut">
              <a:rPr lang="en-US" smtClean="0"/>
              <a:t>6/23/2025</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FFAEE-4DB7-49E5-B20F-211BE0A2871F}" type="slidenum">
              <a:rPr lang="en-US" smtClean="0"/>
              <a:t>‹#›</a:t>
            </a:fld>
            <a:endParaRPr lang="en-US"/>
          </a:p>
        </p:txBody>
      </p:sp>
    </p:spTree>
    <p:extLst>
      <p:ext uri="{BB962C8B-B14F-4D97-AF65-F5344CB8AC3E}">
        <p14:creationId xmlns:p14="http://schemas.microsoft.com/office/powerpoint/2010/main" val="1467695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GB"/>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750386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939435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13741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01134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GB"/>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30F1355-598C-45B3-AAB3-5C27E5350FB0}"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158869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30F1355-598C-45B3-AAB3-5C27E5350FB0}"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41862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GB"/>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30F1355-598C-45B3-AAB3-5C27E5350FB0}" type="datetimeFigureOut">
              <a:rPr lang="en-US" smtClean="0"/>
              <a:t>6/23/2025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88142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30F1355-598C-45B3-AAB3-5C27E5350FB0}" type="datetimeFigureOut">
              <a:rPr lang="en-US" smtClean="0"/>
              <a:t>6/23/2025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61213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F1355-598C-45B3-AAB3-5C27E5350FB0}" type="datetimeFigureOut">
              <a:rPr lang="en-US" smtClean="0"/>
              <a:t>6/23/2025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668428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B30F1355-598C-45B3-AAB3-5C27E5350FB0}"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53362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GB"/>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B30F1355-598C-45B3-AAB3-5C27E5350FB0}"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05623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15F6355-C71B-E572-A2AE-0C4A56C1BAE4}"/>
              </a:ext>
            </a:extLst>
          </p:cNvPr>
          <p:cNvSpPr/>
          <p:nvPr userDrawn="1"/>
        </p:nvSpPr>
        <p:spPr>
          <a:xfrm>
            <a:off x="0" y="-1"/>
            <a:ext cx="30275213" cy="2278903"/>
          </a:xfrm>
          <a:prstGeom prst="rect">
            <a:avLst/>
          </a:prstGeom>
          <a:solidFill>
            <a:srgbClr val="2F6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Title Placeholder 1"/>
          <p:cNvSpPr>
            <a:spLocks noGrp="1"/>
          </p:cNvSpPr>
          <p:nvPr>
            <p:ph type="title"/>
          </p:nvPr>
        </p:nvSpPr>
        <p:spPr>
          <a:xfrm>
            <a:off x="2081421" y="2580495"/>
            <a:ext cx="26112371" cy="797183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B30F1355-598C-45B3-AAB3-5C27E5350FB0}" type="datetimeFigureOut">
              <a:rPr lang="en-US" smtClean="0"/>
              <a:t>6/23/2025</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93CD98AB-CBAD-4279-8EDE-27C1E0715B96}" type="slidenum">
              <a:rPr lang="en-US" smtClean="0"/>
              <a:t>‹#›</a:t>
            </a:fld>
            <a:endParaRPr lang="en-US"/>
          </a:p>
        </p:txBody>
      </p:sp>
      <p:sp>
        <p:nvSpPr>
          <p:cNvPr id="8" name="Subtitle 2">
            <a:extLst>
              <a:ext uri="{FF2B5EF4-FFF2-40B4-BE49-F238E27FC236}">
                <a16:creationId xmlns:a16="http://schemas.microsoft.com/office/drawing/2014/main" id="{1BBF21EB-FD94-6EC5-C5A1-DAAB99858BBA}"/>
              </a:ext>
            </a:extLst>
          </p:cNvPr>
          <p:cNvSpPr txBox="1">
            <a:spLocks/>
          </p:cNvSpPr>
          <p:nvPr userDrawn="1"/>
        </p:nvSpPr>
        <p:spPr>
          <a:xfrm>
            <a:off x="1091773" y="140188"/>
            <a:ext cx="13314170" cy="1972945"/>
          </a:xfrm>
          <a:prstGeom prst="rect">
            <a:avLst/>
          </a:prstGeom>
        </p:spPr>
        <p:txBody>
          <a:bodyPr vert="horz" lIns="227064" tIns="113532" rIns="227064" bIns="113532"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l" defTabSz="227060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11</a:t>
            </a:r>
            <a:r>
              <a:rPr lang="en-US" sz="4000" b="1"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th </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BASIQ </a:t>
            </a:r>
            <a:r>
              <a:rPr lang="en-US" sz="40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International Conference</a:t>
            </a:r>
          </a:p>
          <a:p>
            <a:pPr marL="0" marR="0" indent="0" algn="l" defTabSz="227060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New Trends in Sustainable Business and Consumption</a:t>
            </a:r>
          </a:p>
          <a:p>
            <a:pPr marL="0" marR="0" lvl="0" indent="0" algn="l" defTabSz="227060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26-28 June </a:t>
            </a:r>
            <a:r>
              <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2025, University of Oradea - Faculty of Economic Sciences, Romania</a:t>
            </a: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
            </a:r>
            <a:b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descr="A blue and white logo&#10;&#10;AI-generated content may be incorrect.">
            <a:extLst>
              <a:ext uri="{FF2B5EF4-FFF2-40B4-BE49-F238E27FC236}">
                <a16:creationId xmlns:a16="http://schemas.microsoft.com/office/drawing/2014/main" id="{6731F677-5C41-151E-2482-6990957902E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220129" y="354723"/>
            <a:ext cx="3128958" cy="1656000"/>
          </a:xfrm>
          <a:prstGeom prst="rect">
            <a:avLst/>
          </a:prstGeom>
        </p:spPr>
      </p:pic>
      <p:pic>
        <p:nvPicPr>
          <p:cNvPr id="13" name="Graphic 12">
            <a:extLst>
              <a:ext uri="{FF2B5EF4-FFF2-40B4-BE49-F238E27FC236}">
                <a16:creationId xmlns:a16="http://schemas.microsoft.com/office/drawing/2014/main" id="{4848C1A9-524A-3495-B56E-90F259426436}"/>
              </a:ext>
            </a:extLst>
          </p:cNvPr>
          <p:cNvPicPr>
            <a:picLocks noChangeAspect="1"/>
          </p:cNvPicPr>
          <p:nvPr userDrawn="1"/>
        </p:nvPicPr>
        <p:blipFill>
          <a:blip r:embed="rId14">
            <a:extLst>
              <a:ext uri="{96DAC541-7B7A-43D3-8B79-37D633B846F1}">
                <asvg:svgBlip xmlns="" xmlns:asvg="http://schemas.microsoft.com/office/drawing/2016/SVG/main" r:embed="rId15"/>
              </a:ext>
            </a:extLst>
          </a:blip>
          <a:srcRect l="3281" t="4117" r="3640" b="3520"/>
          <a:stretch/>
        </p:blipFill>
        <p:spPr>
          <a:xfrm>
            <a:off x="21653193" y="354723"/>
            <a:ext cx="1668836" cy="1656000"/>
          </a:xfrm>
          <a:prstGeom prst="rect">
            <a:avLst/>
          </a:prstGeom>
        </p:spPr>
      </p:pic>
      <p:pic>
        <p:nvPicPr>
          <p:cNvPr id="14" name="Picture 13" descr="A blue and white circle with a caduceus and a world map&#10;&#10;AI-generated content may be incorrect.">
            <a:extLst>
              <a:ext uri="{FF2B5EF4-FFF2-40B4-BE49-F238E27FC236}">
                <a16:creationId xmlns:a16="http://schemas.microsoft.com/office/drawing/2014/main" id="{7183C3B9-AF08-4EAE-F6A7-DB556A58349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3626135" y="354723"/>
            <a:ext cx="1657155" cy="1656000"/>
          </a:xfrm>
          <a:prstGeom prst="rect">
            <a:avLst/>
          </a:prstGeom>
        </p:spPr>
      </p:pic>
      <p:pic>
        <p:nvPicPr>
          <p:cNvPr id="15" name="Picture 14" descr="A blue circle with white letters&#10;&#10;AI-generated content may be incorrect.">
            <a:extLst>
              <a:ext uri="{FF2B5EF4-FFF2-40B4-BE49-F238E27FC236}">
                <a16:creationId xmlns:a16="http://schemas.microsoft.com/office/drawing/2014/main" id="{5B120D4A-19F0-1F89-9EF2-1B73C2357539}"/>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l="7791" t="7447" r="7963" b="7273"/>
          <a:stretch/>
        </p:blipFill>
        <p:spPr>
          <a:xfrm>
            <a:off x="25587396" y="354723"/>
            <a:ext cx="1635937" cy="1656000"/>
          </a:xfrm>
          <a:prstGeom prst="rect">
            <a:avLst/>
          </a:prstGeom>
        </p:spPr>
      </p:pic>
      <p:pic>
        <p:nvPicPr>
          <p:cNvPr id="16" name="Picture 15" descr="A purple circle with white text&#10;&#10;AI-generated content may be incorrect.">
            <a:extLst>
              <a:ext uri="{FF2B5EF4-FFF2-40B4-BE49-F238E27FC236}">
                <a16:creationId xmlns:a16="http://schemas.microsoft.com/office/drawing/2014/main" id="{3550141D-BFF9-385A-7775-6B30E0E2B6D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7527440" y="354723"/>
            <a:ext cx="1656000" cy="1656000"/>
          </a:xfrm>
          <a:prstGeom prst="rect">
            <a:avLst/>
          </a:prstGeom>
        </p:spPr>
      </p:pic>
    </p:spTree>
    <p:extLst>
      <p:ext uri="{BB962C8B-B14F-4D97-AF65-F5344CB8AC3E}">
        <p14:creationId xmlns:p14="http://schemas.microsoft.com/office/powerpoint/2010/main" val="962860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talina.dumitrescu@amp.ase.ro" TargetMode="External"/><Relationship Id="rId2" Type="http://schemas.openxmlformats.org/officeDocument/2006/relationships/hyperlink" Target="mailto:ovidiu.buzoianu@man.ase.ro" TargetMode="Externa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hyperlink" Target="mailto:sarbu.roxana@ase.ro" TargetMode="External"/><Relationship Id="rId4" Type="http://schemas.openxmlformats.org/officeDocument/2006/relationships/hyperlink" Target="mailto:madalina.bigu@amp.ase.r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B91E0B3-0EE3-A1FC-4250-3DC606D8FFB4}"/>
              </a:ext>
            </a:extLst>
          </p:cNvPr>
          <p:cNvSpPr txBox="1"/>
          <p:nvPr/>
        </p:nvSpPr>
        <p:spPr>
          <a:xfrm>
            <a:off x="8253608" y="3554154"/>
            <a:ext cx="19528209" cy="584775"/>
          </a:xfrm>
          <a:prstGeom prst="rect">
            <a:avLst/>
          </a:prstGeom>
          <a:solidFill>
            <a:srgbClr val="2C223B">
              <a:alpha val="7059"/>
            </a:srgbClr>
          </a:solidFill>
        </p:spPr>
        <p:txBody>
          <a:bodyPr wrap="square" rtlCol="0">
            <a:spAutoFit/>
          </a:bodyPr>
          <a:lstStyle/>
          <a:p>
            <a:pPr algn="ctr"/>
            <a:r>
              <a:rPr lang="ro-RO" sz="3200" b="1" dirty="0">
                <a:latin typeface="Arial" panose="020B0604020202020204" pitchFamily="34" charset="0"/>
                <a:cs typeface="Arial" panose="020B0604020202020204" pitchFamily="34" charset="0"/>
              </a:rPr>
              <a:t>The Impact of the Interaction between the Rule of Law and the European Union's Cohesion Policy</a:t>
            </a:r>
            <a:endParaRPr lang="en-US" sz="3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9498380-4970-B1BF-834C-E404DC1D9CE5}"/>
              </a:ext>
            </a:extLst>
          </p:cNvPr>
          <p:cNvSpPr txBox="1"/>
          <p:nvPr/>
        </p:nvSpPr>
        <p:spPr>
          <a:xfrm>
            <a:off x="8253607" y="4592974"/>
            <a:ext cx="19528209" cy="584775"/>
          </a:xfrm>
          <a:prstGeom prst="rect">
            <a:avLst/>
          </a:prstGeom>
          <a:solidFill>
            <a:srgbClr val="2C223B">
              <a:alpha val="7059"/>
            </a:srgbClr>
          </a:solidFill>
        </p:spPr>
        <p:txBody>
          <a:bodyPr wrap="square" rtlCol="0">
            <a:spAutoFit/>
          </a:bodyPr>
          <a:lstStyle/>
          <a:p>
            <a:pPr algn="ctr"/>
            <a:r>
              <a:rPr lang="en-US" sz="3200" dirty="0" smtClean="0">
                <a:latin typeface="Arial" panose="020B0604020202020204" pitchFamily="34" charset="0"/>
                <a:cs typeface="Arial" panose="020B0604020202020204" pitchFamily="34" charset="0"/>
              </a:rPr>
              <a:t>Ovidiu Andrei Cristian </a:t>
            </a:r>
            <a:r>
              <a:rPr lang="en-US" sz="3200" dirty="0" err="1" smtClean="0">
                <a:latin typeface="Arial" panose="020B0604020202020204" pitchFamily="34" charset="0"/>
                <a:cs typeface="Arial" panose="020B0604020202020204" pitchFamily="34" charset="0"/>
              </a:rPr>
              <a:t>Buzoianu</a:t>
            </a:r>
            <a:r>
              <a:rPr lang="en-US" sz="3200" dirty="0" smtClean="0">
                <a:latin typeface="Arial" panose="020B0604020202020204" pitchFamily="34" charset="0"/>
                <a:cs typeface="Arial" panose="020B0604020202020204" pitchFamily="34" charset="0"/>
              </a:rPr>
              <a:t>, C</a:t>
            </a:r>
            <a:r>
              <a:rPr lang="ro-RO" sz="3200" dirty="0" smtClean="0">
                <a:latin typeface="Arial" panose="020B0604020202020204" pitchFamily="34" charset="0"/>
                <a:cs typeface="Arial" panose="020B0604020202020204" pitchFamily="34" charset="0"/>
              </a:rPr>
              <a:t>ătălina Oana Dumitrescu, Ana Mădălina Bîgu, Roxana Sârbu</a:t>
            </a:r>
            <a:endParaRPr lang="en-US" sz="3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97967ED-A615-7E01-D328-AF55338B0E1A}"/>
              </a:ext>
            </a:extLst>
          </p:cNvPr>
          <p:cNvSpPr txBox="1"/>
          <p:nvPr/>
        </p:nvSpPr>
        <p:spPr>
          <a:xfrm>
            <a:off x="8253608" y="5671806"/>
            <a:ext cx="19528208" cy="584775"/>
          </a:xfrm>
          <a:prstGeom prst="rect">
            <a:avLst/>
          </a:prstGeom>
          <a:solidFill>
            <a:srgbClr val="2C223B">
              <a:alpha val="7059"/>
            </a:srgbClr>
          </a:solidFill>
        </p:spPr>
        <p:txBody>
          <a:bodyPr wrap="square" rtlCol="0">
            <a:spAutoFit/>
          </a:bodyPr>
          <a:lstStyle/>
          <a:p>
            <a:pPr algn="ctr"/>
            <a:r>
              <a:rPr lang="ro-RO" sz="3200" dirty="0" smtClean="0">
                <a:latin typeface="Arial" panose="020B0604020202020204" pitchFamily="34" charset="0"/>
                <a:cs typeface="Arial" panose="020B0604020202020204" pitchFamily="34" charset="0"/>
              </a:rPr>
              <a:t>Bucharest University of Economic Studies</a:t>
            </a:r>
            <a:endParaRPr lang="en-US" sz="3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385552E-C1F0-06B4-3D33-D7DF687B6E5C}"/>
              </a:ext>
            </a:extLst>
          </p:cNvPr>
          <p:cNvSpPr txBox="1"/>
          <p:nvPr/>
        </p:nvSpPr>
        <p:spPr>
          <a:xfrm>
            <a:off x="7377306" y="6757576"/>
            <a:ext cx="22378793" cy="584775"/>
          </a:xfrm>
          <a:prstGeom prst="rect">
            <a:avLst/>
          </a:prstGeom>
          <a:solidFill>
            <a:srgbClr val="2C223B">
              <a:alpha val="7059"/>
            </a:srgbClr>
          </a:solidFill>
        </p:spPr>
        <p:txBody>
          <a:bodyPr wrap="square" rtlCol="0">
            <a:spAutoFit/>
          </a:bodyPr>
          <a:lstStyle/>
          <a:p>
            <a:r>
              <a:rPr lang="ro-RO" sz="3200" dirty="0" smtClean="0">
                <a:latin typeface="Arial" panose="020B0604020202020204" pitchFamily="34" charset="0"/>
                <a:cs typeface="Arial" panose="020B0604020202020204" pitchFamily="34" charset="0"/>
                <a:hlinkClick r:id="rId2"/>
              </a:rPr>
              <a:t>ovidiu.buzoianu@man.ase.ro</a:t>
            </a:r>
            <a:r>
              <a:rPr lang="ro-RO" sz="3200" dirty="0" smtClean="0">
                <a:latin typeface="Arial" panose="020B0604020202020204" pitchFamily="34" charset="0"/>
                <a:cs typeface="Arial" panose="020B0604020202020204" pitchFamily="34" charset="0"/>
              </a:rPr>
              <a:t> ; </a:t>
            </a:r>
            <a:r>
              <a:rPr lang="ro-RO" sz="3200" dirty="0" smtClean="0">
                <a:latin typeface="Arial" panose="020B0604020202020204" pitchFamily="34" charset="0"/>
                <a:cs typeface="Arial" panose="020B0604020202020204" pitchFamily="34" charset="0"/>
                <a:hlinkClick r:id="rId3"/>
              </a:rPr>
              <a:t>catalina.dumitrescu@amp.ase.ro</a:t>
            </a:r>
            <a:r>
              <a:rPr lang="ro-RO" sz="3200" dirty="0" smtClean="0">
                <a:latin typeface="Arial" panose="020B0604020202020204" pitchFamily="34" charset="0"/>
                <a:cs typeface="Arial" panose="020B0604020202020204" pitchFamily="34" charset="0"/>
              </a:rPr>
              <a:t>;  </a:t>
            </a:r>
            <a:r>
              <a:rPr lang="ro-RO" sz="3200" dirty="0" smtClean="0">
                <a:latin typeface="Arial" panose="020B0604020202020204" pitchFamily="34" charset="0"/>
                <a:cs typeface="Arial" panose="020B0604020202020204" pitchFamily="34" charset="0"/>
                <a:hlinkClick r:id="rId4"/>
              </a:rPr>
              <a:t>madalina.bigu@amp.ase.ro</a:t>
            </a:r>
            <a:r>
              <a:rPr lang="ro-RO" sz="3200" dirty="0" smtClean="0">
                <a:latin typeface="Arial" panose="020B0604020202020204" pitchFamily="34" charset="0"/>
                <a:cs typeface="Arial" panose="020B0604020202020204" pitchFamily="34" charset="0"/>
              </a:rPr>
              <a:t>;  </a:t>
            </a:r>
            <a:r>
              <a:rPr lang="ro-RO" sz="3200" dirty="0" smtClean="0">
                <a:latin typeface="Arial" panose="020B0604020202020204" pitchFamily="34" charset="0"/>
                <a:cs typeface="Arial" panose="020B0604020202020204" pitchFamily="34" charset="0"/>
                <a:hlinkClick r:id="rId5"/>
              </a:rPr>
              <a:t>sarbu.roxana@ase.ro</a:t>
            </a:r>
            <a:r>
              <a:rPr lang="ro-RO" sz="320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7" name="Rectangle 6"/>
          <p:cNvSpPr/>
          <p:nvPr/>
        </p:nvSpPr>
        <p:spPr>
          <a:xfrm>
            <a:off x="712175" y="7682826"/>
            <a:ext cx="29043923" cy="2754600"/>
          </a:xfrm>
          <a:prstGeom prst="rect">
            <a:avLst/>
          </a:prstGeom>
        </p:spPr>
        <p:txBody>
          <a:bodyPr wrap="square">
            <a:spAutoFit/>
          </a:bodyPr>
          <a:lstStyle/>
          <a:p>
            <a:pPr algn="just">
              <a:spcBef>
                <a:spcPts val="600"/>
              </a:spcBef>
              <a:spcAft>
                <a:spcPts val="0"/>
              </a:spcAft>
            </a:pPr>
            <a:r>
              <a:rPr lang="en-GB" sz="2400" dirty="0">
                <a:latin typeface="Arial" panose="020B0604020202020204" pitchFamily="34" charset="0"/>
                <a:ea typeface="Times New Roman" panose="02020603050405020304" pitchFamily="18" charset="0"/>
                <a:cs typeface="Arial" panose="020B0604020202020204" pitchFamily="34" charset="0"/>
              </a:rPr>
              <a:t>In the current context of the European Union, a number of major challenges are noted in relation to respect for the rule of law and the achievement of cohesion policy objectives (</a:t>
            </a:r>
            <a:r>
              <a:rPr lang="en-GB" sz="2400" dirty="0" err="1">
                <a:latin typeface="Arial" panose="020B0604020202020204" pitchFamily="34" charset="0"/>
                <a:ea typeface="Times New Roman" panose="02020603050405020304" pitchFamily="18" charset="0"/>
                <a:cs typeface="Arial" panose="020B0604020202020204" pitchFamily="34" charset="0"/>
              </a:rPr>
              <a:t>Bodislav</a:t>
            </a:r>
            <a:r>
              <a:rPr lang="en-GB" sz="2400" dirty="0">
                <a:latin typeface="Arial" panose="020B0604020202020204" pitchFamily="34" charset="0"/>
                <a:ea typeface="Times New Roman" panose="02020603050405020304" pitchFamily="18" charset="0"/>
                <a:cs typeface="Arial" panose="020B0604020202020204" pitchFamily="34" charset="0"/>
              </a:rPr>
              <a:t> et al., 2019).  These issues are particularly relevant in the face of the various tensions and changes that the EU is currently facing. It is observed that some Member States are faced with constant attempts to politicize or undermine the independence of the judiciary, which can seriously affect the proper functioning of justice and, implicitly, respect for the principles of the rule of law. At the same time, there are concerns about the restrictions imposed on the freedom of the press and civil society in some Member States, which undermines fundamental democratic values ​​and individual rights </a:t>
            </a:r>
            <a:endParaRPr lang="ro-RO" sz="2400"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0"/>
              </a:spcAft>
            </a:pPr>
            <a:r>
              <a:rPr lang="en-GB" sz="2400" dirty="0" smtClean="0">
                <a:latin typeface="Arial" panose="020B0604020202020204" pitchFamily="34" charset="0"/>
                <a:ea typeface="Times New Roman" panose="02020603050405020304" pitchFamily="18" charset="0"/>
                <a:cs typeface="Arial" panose="020B0604020202020204" pitchFamily="34" charset="0"/>
              </a:rPr>
              <a:t>Cohesion policy is one of the main policies of the European Union, which aims to reduce economic, social and territorial disparities between regions and Member States. Its aim is to promote balanced and sustainable development throughout the European Union, through investments in infrastructure, education, innovation, employment and other relevant areas. Cohesion policy funds are mainly allocated from the EU budget and are managed through various programmes and instruments aimed at less developed regions or those facing structural difficulties. </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712174" y="10437426"/>
            <a:ext cx="29043923" cy="4231928"/>
          </a:xfrm>
          <a:prstGeom prst="rect">
            <a:avLst/>
          </a:prstGeom>
        </p:spPr>
        <p:txBody>
          <a:bodyPr wrap="square">
            <a:spAutoFit/>
          </a:bodyPr>
          <a:lstStyle/>
          <a:p>
            <a:pPr algn="just">
              <a:spcBef>
                <a:spcPts val="600"/>
              </a:spcBef>
              <a:spcAft>
                <a:spcPts val="0"/>
              </a:spcAft>
            </a:pPr>
            <a:r>
              <a:rPr lang="en-GB" sz="2400" dirty="0">
                <a:latin typeface="Arial" panose="020B0604020202020204" pitchFamily="34" charset="0"/>
                <a:ea typeface="Times New Roman" panose="02020603050405020304" pitchFamily="18" charset="0"/>
                <a:cs typeface="Arial" panose="020B0604020202020204" pitchFamily="34" charset="0"/>
              </a:rPr>
              <a:t>The principles presented (the guideline of thumb of regulation and concord coverage) are carefully connected and </a:t>
            </a:r>
            <a:r>
              <a:rPr lang="en-GB" sz="2400" dirty="0" err="1" smtClean="0">
                <a:latin typeface="Arial" panose="020B0604020202020204" pitchFamily="34" charset="0"/>
                <a:ea typeface="Times New Roman" panose="02020603050405020304" pitchFamily="18" charset="0"/>
                <a:cs typeface="Arial" panose="020B0604020202020204" pitchFamily="34" charset="0"/>
              </a:rPr>
              <a:t>interpene</a:t>
            </a:r>
            <a:r>
              <a:rPr lang="ro-RO" sz="2400" dirty="0">
                <a:latin typeface="Arial" panose="020B0604020202020204" pitchFamily="34" charset="0"/>
                <a:ea typeface="Times New Roman" panose="02020603050405020304" pitchFamily="18" charset="0"/>
                <a:cs typeface="Arial" panose="020B0604020202020204" pitchFamily="34" charset="0"/>
              </a:rPr>
              <a:t>t</a:t>
            </a:r>
            <a:r>
              <a:rPr lang="en-GB" sz="2400" dirty="0" smtClean="0">
                <a:latin typeface="Arial" panose="020B0604020202020204" pitchFamily="34" charset="0"/>
                <a:ea typeface="Times New Roman" panose="02020603050405020304" pitchFamily="18" charset="0"/>
                <a:cs typeface="Arial" panose="020B0604020202020204" pitchFamily="34" charset="0"/>
              </a:rPr>
              <a:t>rate </a:t>
            </a:r>
            <a:r>
              <a:rPr lang="en-GB" sz="2400" dirty="0">
                <a:latin typeface="Arial" panose="020B0604020202020204" pitchFamily="34" charset="0"/>
                <a:ea typeface="Times New Roman" panose="02020603050405020304" pitchFamily="18" charset="0"/>
                <a:cs typeface="Arial" panose="020B0604020202020204" pitchFamily="34" charset="0"/>
              </a:rPr>
              <a:t>in lots of ways, collectively influencing the improvement and implementation of EU policies. Thus, the guideline of thumb of regulation and concord coverage are primarily based totally on essential concepts and values of the European Union, along with: admire for essential rights, equality, justice and solidarity. Respect for the guideline of thumb of regulation contributes to selling social and monetary concord with the aid of using making sure a stable institutional and criminal framework, wherein all residents revel in rights and identical safety earlier than the regulation. An independent and functioning judiciary and a strong criminal framework are critical for growing an environ-</a:t>
            </a:r>
            <a:r>
              <a:rPr lang="en-GB" sz="2400" dirty="0" err="1">
                <a:latin typeface="Arial" panose="020B0604020202020204" pitchFamily="34" charset="0"/>
                <a:ea typeface="Times New Roman" panose="02020603050405020304" pitchFamily="18" charset="0"/>
                <a:cs typeface="Arial" panose="020B0604020202020204" pitchFamily="34" charset="0"/>
              </a:rPr>
              <a:t>ment</a:t>
            </a:r>
            <a:r>
              <a:rPr lang="en-GB" sz="2400" dirty="0">
                <a:latin typeface="Arial" panose="020B0604020202020204" pitchFamily="34" charset="0"/>
                <a:ea typeface="Times New Roman" panose="02020603050405020304" pitchFamily="18" charset="0"/>
                <a:cs typeface="Arial" panose="020B0604020202020204" pitchFamily="34" charset="0"/>
              </a:rPr>
              <a:t> conducive to monetary and social improvement in all EU areas. </a:t>
            </a:r>
          </a:p>
          <a:p>
            <a:pPr algn="just">
              <a:spcBef>
                <a:spcPts val="600"/>
              </a:spcBef>
              <a:spcAft>
                <a:spcPts val="0"/>
              </a:spcAft>
            </a:pPr>
            <a:r>
              <a:rPr lang="en-GB" sz="2400" dirty="0">
                <a:latin typeface="Arial" panose="020B0604020202020204" pitchFamily="34" charset="0"/>
                <a:ea typeface="Times New Roman" panose="02020603050405020304" pitchFamily="18" charset="0"/>
                <a:cs typeface="Arial" panose="020B0604020202020204" pitchFamily="34" charset="0"/>
              </a:rPr>
              <a:t> </a:t>
            </a:r>
            <a:r>
              <a:rPr lang="en-GB" sz="2400" dirty="0" smtClean="0">
                <a:latin typeface="Arial" panose="020B0604020202020204" pitchFamily="34" charset="0"/>
                <a:ea typeface="Times New Roman" panose="02020603050405020304" pitchFamily="18" charset="0"/>
                <a:cs typeface="Arial" panose="020B0604020202020204" pitchFamily="34" charset="0"/>
              </a:rPr>
              <a:t>Any </a:t>
            </a:r>
            <a:r>
              <a:rPr lang="en-GB" sz="2400" dirty="0">
                <a:latin typeface="Arial" panose="020B0604020202020204" pitchFamily="34" charset="0"/>
                <a:ea typeface="Times New Roman" panose="02020603050405020304" pitchFamily="18" charset="0"/>
                <a:cs typeface="Arial" panose="020B0604020202020204" pitchFamily="34" charset="0"/>
              </a:rPr>
              <a:t>shortcomings in admire for the guideline of thumb of regulation can negatively have an effect on the implementation and effect of concord policies. The European Union video display units and protects the guideline of thumb of regulation </a:t>
            </a:r>
            <a:r>
              <a:rPr lang="en-GB" sz="2400" dirty="0" err="1">
                <a:latin typeface="Arial" panose="020B0604020202020204" pitchFamily="34" charset="0"/>
                <a:ea typeface="Times New Roman" panose="02020603050405020304" pitchFamily="18" charset="0"/>
                <a:cs typeface="Arial" panose="020B0604020202020204" pitchFamily="34" charset="0"/>
              </a:rPr>
              <a:t>withinside</a:t>
            </a:r>
            <a:r>
              <a:rPr lang="en-GB" sz="2400" dirty="0">
                <a:latin typeface="Arial" panose="020B0604020202020204" pitchFamily="34" charset="0"/>
                <a:ea typeface="Times New Roman" panose="02020603050405020304" pitchFamily="18" charset="0"/>
                <a:cs typeface="Arial" panose="020B0604020202020204" pitchFamily="34" charset="0"/>
              </a:rPr>
              <a:t> the Member States, whilst making sure compliance </a:t>
            </a:r>
            <a:r>
              <a:rPr lang="en-GB" sz="2400" dirty="0" smtClean="0">
                <a:latin typeface="Arial" panose="020B0604020202020204" pitchFamily="34" charset="0"/>
                <a:ea typeface="Times New Roman" panose="02020603050405020304" pitchFamily="18" charset="0"/>
                <a:cs typeface="Arial" panose="020B0604020202020204" pitchFamily="34" charset="0"/>
              </a:rPr>
              <a:t>with the </a:t>
            </a:r>
            <a:r>
              <a:rPr lang="en-GB" sz="2400" dirty="0">
                <a:latin typeface="Arial" panose="020B0604020202020204" pitchFamily="34" charset="0"/>
                <a:ea typeface="Times New Roman" panose="02020603050405020304" pitchFamily="18" charset="0"/>
                <a:cs typeface="Arial" panose="020B0604020202020204" pitchFamily="34" charset="0"/>
              </a:rPr>
              <a:t>concepts and goals of concord coverage. The </a:t>
            </a:r>
            <a:r>
              <a:rPr lang="en-GB" sz="2400" dirty="0" smtClean="0">
                <a:latin typeface="Arial" panose="020B0604020202020204" pitchFamily="34" charset="0"/>
                <a:ea typeface="Times New Roman" panose="02020603050405020304" pitchFamily="18" charset="0"/>
                <a:cs typeface="Arial" panose="020B0604020202020204" pitchFamily="34" charset="0"/>
              </a:rPr>
              <a:t>monitoring </a:t>
            </a:r>
            <a:r>
              <a:rPr lang="en-GB" sz="2400" dirty="0">
                <a:latin typeface="Arial" panose="020B0604020202020204" pitchFamily="34" charset="0"/>
                <a:ea typeface="Times New Roman" panose="02020603050405020304" pitchFamily="18" charset="0"/>
                <a:cs typeface="Arial" panose="020B0604020202020204" pitchFamily="34" charset="0"/>
              </a:rPr>
              <a:t>mechanisms of the guideline of thumb of regulation, along with the Cooperation and Verification Mechanism, can impact the distribution of EU budget and help for sure areas in mild of tendencies in the guideline of thumb of regulation (</a:t>
            </a:r>
            <a:r>
              <a:rPr lang="en-GB" sz="2400" dirty="0" err="1">
                <a:latin typeface="Arial" panose="020B0604020202020204" pitchFamily="34" charset="0"/>
                <a:ea typeface="Times New Roman" panose="02020603050405020304" pitchFamily="18" charset="0"/>
                <a:cs typeface="Arial" panose="020B0604020202020204" pitchFamily="34" charset="0"/>
              </a:rPr>
              <a:t>Mungiu-Pippidi</a:t>
            </a:r>
            <a:r>
              <a:rPr lang="en-GB" sz="2400" dirty="0">
                <a:latin typeface="Arial" panose="020B0604020202020204" pitchFamily="34" charset="0"/>
                <a:ea typeface="Times New Roman" panose="02020603050405020304" pitchFamily="18" charset="0"/>
                <a:cs typeface="Arial" panose="020B0604020202020204" pitchFamily="34" charset="0"/>
              </a:rPr>
              <a:t> and Johnston, 2017).</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GB" sz="2400" dirty="0">
                <a:latin typeface="Arial" panose="020B0604020202020204" pitchFamily="34" charset="0"/>
                <a:ea typeface="Times New Roman" panose="02020603050405020304" pitchFamily="18" charset="0"/>
                <a:cs typeface="Arial" panose="020B0604020202020204" pitchFamily="34" charset="0"/>
              </a:rPr>
              <a:t>The European Union's Cohesion Policy aims to reduce disparities between regions and promote economic, social, and territorial cohesion. Since its inception, this policy has evolved in response to changes in the EU's structure, economic challenges, and the integration of new member states. This literature review synthesizes key academic contributions on the objectives, </a:t>
            </a:r>
            <a:r>
              <a:rPr lang="en-GB" sz="2400" dirty="0" err="1">
                <a:latin typeface="Arial" panose="020B0604020202020204" pitchFamily="34" charset="0"/>
                <a:ea typeface="Times New Roman" panose="02020603050405020304" pitchFamily="18" charset="0"/>
                <a:cs typeface="Arial" panose="020B0604020202020204" pitchFamily="34" charset="0"/>
              </a:rPr>
              <a:t>effectivenessness</a:t>
            </a:r>
            <a:r>
              <a:rPr lang="en-GB" sz="2400" dirty="0">
                <a:latin typeface="Arial" panose="020B0604020202020204" pitchFamily="34" charset="0"/>
                <a:ea typeface="Times New Roman" panose="02020603050405020304" pitchFamily="18" charset="0"/>
                <a:cs typeface="Arial" panose="020B0604020202020204" pitchFamily="34" charset="0"/>
              </a:rPr>
              <a:t>, criticisms, and future prospects of the Cohesion Policy.</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p:cNvSpPr/>
          <p:nvPr/>
        </p:nvSpPr>
        <p:spPr>
          <a:xfrm>
            <a:off x="712173" y="14779110"/>
            <a:ext cx="29043923" cy="3944670"/>
          </a:xfrm>
          <a:prstGeom prst="rect">
            <a:avLst/>
          </a:prstGeom>
        </p:spPr>
        <p:txBody>
          <a:bodyPr wrap="square">
            <a:spAutoFit/>
          </a:bodyPr>
          <a:lstStyle/>
          <a:p>
            <a:pPr algn="just">
              <a:spcBef>
                <a:spcPts val="1400"/>
              </a:spcBef>
              <a:spcAft>
                <a:spcPts val="0"/>
              </a:spcAft>
            </a:pPr>
            <a:r>
              <a:rPr lang="en-US" sz="2400" dirty="0">
                <a:latin typeface="Arial" panose="020B0604020202020204" pitchFamily="34" charset="0"/>
                <a:ea typeface="Times New Roman" panose="02020603050405020304" pitchFamily="18" charset="0"/>
                <a:cs typeface="Arial" panose="020B0604020202020204" pitchFamily="34" charset="0"/>
              </a:rPr>
              <a:t>The main objective of this research is to analyze how respect for the rule of law principles influences the effectiveness and legitimacy of the European Union's cohesion policy, in particular in the context of the introduction of the rule of law conditionality mechanism.</a:t>
            </a:r>
            <a:endParaRPr lang="en-US" sz="2400" dirty="0" smtClean="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1400"/>
              </a:spcBef>
              <a:spcAft>
                <a:spcPts val="0"/>
              </a:spcAft>
            </a:pPr>
            <a:r>
              <a:rPr lang="en-US" sz="2400" dirty="0" smtClean="0">
                <a:latin typeface="Arial" panose="020B0604020202020204" pitchFamily="34" charset="0"/>
                <a:ea typeface="Times New Roman" panose="02020603050405020304" pitchFamily="18" charset="0"/>
                <a:cs typeface="Arial" panose="020B0604020202020204" pitchFamily="34" charset="0"/>
              </a:rPr>
              <a:t>In the first place to identify the link between the level of respect for the rule of law in a Member State and its performance in the absorption of cohesion funds; on the other hand it also aims at analyzing the legal and political impact of protecting the EU budget in case of violation of the rule of law and at assessing the effectiveness of the conditionality mechanism as a tool to protect the Union's financial interests;</a:t>
            </a:r>
          </a:p>
          <a:p>
            <a:pPr algn="just">
              <a:spcBef>
                <a:spcPts val="1400"/>
              </a:spcBef>
              <a:spcAft>
                <a:spcPts val="0"/>
              </a:spcAft>
            </a:pPr>
            <a:r>
              <a:rPr lang="en-US" sz="2400" dirty="0" smtClean="0">
                <a:latin typeface="Arial" panose="020B0604020202020204" pitchFamily="34" charset="0"/>
                <a:ea typeface="Times New Roman" panose="02020603050405020304" pitchFamily="18" charset="0"/>
                <a:cs typeface="Arial" panose="020B0604020202020204" pitchFamily="34" charset="0"/>
              </a:rPr>
              <a:t>Based </a:t>
            </a:r>
            <a:r>
              <a:rPr lang="en-US" sz="2400" dirty="0">
                <a:latin typeface="Arial" panose="020B0604020202020204" pitchFamily="34" charset="0"/>
                <a:ea typeface="Times New Roman" panose="02020603050405020304" pitchFamily="18" charset="0"/>
                <a:cs typeface="Arial" panose="020B0604020202020204" pitchFamily="34" charset="0"/>
              </a:rPr>
              <a:t>on the literature and the current context of the European Union, the article proposes to test the following hypotheses:</a:t>
            </a:r>
          </a:p>
          <a:p>
            <a:pPr algn="just">
              <a:spcBef>
                <a:spcPts val="1400"/>
              </a:spcBef>
              <a:spcAft>
                <a:spcPts val="0"/>
              </a:spcAft>
            </a:pPr>
            <a:r>
              <a:rPr lang="en-US" sz="2400" dirty="0">
                <a:latin typeface="Arial" panose="020B0604020202020204" pitchFamily="34" charset="0"/>
                <a:ea typeface="Times New Roman" panose="02020603050405020304" pitchFamily="18" charset="0"/>
                <a:cs typeface="Arial" panose="020B0604020202020204" pitchFamily="34" charset="0"/>
              </a:rPr>
              <a:t>H1: Member States with a low level of compliance with the rule of law experience greater difficulties in the absorption of cohesion funds and are more vulnerable to institutional sanctions.</a:t>
            </a:r>
          </a:p>
          <a:p>
            <a:pPr algn="just">
              <a:spcBef>
                <a:spcPts val="1400"/>
              </a:spcBef>
              <a:spcAft>
                <a:spcPts val="0"/>
              </a:spcAft>
            </a:pPr>
            <a:r>
              <a:rPr lang="en-US" sz="2400" dirty="0">
                <a:latin typeface="Arial" panose="020B0604020202020204" pitchFamily="34" charset="0"/>
                <a:ea typeface="Times New Roman" panose="02020603050405020304" pitchFamily="18" charset="0"/>
                <a:cs typeface="Arial" panose="020B0604020202020204" pitchFamily="34" charset="0"/>
              </a:rPr>
              <a:t>H2: The introduction of the rule of law conditionality mechanism has a significant deterrent effect on national governments in terms of policies that undermine judicial independence and democratic control.</a:t>
            </a:r>
          </a:p>
          <a:p>
            <a:pPr algn="just">
              <a:spcBef>
                <a:spcPts val="1400"/>
              </a:spcBef>
              <a:spcAft>
                <a:spcPts val="0"/>
              </a:spcAft>
            </a:pPr>
            <a:r>
              <a:rPr lang="en-US" sz="2400" dirty="0">
                <a:latin typeface="Arial" panose="020B0604020202020204" pitchFamily="34" charset="0"/>
                <a:ea typeface="Times New Roman" panose="02020603050405020304" pitchFamily="18" charset="0"/>
                <a:cs typeface="Arial" panose="020B0604020202020204" pitchFamily="34" charset="0"/>
              </a:rPr>
              <a:t>H3: The effectiveness of cohesion policy is conditioned not only by the administrative capacity of Member States, but also by the quality of institutions and the level of compliance with the rule of law</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712173" y="18966046"/>
            <a:ext cx="29349699" cy="4231928"/>
          </a:xfrm>
          <a:prstGeom prst="rect">
            <a:avLst/>
          </a:prstGeom>
        </p:spPr>
        <p:txBody>
          <a:bodyPr wrap="square">
            <a:spAutoFit/>
          </a:bodyPr>
          <a:lstStyle/>
          <a:p>
            <a:pPr algn="just">
              <a:spcBef>
                <a:spcPts val="600"/>
              </a:spcBef>
              <a:spcAft>
                <a:spcPts val="600"/>
              </a:spcAft>
            </a:pPr>
            <a:r>
              <a:rPr lang="en-GB" sz="2400" dirty="0">
                <a:latin typeface="Arial" panose="020B0604020202020204" pitchFamily="34" charset="0"/>
                <a:ea typeface="Times New Roman" panose="02020603050405020304" pitchFamily="18" charset="0"/>
                <a:cs typeface="Arial" panose="020B0604020202020204" pitchFamily="34" charset="0"/>
              </a:rPr>
              <a:t>The European Commission’s annual assessment of the rule of law in the Member States examines progress in four key areas (European Commission, 2020): the functioning of the judiciary, the fight against corruption, media diversity and other institutional aspects related to the balance of power. By 2023, the Commission had issued four such reports, the latest of which included specific recommendations for Member States and an assessment of the implementation of previous recommendations (European Commission, 2023). In parallel, the Justice Scoreboard in the European Union (European Commission, 2024), launched in 2013, monitors the performance of Member States’ judicial systems on the basis of three main criteria: efficiency, quality and independence. This tool provides annually updated data to support Member States in their efforts to improve the functioning of their judicial systems. The Cooperation and Verification Mechanism was established in 2006 for Bulgaria and Romania (Articles 37 and 38 of the Protocol on the conditions and arrangements for the admission of the Republic of Bulgaria and Romania to the European Union) with the aim of assisting these countries in addressing shortcomings in their judicial systems and in combating corruption.</a:t>
            </a:r>
          </a:p>
          <a:p>
            <a:r>
              <a:rPr lang="en-GB" sz="2400" dirty="0" smtClean="0">
                <a:latin typeface="Arial" panose="020B0604020202020204" pitchFamily="34" charset="0"/>
                <a:ea typeface="Times New Roman" panose="02020603050405020304" pitchFamily="18" charset="0"/>
                <a:cs typeface="Arial" panose="020B0604020202020204" pitchFamily="34" charset="0"/>
              </a:rPr>
              <a:t>Improving </a:t>
            </a:r>
            <a:r>
              <a:rPr lang="en-GB" sz="2400" dirty="0">
                <a:latin typeface="Arial" panose="020B0604020202020204" pitchFamily="34" charset="0"/>
                <a:ea typeface="Times New Roman" panose="02020603050405020304" pitchFamily="18" charset="0"/>
                <a:cs typeface="Arial" panose="020B0604020202020204" pitchFamily="34" charset="0"/>
              </a:rPr>
              <a:t>institutions can contribute to more efficient investment and higher levels of innovation and entrepreneurship, which are essential for long-term economic growth. All Member States have improved their business environment, but significant variations still exist between them. The effectiveness of the judiciary also varies across Member States, and in several Member States the rule of law has deteriorated over time. Improving governance and monitoring procedures is essential to strengthen citizens' trust in the EU institutions and in their ability to deal with current and future problems and challenges. Last but not least, the EU can impose ex-ante and ex-post </a:t>
            </a:r>
            <a:r>
              <a:rPr lang="en-GB" sz="2400" dirty="0" smtClean="0">
                <a:latin typeface="Arial" panose="020B0604020202020204" pitchFamily="34" charset="0"/>
                <a:ea typeface="Times New Roman" panose="02020603050405020304" pitchFamily="18" charset="0"/>
                <a:cs typeface="Arial" panose="020B0604020202020204" pitchFamily="34" charset="0"/>
              </a:rPr>
              <a:t>condition</a:t>
            </a:r>
            <a:r>
              <a:rPr lang="ro-RO" sz="2400" dirty="0" smtClean="0">
                <a:latin typeface="Arial" panose="020B0604020202020204" pitchFamily="34" charset="0"/>
                <a:ea typeface="Times New Roman" panose="02020603050405020304" pitchFamily="18" charset="0"/>
                <a:cs typeface="Arial" panose="020B0604020202020204" pitchFamily="34" charset="0"/>
              </a:rPr>
              <a:t>s</a:t>
            </a:r>
            <a:r>
              <a:rPr lang="en-GB" sz="2400" dirty="0" smtClean="0">
                <a:latin typeface="Arial" panose="020B0604020202020204" pitchFamily="34" charset="0"/>
                <a:ea typeface="Times New Roman" panose="02020603050405020304" pitchFamily="18" charset="0"/>
                <a:cs typeface="Arial" panose="020B0604020202020204" pitchFamily="34" charset="0"/>
              </a:rPr>
              <a:t> </a:t>
            </a:r>
            <a:r>
              <a:rPr lang="en-GB" sz="2400" dirty="0">
                <a:latin typeface="Arial" panose="020B0604020202020204" pitchFamily="34" charset="0"/>
                <a:ea typeface="Times New Roman" panose="02020603050405020304" pitchFamily="18" charset="0"/>
                <a:cs typeface="Arial" panose="020B0604020202020204" pitchFamily="34" charset="0"/>
              </a:rPr>
              <a:t>to ensure respect for the rule of law.</a:t>
            </a:r>
            <a:endParaRPr lang="en-US" sz="2400" dirty="0">
              <a:latin typeface="Arial" panose="020B0604020202020204" pitchFamily="34" charset="0"/>
              <a:cs typeface="Arial" panose="020B0604020202020204" pitchFamily="34" charset="0"/>
            </a:endParaRPr>
          </a:p>
        </p:txBody>
      </p:sp>
      <p:graphicFrame>
        <p:nvGraphicFramePr>
          <p:cNvPr id="12" name="Chart 11"/>
          <p:cNvGraphicFramePr/>
          <p:nvPr>
            <p:extLst>
              <p:ext uri="{D42A27DB-BD31-4B8C-83A1-F6EECF244321}">
                <p14:modId xmlns:p14="http://schemas.microsoft.com/office/powerpoint/2010/main" val="3071205976"/>
              </p:ext>
            </p:extLst>
          </p:nvPr>
        </p:nvGraphicFramePr>
        <p:xfrm>
          <a:off x="862386" y="23440241"/>
          <a:ext cx="7107236" cy="6761515"/>
        </p:xfrm>
        <a:graphic>
          <a:graphicData uri="http://schemas.openxmlformats.org/drawingml/2006/chart">
            <c:chart xmlns:c="http://schemas.openxmlformats.org/drawingml/2006/chart" xmlns:r="http://schemas.openxmlformats.org/officeDocument/2006/relationships" r:id="rId6"/>
          </a:graphicData>
        </a:graphic>
      </p:graphicFrame>
      <p:sp>
        <p:nvSpPr>
          <p:cNvPr id="6" name="Rectangle 5"/>
          <p:cNvSpPr/>
          <p:nvPr/>
        </p:nvSpPr>
        <p:spPr>
          <a:xfrm>
            <a:off x="8253607" y="23463642"/>
            <a:ext cx="21808265" cy="2831544"/>
          </a:xfrm>
          <a:prstGeom prst="rect">
            <a:avLst/>
          </a:prstGeom>
        </p:spPr>
        <p:txBody>
          <a:bodyPr wrap="square">
            <a:spAutoFit/>
          </a:bodyPr>
          <a:lstStyle/>
          <a:p>
            <a:pPr algn="just">
              <a:spcBef>
                <a:spcPts val="600"/>
              </a:spcBef>
              <a:spcAft>
                <a:spcPts val="600"/>
              </a:spcAft>
            </a:pPr>
            <a:r>
              <a:rPr lang="ro-RO" sz="2400" dirty="0" smtClean="0">
                <a:latin typeface="Arial" panose="020B0604020202020204" pitchFamily="34" charset="0"/>
                <a:ea typeface="Times New Roman" panose="02020603050405020304" pitchFamily="18" charset="0"/>
                <a:cs typeface="Arial" panose="020B0604020202020204" pitchFamily="34" charset="0"/>
              </a:rPr>
              <a:t> </a:t>
            </a:r>
            <a:r>
              <a:rPr lang="en-GB" sz="2400" dirty="0" smtClean="0">
                <a:latin typeface="Arial" panose="020B0604020202020204" pitchFamily="34" charset="0"/>
                <a:ea typeface="Times New Roman" panose="02020603050405020304" pitchFamily="18" charset="0"/>
                <a:cs typeface="Arial" panose="020B0604020202020204" pitchFamily="34" charset="0"/>
              </a:rPr>
              <a:t>Improving </a:t>
            </a:r>
            <a:r>
              <a:rPr lang="en-GB" sz="2400" dirty="0">
                <a:latin typeface="Arial" panose="020B0604020202020204" pitchFamily="34" charset="0"/>
                <a:ea typeface="Times New Roman" panose="02020603050405020304" pitchFamily="18" charset="0"/>
                <a:cs typeface="Arial" panose="020B0604020202020204" pitchFamily="34" charset="0"/>
              </a:rPr>
              <a:t>the mechanisms for monitoring and protecting the rule of law in the Member States is perhaps the most important aspect in order to strengthen democratic values ​​and institutional integrity. The following proposals concern a series of initiatives aimed at strengthening and streamlining EU action in this area. </a:t>
            </a:r>
          </a:p>
          <a:p>
            <a:pPr algn="just">
              <a:spcBef>
                <a:spcPts val="600"/>
              </a:spcBef>
              <a:spcAft>
                <a:spcPts val="600"/>
              </a:spcAft>
            </a:pPr>
            <a:r>
              <a:rPr lang="en-GB" sz="2400" dirty="0">
                <a:latin typeface="Arial" panose="020B0604020202020204" pitchFamily="34" charset="0"/>
                <a:ea typeface="Times New Roman" panose="02020603050405020304" pitchFamily="18" charset="0"/>
                <a:cs typeface="Arial" panose="020B0604020202020204" pitchFamily="34" charset="0"/>
              </a:rPr>
              <a:t>The first aspect, which we would like to highlight, is the need to increase transparency and accessibility regarding the mechanisms for monitoring the rule of law. Regular and accessible publication of monitoring reports would allow citizens to follow developments in their countries and to react appropriately to deficiencies identified. Secondly, we suggest introducing a comprehensive and objective assessment system of the rule of law in the Member States, based on clear and objective criteria, and involving independent legal and human rights experts</a:t>
            </a:r>
            <a:r>
              <a:rPr lang="en-GB" sz="2000" dirty="0">
                <a:latin typeface="Arial" panose="020B0604020202020204" pitchFamily="34" charset="0"/>
                <a:ea typeface="Times New Roman" panose="02020603050405020304" pitchFamily="18" charset="0"/>
                <a:cs typeface="Arial" panose="020B0604020202020204" pitchFamily="34" charset="0"/>
              </a:rPr>
              <a:t>.</a:t>
            </a:r>
            <a:endParaRPr lang="en-US" sz="3200" dirty="0">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8253607" y="26375777"/>
            <a:ext cx="21936687" cy="3939540"/>
          </a:xfrm>
          <a:prstGeom prst="rect">
            <a:avLst/>
          </a:prstGeom>
        </p:spPr>
        <p:txBody>
          <a:bodyPr wrap="square">
            <a:spAutoFit/>
          </a:bodyPr>
          <a:lstStyle/>
          <a:p>
            <a:pPr algn="just">
              <a:spcBef>
                <a:spcPts val="600"/>
              </a:spcBef>
              <a:spcAft>
                <a:spcPts val="600"/>
              </a:spcAft>
            </a:pPr>
            <a:r>
              <a:rPr lang="en-GB" sz="2400" dirty="0">
                <a:latin typeface="Arial" panose="020B0604020202020204" pitchFamily="34" charset="0"/>
                <a:ea typeface="Times New Roman" panose="02020603050405020304" pitchFamily="18" charset="0"/>
                <a:cs typeface="Arial" panose="020B0604020202020204" pitchFamily="34" charset="0"/>
              </a:rPr>
              <a:t>In order to optimise cohesion policy in order to strengthen social and economic cohesion throughout the European Union, we must refer to the fact that cohesion policy focuses on regions facing real difficulties in social and economic development, such as peripheral regions, rural regions or those affected by industrial transitions or demographic change. It is also important to promote partnership and coordination between the different levels of government in the implementation of cohesion policy. This would ensure an integrated and coherent approach, adapted to the specific needs of each region and would increase the effectiveness of the use of available resources.</a:t>
            </a:r>
          </a:p>
          <a:p>
            <a:pPr algn="just">
              <a:spcBef>
                <a:spcPts val="600"/>
              </a:spcBef>
              <a:spcAft>
                <a:spcPts val="600"/>
              </a:spcAft>
            </a:pPr>
            <a:r>
              <a:rPr lang="en-GB" sz="2400" dirty="0" smtClean="0">
                <a:latin typeface="Arial" panose="020B0604020202020204" pitchFamily="34" charset="0"/>
                <a:ea typeface="Times New Roman" panose="02020603050405020304" pitchFamily="18" charset="0"/>
                <a:cs typeface="Arial" panose="020B0604020202020204" pitchFamily="34" charset="0"/>
              </a:rPr>
              <a:t>Cohesion </a:t>
            </a:r>
            <a:r>
              <a:rPr lang="en-GB" sz="2400" dirty="0">
                <a:latin typeface="Arial" panose="020B0604020202020204" pitchFamily="34" charset="0"/>
                <a:ea typeface="Times New Roman" panose="02020603050405020304" pitchFamily="18" charset="0"/>
                <a:cs typeface="Arial" panose="020B0604020202020204" pitchFamily="34" charset="0"/>
              </a:rPr>
              <a:t>policy should support innovation and sustainable development in regions, investing in sectors such as green technologies, sustainable tourism and the digital economy, to diversify regional economies and reduce dependence on traditional or polluting industries, while paying particular attention to access to quality education and vocational training to increase the qualifications and skills of the local workforce, promoting social inclusion and combating poverty by supporting access to basic social services and the development of social and community infrastructure, with constant evaluation and monitoring to ensure the effectiveness and efficiency of the use of EU funds and to adjust policies according to changes in the needs and priorities of the regions.</a:t>
            </a:r>
            <a:endParaRPr lang="en-US" sz="3600" dirty="0">
              <a:latin typeface="Arial" panose="020B0604020202020204" pitchFamily="34" charset="0"/>
              <a:ea typeface="Times New Roman" panose="02020603050405020304" pitchFamily="18" charset="0"/>
              <a:cs typeface="Arial" panose="020B0604020202020204" pitchFamily="34" charset="0"/>
            </a:endParaRPr>
          </a:p>
        </p:txBody>
      </p:sp>
      <p:sp>
        <p:nvSpPr>
          <p:cNvPr id="9" name="Rectangle 8"/>
          <p:cNvSpPr/>
          <p:nvPr/>
        </p:nvSpPr>
        <p:spPr>
          <a:xfrm>
            <a:off x="862386" y="30395907"/>
            <a:ext cx="29049271" cy="830997"/>
          </a:xfrm>
          <a:prstGeom prst="rect">
            <a:avLst/>
          </a:prstGeom>
        </p:spPr>
        <p:txBody>
          <a:bodyPr wrap="square">
            <a:spAutoFit/>
          </a:bodyPr>
          <a:lstStyle/>
          <a:p>
            <a:pPr algn="just">
              <a:spcBef>
                <a:spcPts val="600"/>
              </a:spcBef>
              <a:spcAft>
                <a:spcPts val="0"/>
              </a:spcAft>
            </a:pPr>
            <a:r>
              <a:rPr lang="en-GB" sz="2400" dirty="0" smtClean="0">
                <a:latin typeface="Arial" panose="020B0604020202020204" pitchFamily="34" charset="0"/>
                <a:ea typeface="Times New Roman" panose="02020603050405020304" pitchFamily="18" charset="0"/>
                <a:cs typeface="Arial" panose="020B0604020202020204" pitchFamily="34" charset="0"/>
              </a:rPr>
              <a:t>The main findings and conclusions highlight the fundamental importance of respecting the rule of law in the process of distributing EU cohesion funds and implementing projects. This has a significant impact on eligibility criteria, monitoring and evaluation mechanisms, ex-ante and ex-post conditions, as well as on the long-term impact on regional development. </a:t>
            </a:r>
            <a:endParaRPr lang="en-US" sz="3600" dirty="0">
              <a:latin typeface="Arial" panose="020B0604020202020204" pitchFamily="34" charset="0"/>
              <a:ea typeface="Times New Roman" panose="02020603050405020304" pitchFamily="18" charset="0"/>
              <a:cs typeface="Arial" panose="020B0604020202020204" pitchFamily="34" charset="0"/>
            </a:endParaRPr>
          </a:p>
        </p:txBody>
      </p:sp>
      <p:sp>
        <p:nvSpPr>
          <p:cNvPr id="11" name="Rectangle 10"/>
          <p:cNvSpPr/>
          <p:nvPr/>
        </p:nvSpPr>
        <p:spPr>
          <a:xfrm>
            <a:off x="862386" y="31421055"/>
            <a:ext cx="29049271" cy="4524315"/>
          </a:xfrm>
          <a:prstGeom prst="rect">
            <a:avLst/>
          </a:prstGeom>
        </p:spPr>
        <p:txBody>
          <a:bodyPr wrap="square">
            <a:spAutoFit/>
          </a:bodyPr>
          <a:lstStyle/>
          <a:p>
            <a:pPr>
              <a:spcAft>
                <a:spcPts val="0"/>
              </a:spcAft>
            </a:pPr>
            <a:r>
              <a:rPr lang="en-US" sz="2400" dirty="0">
                <a:latin typeface="Arial" panose="020B0604020202020204" pitchFamily="34" charset="0"/>
                <a:ea typeface="Times New Roman" panose="02020603050405020304" pitchFamily="18" charset="0"/>
                <a:cs typeface="Arial" panose="020B0604020202020204" pitchFamily="34" charset="0"/>
              </a:rPr>
              <a:t>The importance of this research derives from its interdisciplinary nature, at the intersection of European law, political science and public policy, as well as from its direct relevance to the Union's current political and institutional situation.</a:t>
            </a:r>
          </a:p>
          <a:p>
            <a:pPr marL="285750" indent="-285750" algn="just">
              <a:spcAft>
                <a:spcPts val="0"/>
              </a:spcAft>
              <a:buFont typeface="Arial" panose="020B0604020202020204" pitchFamily="34" charset="0"/>
              <a:buChar char="•"/>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400" dirty="0">
                <a:latin typeface="Arial" panose="020B0604020202020204" pitchFamily="34" charset="0"/>
                <a:ea typeface="Times New Roman" panose="02020603050405020304" pitchFamily="18" charset="0"/>
                <a:cs typeface="Arial" panose="020B0604020202020204" pitchFamily="34" charset="0"/>
              </a:rPr>
              <a:t>The research contributes to a better understanding of how rule of law conditionality mechanisms can function as instruments of European governance, with a direct impact on cohesion policy and the relationship between the Union and the Member States. In a political climate where departures from democratic norms are increasingly frequent, this paper provides a rigorous analysis of the effectiveness and legitimacy of these mechanisms.</a:t>
            </a:r>
          </a:p>
          <a:p>
            <a:pPr algn="just">
              <a:spcAft>
                <a:spcPts val="0"/>
              </a:spcAft>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400" dirty="0">
                <a:latin typeface="Arial" panose="020B0604020202020204" pitchFamily="34" charset="0"/>
                <a:ea typeface="Times New Roman" panose="02020603050405020304" pitchFamily="18" charset="0"/>
                <a:cs typeface="Arial" panose="020B0604020202020204" pitchFamily="34" charset="0"/>
              </a:rPr>
              <a:t>The research results can support the process of formulating and strengthening EU policies to condition funding on respect for the rule of law. They can be used by the European Commission, the European Parliament and the Court of Auditors to improve monitoring and sanctioning tools.</a:t>
            </a:r>
          </a:p>
          <a:p>
            <a:pPr algn="just">
              <a:spcAft>
                <a:spcPts val="0"/>
              </a:spcAft>
            </a:pPr>
            <a:r>
              <a:rPr lang="en-US" sz="2400" dirty="0">
                <a:latin typeface="Arial" panose="020B0604020202020204" pitchFamily="34" charset="0"/>
                <a:ea typeface="Times New Roman" panose="02020603050405020304" pitchFamily="18" charset="0"/>
                <a:cs typeface="Arial" panose="020B0604020202020204" pitchFamily="34" charset="0"/>
              </a:rPr>
              <a:t> </a:t>
            </a:r>
          </a:p>
          <a:p>
            <a:pPr algn="just">
              <a:spcAft>
                <a:spcPts val="0"/>
              </a:spcAft>
            </a:pPr>
            <a:r>
              <a:rPr lang="en-US" sz="2400" dirty="0">
                <a:latin typeface="Arial" panose="020B0604020202020204" pitchFamily="34" charset="0"/>
                <a:ea typeface="Times New Roman" panose="02020603050405020304" pitchFamily="18" charset="0"/>
                <a:cs typeface="Arial" panose="020B0604020202020204" pitchFamily="34" charset="0"/>
              </a:rPr>
              <a:t>The study provides recommendations on the institutional reforms needed to strengthen the rule of law and ensure stable and efficient access to cohesion funding. In particular, it can guide policies on administrative transparency, control of public spending and the independence of the judiciary</a:t>
            </a:r>
            <a:r>
              <a:rPr lang="en-US" dirty="0">
                <a:latin typeface="Arial" panose="020B0604020202020204" pitchFamily="34" charset="0"/>
                <a:ea typeface="Times New Roman" panose="02020603050405020304" pitchFamily="18" charset="0"/>
                <a:cs typeface="Arial" panose="020B0604020202020204" pitchFamily="34" charset="0"/>
              </a:rPr>
              <a:t>.</a:t>
            </a:r>
            <a:endParaRPr lang="en-US" sz="28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487492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85</TotalTime>
  <Words>1571</Words>
  <Application>Microsoft Office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c:creator>
  <cp:lastModifiedBy>Ovidiu</cp:lastModifiedBy>
  <cp:revision>20</cp:revision>
  <dcterms:created xsi:type="dcterms:W3CDTF">2017-05-22T21:55:42Z</dcterms:created>
  <dcterms:modified xsi:type="dcterms:W3CDTF">2025-06-23T08:13:58Z</dcterms:modified>
</cp:coreProperties>
</file>