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704F530-1ECA-4E52-9535-7AB1022015C7}">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29" d="100"/>
          <a:sy n="29" d="100"/>
        </p:scale>
        <p:origin x="1320" y="-39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6/25/2025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523220"/>
          </a:xfrm>
          <a:prstGeom prst="rect">
            <a:avLst/>
          </a:prstGeom>
          <a:solidFill>
            <a:srgbClr val="2C223B">
              <a:alpha val="7059"/>
            </a:srgbClr>
          </a:solidFill>
        </p:spPr>
        <p:txBody>
          <a:bodyPr wrap="square" rtlCol="0">
            <a:spAutoFit/>
          </a:bodyPr>
          <a:lstStyle/>
          <a:p>
            <a:pPr algn="ctr"/>
            <a:r>
              <a:rPr lang="en-GB" sz="2800" b="1" dirty="0"/>
              <a:t>Perspectives in the Scientific Literature on the Barriers and Benefits of the Transition to a Plant-Based Diet: A Bibliometric Analysis</a:t>
            </a:r>
            <a:r>
              <a:rPr lang="en-US" sz="2800" b="1"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631074"/>
            <a:ext cx="19528209" cy="461665"/>
          </a:xfrm>
          <a:prstGeom prst="rect">
            <a:avLst/>
          </a:prstGeom>
          <a:solidFill>
            <a:srgbClr val="2C223B">
              <a:alpha val="7059"/>
            </a:srgbClr>
          </a:solidFill>
        </p:spPr>
        <p:txBody>
          <a:bodyPr wrap="square" rtlCol="0">
            <a:spAutoFit/>
          </a:bodyPr>
          <a:lstStyle/>
          <a:p>
            <a:r>
              <a:rPr lang="ro-RO" sz="2400" b="1" dirty="0"/>
              <a:t>Ana-Maria Badea</a:t>
            </a:r>
            <a:r>
              <a:rPr lang="en-GB" sz="2400" b="1" dirty="0"/>
              <a:t>, </a:t>
            </a:r>
            <a:r>
              <a:rPr lang="ro-RO" sz="2400" b="1" dirty="0"/>
              <a:t>Lelia Voinea</a:t>
            </a:r>
            <a:r>
              <a:rPr lang="en-GB" sz="2400" b="1" dirty="0"/>
              <a:t>, </a:t>
            </a:r>
            <a:r>
              <a:rPr lang="ro-RO" sz="2400" b="1" dirty="0"/>
              <a:t>Dorin Vicențiu Popescu</a:t>
            </a:r>
            <a:r>
              <a:rPr lang="en-GB" sz="2400" b="1" dirty="0"/>
              <a:t>, Teodor Mihai Negrea, </a:t>
            </a:r>
            <a:r>
              <a:rPr lang="ro-RO" sz="2400" b="1" dirty="0"/>
              <a:t>Răzvan Din</a:t>
            </a:r>
            <a:r>
              <a:rPr lang="en-US" sz="2400" b="1" dirty="0"/>
              <a:t>a</a:t>
            </a:r>
            <a:r>
              <a:rPr lang="en-GB" sz="2400" b="1" dirty="0"/>
              <a:t>, and Maria-Bogdana </a:t>
            </a:r>
            <a:r>
              <a:rPr lang="en-GB" sz="2400" b="1" dirty="0" err="1"/>
              <a:t>Necșescu</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671806"/>
            <a:ext cx="19528208" cy="461665"/>
          </a:xfrm>
          <a:prstGeom prst="rect">
            <a:avLst/>
          </a:prstGeom>
          <a:solidFill>
            <a:srgbClr val="2C223B">
              <a:alpha val="7059"/>
            </a:srgbClr>
          </a:solidFill>
        </p:spPr>
        <p:txBody>
          <a:bodyPr wrap="square" rtlCol="0">
            <a:spAutoFit/>
          </a:bodyPr>
          <a:lstStyle/>
          <a:p>
            <a:pPr algn="ctr"/>
            <a:r>
              <a:rPr lang="en-GB" sz="2400" i="1" dirty="0"/>
              <a:t>Bucharest University of Economic Studies, Bucharest, Romania</a:t>
            </a:r>
            <a:endParaRPr lang="en-US"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6712538"/>
            <a:ext cx="19528208" cy="369332"/>
          </a:xfrm>
          <a:prstGeom prst="rect">
            <a:avLst/>
          </a:prstGeom>
          <a:solidFill>
            <a:srgbClr val="2C223B">
              <a:alpha val="7059"/>
            </a:srgbClr>
          </a:solidFill>
        </p:spPr>
        <p:txBody>
          <a:bodyPr wrap="square" rtlCol="0">
            <a:spAutoFit/>
          </a:bodyPr>
          <a:lstStyle/>
          <a:p>
            <a:r>
              <a:rPr lang="ro-RO" dirty="0"/>
              <a:t>anamaria.badea@ase.ro;</a:t>
            </a:r>
            <a:r>
              <a:rPr lang="en-GB" dirty="0"/>
              <a:t> </a:t>
            </a:r>
            <a:r>
              <a:rPr lang="ro-RO" dirty="0"/>
              <a:t>lelia.voinea@com.ase.ro</a:t>
            </a:r>
            <a:r>
              <a:rPr lang="en-GB" dirty="0"/>
              <a:t>; </a:t>
            </a:r>
            <a:r>
              <a:rPr lang="ro-RO" dirty="0"/>
              <a:t>dorin.popescu@com.ase.ro; teodor.negrea@com.ase.ro rdina@ase.ro; </a:t>
            </a:r>
            <a:r>
              <a:rPr lang="en-GB" dirty="0"/>
              <a:t> </a:t>
            </a:r>
            <a:r>
              <a:rPr lang="ro-RO" dirty="0"/>
              <a:t>maria.necsescu@stud.ase.ro</a:t>
            </a:r>
            <a:endParaRPr lang="en-US" sz="32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4B8D8811-6FC4-89D9-B053-EED83FB45601}"/>
              </a:ext>
            </a:extLst>
          </p:cNvPr>
          <p:cNvSpPr>
            <a:spLocks noGrp="1"/>
          </p:cNvSpPr>
          <p:nvPr>
            <p:ph type="title"/>
          </p:nvPr>
        </p:nvSpPr>
        <p:spPr>
          <a:xfrm>
            <a:off x="399166" y="7226937"/>
            <a:ext cx="29046574" cy="7015966"/>
          </a:xfrm>
        </p:spPr>
        <p:txBody>
          <a:bodyPr>
            <a:noAutofit/>
          </a:bodyPr>
          <a:lstStyle/>
          <a:p>
            <a:br>
              <a:rPr lang="en-GB" sz="4000" dirty="0"/>
            </a:br>
            <a:r>
              <a:rPr lang="en-GB" sz="4000" b="1" dirty="0"/>
              <a:t>Abstract</a:t>
            </a:r>
            <a:br>
              <a:rPr lang="en-GB" sz="4000" dirty="0"/>
            </a:br>
            <a:r>
              <a:rPr lang="en-GB" sz="3200" dirty="0"/>
              <a:t>Plant-based diets are increasingly recognized for their significant impact on human health and environmental sustainability, representing a fundamental pillar of sustainable food systems. This study examines both the benefits and the challenges associated with the consumption of plant-based products through a bibliometric analysis complemented by a review of the scientific literature performed in a qualitative manner. </a:t>
            </a:r>
            <a:r>
              <a:rPr lang="en-GB" sz="3200" dirty="0" err="1"/>
              <a:t>Bibliometrix</a:t>
            </a:r>
            <a:r>
              <a:rPr lang="en-GB" sz="3200" dirty="0"/>
              <a:t> software was employed in the bibliometric analysis for the purpose of processing 3.245 scientific articles extracted from, covering the period from 1957 to 2025. </a:t>
            </a:r>
            <a:br>
              <a:rPr lang="en-GB" sz="3200" dirty="0"/>
            </a:br>
            <a:r>
              <a:rPr lang="en-GB" sz="3200" dirty="0"/>
              <a:t>The findings highlight a substantial increase over the last twenty years in scholars’ interest regarding the effects of plant-based diets upon adult well-being as well as the environment. The analysis of keyword co-occurrences as well as international collaboration reveals a predominant concentration of research in in both the U.S. and Europe, with a high degree contribution of Asia-Pacific region also. The study investigates the advantages of vegan diets from multiple perspectives, including nutritional, economic, environmental, and cultural, and integrates this approach with an exploratory quantitative analysis. Furthermore, the paper discusses several barriers to the adoption of such dietary patterns, including concerns about potential nutrient inadequacies, the perception of higher costs, limited accessibility, and social constraints. The study concludes that, despite the existence of certain barriers, vegan diets can provide considerable benefits for both individuals and society, as extensively reported in scientific literature and recommends targeted educational initiatives, economic interventions, and well-designed public policies to overcome these challenges and support the transition toward sustainable dietary practices. The results offer a comprehensive understanding of current research directions and lay the groundwork for future efforts aimed at promoting sustainability among the general population.</a:t>
            </a:r>
            <a:endParaRPr lang="en-US" sz="3200" dirty="0"/>
          </a:p>
        </p:txBody>
      </p:sp>
      <p:sp>
        <p:nvSpPr>
          <p:cNvPr id="5" name="Text Placeholder 4">
            <a:extLst>
              <a:ext uri="{FF2B5EF4-FFF2-40B4-BE49-F238E27FC236}">
                <a16:creationId xmlns:a16="http://schemas.microsoft.com/office/drawing/2014/main" id="{ECABC295-5334-7177-E578-EAC62D0B949D}"/>
              </a:ext>
            </a:extLst>
          </p:cNvPr>
          <p:cNvSpPr>
            <a:spLocks noGrp="1"/>
          </p:cNvSpPr>
          <p:nvPr>
            <p:ph type="body" idx="1"/>
          </p:nvPr>
        </p:nvSpPr>
        <p:spPr>
          <a:xfrm>
            <a:off x="399166" y="14951105"/>
            <a:ext cx="29046574" cy="9363320"/>
          </a:xfrm>
        </p:spPr>
        <p:txBody>
          <a:bodyPr>
            <a:normAutofit/>
          </a:bodyPr>
          <a:lstStyle/>
          <a:p>
            <a:pPr algn="just"/>
            <a:r>
              <a:rPr lang="en-US" sz="3600" b="1" dirty="0"/>
              <a:t>Research methodology</a:t>
            </a:r>
          </a:p>
          <a:p>
            <a:pPr algn="just"/>
            <a:r>
              <a:rPr lang="en-US" sz="3600" dirty="0"/>
              <a:t>This research attempted for highlighting the primary research apprehensions when we scrutinized the literature of herbal consumption via bibliometric analysis quantitatively. The principal ad-vantages and impediments to ingesting herbal supplements were additionally accentuated via a qualitative examination of the literature. </a:t>
            </a:r>
          </a:p>
          <a:p>
            <a:pPr algn="just"/>
            <a:r>
              <a:rPr lang="en-US" sz="3600" dirty="0"/>
              <a:t>In order to pinpoint the most applicable works, investigators employed a compilation of search terms: (‘plant-based diet’ OR ‘vegetarian diet’ OR ‘vegan diet’ OR ‘plant-forward diet’ OR ‘flexi-</a:t>
            </a:r>
            <a:r>
              <a:rPr lang="en-US" sz="3600" dirty="0" err="1"/>
              <a:t>tarian</a:t>
            </a:r>
            <a:r>
              <a:rPr lang="en-US" sz="3600" dirty="0"/>
              <a:t> diet’) AND (‘food consumption’ OR ‘dietary patterns’ OR ‘eating habits OR ‘nutrition’ OR ‘nutritional quality’ OR ‘sensory quality’ OR ‘disease prevention’ OR ‘environmental impact’ OR sustainability OR barriers OR benefits). The span that was </a:t>
            </a:r>
            <a:r>
              <a:rPr lang="en-US" sz="3600" dirty="0" err="1"/>
              <a:t>analysed</a:t>
            </a:r>
            <a:r>
              <a:rPr lang="en-US" sz="3600" dirty="0"/>
              <a:t> occurred between 1957 and 2025, to highlight the evolution of citizen interest over decades.</a:t>
            </a:r>
          </a:p>
          <a:p>
            <a:pPr algn="just"/>
            <a:r>
              <a:rPr lang="en-US" sz="3600" b="1" dirty="0"/>
              <a:t>Results and discussion</a:t>
            </a:r>
          </a:p>
          <a:p>
            <a:pPr algn="just"/>
            <a:r>
              <a:rPr lang="en-US" sz="3600" dirty="0"/>
              <a:t>The analysis led to the identification of 3.245 scientific articles relevant to the consumption of plant-based foods. The considerable volume of papers reflects the extent and growing interest of researchers in this topic, particularly in the last two decades.</a:t>
            </a:r>
          </a:p>
          <a:p>
            <a:pPr algn="just"/>
            <a:endParaRPr lang="en-US" dirty="0"/>
          </a:p>
          <a:p>
            <a:pPr algn="just"/>
            <a:endParaRPr lang="en-US" dirty="0"/>
          </a:p>
          <a:p>
            <a:pPr algn="just"/>
            <a:endParaRPr lang="en-US" dirty="0"/>
          </a:p>
        </p:txBody>
      </p:sp>
      <p:pic>
        <p:nvPicPr>
          <p:cNvPr id="6" name="Picture 5">
            <a:extLst>
              <a:ext uri="{FF2B5EF4-FFF2-40B4-BE49-F238E27FC236}">
                <a16:creationId xmlns:a16="http://schemas.microsoft.com/office/drawing/2014/main" id="{30A05F39-696A-52FE-8610-9926B12B461B}"/>
              </a:ext>
            </a:extLst>
          </p:cNvPr>
          <p:cNvPicPr>
            <a:picLocks noChangeAspect="1"/>
          </p:cNvPicPr>
          <p:nvPr/>
        </p:nvPicPr>
        <p:blipFill>
          <a:blip r:embed="rId2"/>
          <a:stretch>
            <a:fillRect/>
          </a:stretch>
        </p:blipFill>
        <p:spPr>
          <a:xfrm>
            <a:off x="829473" y="23555494"/>
            <a:ext cx="11147640" cy="5087092"/>
          </a:xfrm>
          <a:prstGeom prst="rect">
            <a:avLst/>
          </a:prstGeom>
        </p:spPr>
      </p:pic>
      <p:sp>
        <p:nvSpPr>
          <p:cNvPr id="9" name="Rectangle 5">
            <a:extLst>
              <a:ext uri="{FF2B5EF4-FFF2-40B4-BE49-F238E27FC236}">
                <a16:creationId xmlns:a16="http://schemas.microsoft.com/office/drawing/2014/main" id="{C0AA71E6-4906-FCA0-7C1E-580711F7DC30}"/>
              </a:ext>
            </a:extLst>
          </p:cNvPr>
          <p:cNvSpPr>
            <a:spLocks noChangeArrowheads="1"/>
          </p:cNvSpPr>
          <p:nvPr/>
        </p:nvSpPr>
        <p:spPr bwMode="auto">
          <a:xfrm>
            <a:off x="0" y="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Imagine 3" descr="O imagine care conține hartă, text&#10;&#10;Conținutul generat de inteligența artificială poate fi incorect.">
            <a:extLst>
              <a:ext uri="{FF2B5EF4-FFF2-40B4-BE49-F238E27FC236}">
                <a16:creationId xmlns:a16="http://schemas.microsoft.com/office/drawing/2014/main" id="{009E319B-BC30-6E24-FB4E-721503E56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4572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73F7176C-06E5-574B-AB83-A30522916180}"/>
              </a:ext>
            </a:extLst>
          </p:cNvPr>
          <p:cNvSpPr>
            <a:spLocks noChangeArrowheads="1"/>
          </p:cNvSpPr>
          <p:nvPr/>
        </p:nvSpPr>
        <p:spPr bwMode="auto">
          <a:xfrm>
            <a:off x="0" y="274320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Figure no. 2: Map of international collaborations in plant-based diet research</a:t>
            </a:r>
            <a:endParaRPr kumimoji="0" lang="en-US" altLang="en-US" sz="19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Source: Bibliometrix author data processing</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D51D61F7-E8A6-B125-BD2C-B0D65EC382EB}"/>
              </a:ext>
            </a:extLst>
          </p:cNvPr>
          <p:cNvPicPr>
            <a:picLocks noChangeAspect="1"/>
          </p:cNvPicPr>
          <p:nvPr/>
        </p:nvPicPr>
        <p:blipFill>
          <a:blip r:embed="rId4"/>
          <a:stretch>
            <a:fillRect/>
          </a:stretch>
        </p:blipFill>
        <p:spPr>
          <a:xfrm>
            <a:off x="1527083" y="31683043"/>
            <a:ext cx="10091175" cy="4818181"/>
          </a:xfrm>
          <a:prstGeom prst="rect">
            <a:avLst/>
          </a:prstGeom>
        </p:spPr>
      </p:pic>
      <p:pic>
        <p:nvPicPr>
          <p:cNvPr id="12" name="Picture 11">
            <a:extLst>
              <a:ext uri="{FF2B5EF4-FFF2-40B4-BE49-F238E27FC236}">
                <a16:creationId xmlns:a16="http://schemas.microsoft.com/office/drawing/2014/main" id="{71A05207-D5B2-334C-3D86-363B22AEFA22}"/>
              </a:ext>
            </a:extLst>
          </p:cNvPr>
          <p:cNvPicPr>
            <a:picLocks noChangeAspect="1"/>
          </p:cNvPicPr>
          <p:nvPr/>
        </p:nvPicPr>
        <p:blipFill>
          <a:blip r:embed="rId5"/>
          <a:stretch>
            <a:fillRect/>
          </a:stretch>
        </p:blipFill>
        <p:spPr>
          <a:xfrm>
            <a:off x="15343065" y="23186401"/>
            <a:ext cx="13405065" cy="18929787"/>
          </a:xfrm>
          <a:prstGeom prst="rect">
            <a:avLst/>
          </a:prstGeom>
        </p:spPr>
      </p:pic>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89</TotalTime>
  <Words>624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Abstract Plant-based diets are increasingly recognized for their significant impact on human health and environmental sustainability, representing a fundamental pillar of sustainable food systems. This study examines both the benefits and the challenges associated with the consumption of plant-based products through a bibliometric analysis complemented by a review of the scientific literature performed in a qualitative manner. Bibliometrix software was employed in the bibliometric analysis for the purpose of processing 3.245 scientific articles extracted from, covering the period from 1957 to 2025.  The findings highlight a substantial increase over the last twenty years in scholars’ interest regarding the effects of plant-based diets upon adult well-being as well as the environment. The analysis of keyword co-occurrences as well as international collaboration reveals a predominant concentration of research in in both the U.S. and Europe, with a high degree contribution of Asia-Pacific region also. The study investigates the advantages of vegan diets from multiple perspectives, including nutritional, economic, environmental, and cultural, and integrates this approach with an exploratory quantitative analysis. Furthermore, the paper discusses several barriers to the adoption of such dietary patterns, including concerns about potential nutrient inadequacies, the perception of higher costs, limited accessibility, and social constraints. The study concludes that, despite the existence of certain barriers, vegan diets can provide considerable benefits for both individuals and society, as extensively reported in scientific literature and recommends targeted educational initiatives, economic interventions, and well-designed public policies to overcome these challenges and support the transition toward sustainable dietary practices. The results offer a comprehensive understanding of current research directions and lay the groundwork for future efforts aimed at promoting sustainability among the general population.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razvi</cp:lastModifiedBy>
  <cp:revision>14</cp:revision>
  <dcterms:created xsi:type="dcterms:W3CDTF">2017-05-22T21:55:42Z</dcterms:created>
  <dcterms:modified xsi:type="dcterms:W3CDTF">2025-06-25T07:38:06Z</dcterms:modified>
</cp:coreProperties>
</file>