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20" d="100"/>
          <a:sy n="20" d="100"/>
        </p:scale>
        <p:origin x="2189" y="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Sheet1!$D$15</c:f>
              <c:strCache>
                <c:ptCount val="1"/>
                <c:pt idx="0">
                  <c:v>Public procurement contract</c:v>
                </c:pt>
              </c:strCache>
            </c:strRef>
          </c:tx>
          <c:spPr>
            <a:solidFill>
              <a:schemeClr val="accent1"/>
            </a:solidFill>
            <a:ln>
              <a:noFill/>
            </a:ln>
            <a:effectLst/>
          </c:spPr>
          <c:invertIfNegative val="0"/>
          <c:dLbls>
            <c:delete val="1"/>
          </c:dLbls>
          <c:cat>
            <c:numRef>
              <c:f>Sheet1!$C$16:$C$18</c:f>
              <c:numCache>
                <c:formatCode>General</c:formatCode>
                <c:ptCount val="3"/>
                <c:pt idx="0">
                  <c:v>2021</c:v>
                </c:pt>
                <c:pt idx="1">
                  <c:v>2022</c:v>
                </c:pt>
                <c:pt idx="2">
                  <c:v>2023</c:v>
                </c:pt>
              </c:numCache>
            </c:numRef>
          </c:cat>
          <c:val>
            <c:numRef>
              <c:f>Sheet1!$D$16:$D$18</c:f>
              <c:numCache>
                <c:formatCode>General</c:formatCode>
                <c:ptCount val="3"/>
                <c:pt idx="0">
                  <c:v>79182229</c:v>
                </c:pt>
                <c:pt idx="1">
                  <c:v>127243851</c:v>
                </c:pt>
                <c:pt idx="2">
                  <c:v>460483433</c:v>
                </c:pt>
              </c:numCache>
            </c:numRef>
          </c:val>
          <c:extLst>
            <c:ext xmlns:c16="http://schemas.microsoft.com/office/drawing/2014/chart" uri="{C3380CC4-5D6E-409C-BE32-E72D297353CC}">
              <c16:uniqueId val="{00000000-108E-4014-8772-593EC71AFE09}"/>
            </c:ext>
          </c:extLst>
        </c:ser>
        <c:ser>
          <c:idx val="1"/>
          <c:order val="1"/>
          <c:tx>
            <c:strRef>
              <c:f>Sheet1!$E$15</c:f>
              <c:strCache>
                <c:ptCount val="1"/>
                <c:pt idx="0">
                  <c:v>Framework agreement</c:v>
                </c:pt>
              </c:strCache>
            </c:strRef>
          </c:tx>
          <c:spPr>
            <a:solidFill>
              <a:schemeClr val="accent2"/>
            </a:solidFill>
            <a:ln>
              <a:noFill/>
            </a:ln>
            <a:effectLst/>
          </c:spPr>
          <c:invertIfNegative val="0"/>
          <c:dLbls>
            <c:delete val="1"/>
          </c:dLbls>
          <c:cat>
            <c:numRef>
              <c:f>Sheet1!$C$16:$C$18</c:f>
              <c:numCache>
                <c:formatCode>General</c:formatCode>
                <c:ptCount val="3"/>
                <c:pt idx="0">
                  <c:v>2021</c:v>
                </c:pt>
                <c:pt idx="1">
                  <c:v>2022</c:v>
                </c:pt>
                <c:pt idx="2">
                  <c:v>2023</c:v>
                </c:pt>
              </c:numCache>
            </c:numRef>
          </c:cat>
          <c:val>
            <c:numRef>
              <c:f>Sheet1!$E$16:$E$18</c:f>
              <c:numCache>
                <c:formatCode>General</c:formatCode>
                <c:ptCount val="3"/>
                <c:pt idx="0">
                  <c:v>160412982</c:v>
                </c:pt>
                <c:pt idx="1">
                  <c:v>319487536</c:v>
                </c:pt>
                <c:pt idx="2">
                  <c:v>668718359</c:v>
                </c:pt>
              </c:numCache>
            </c:numRef>
          </c:val>
          <c:extLst>
            <c:ext xmlns:c16="http://schemas.microsoft.com/office/drawing/2014/chart" uri="{C3380CC4-5D6E-409C-BE32-E72D297353CC}">
              <c16:uniqueId val="{00000001-108E-4014-8772-593EC71AFE09}"/>
            </c:ext>
          </c:extLst>
        </c:ser>
        <c:ser>
          <c:idx val="2"/>
          <c:order val="2"/>
          <c:tx>
            <c:strRef>
              <c:f>Sheet1!$F$15</c:f>
              <c:strCache>
                <c:ptCount val="1"/>
                <c:pt idx="0">
                  <c:v>Dynamic purchasing system</c:v>
                </c:pt>
              </c:strCache>
            </c:strRef>
          </c:tx>
          <c:spPr>
            <a:solidFill>
              <a:schemeClr val="accent3"/>
            </a:solidFill>
            <a:ln>
              <a:noFill/>
            </a:ln>
            <a:effectLst/>
          </c:spPr>
          <c:invertIfNegative val="0"/>
          <c:dLbls>
            <c:delete val="1"/>
          </c:dLbls>
          <c:cat>
            <c:numRef>
              <c:f>Sheet1!$C$16:$C$18</c:f>
              <c:numCache>
                <c:formatCode>General</c:formatCode>
                <c:ptCount val="3"/>
                <c:pt idx="0">
                  <c:v>2021</c:v>
                </c:pt>
                <c:pt idx="1">
                  <c:v>2022</c:v>
                </c:pt>
                <c:pt idx="2">
                  <c:v>2023</c:v>
                </c:pt>
              </c:numCache>
            </c:numRef>
          </c:cat>
          <c:val>
            <c:numRef>
              <c:f>Sheet1!$F$16:$F$18</c:f>
              <c:numCache>
                <c:formatCode>General</c:formatCode>
                <c:ptCount val="3"/>
                <c:pt idx="0">
                  <c:v>8</c:v>
                </c:pt>
                <c:pt idx="1">
                  <c:v>25</c:v>
                </c:pt>
                <c:pt idx="2">
                  <c:v>32</c:v>
                </c:pt>
              </c:numCache>
            </c:numRef>
          </c:val>
          <c:extLst>
            <c:ext xmlns:c16="http://schemas.microsoft.com/office/drawing/2014/chart" uri="{C3380CC4-5D6E-409C-BE32-E72D297353CC}">
              <c16:uniqueId val="{00000002-108E-4014-8772-593EC71AFE09}"/>
            </c:ext>
          </c:extLst>
        </c:ser>
        <c:dLbls>
          <c:dLblPos val="outEnd"/>
          <c:showLegendKey val="0"/>
          <c:showVal val="1"/>
          <c:showCatName val="0"/>
          <c:showSerName val="0"/>
          <c:showPercent val="0"/>
          <c:showBubbleSize val="0"/>
        </c:dLbls>
        <c:gapWidth val="219"/>
        <c:overlap val="-27"/>
        <c:axId val="803614031"/>
        <c:axId val="803615695"/>
      </c:barChart>
      <c:catAx>
        <c:axId val="80361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615695"/>
        <c:crosses val="autoZero"/>
        <c:auto val="1"/>
        <c:lblAlgn val="ctr"/>
        <c:lblOffset val="100"/>
        <c:noMultiLvlLbl val="0"/>
      </c:catAx>
      <c:valAx>
        <c:axId val="803615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6140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C8CE2-068C-4B62-9E74-0F57B596A62F}" type="datetimeFigureOut">
              <a:rPr lang="en-US" smtClean="0"/>
              <a:t>6/23/2025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FFAEE-4DB7-49E5-B20F-211BE0A2871F}" type="slidenum">
              <a:rPr lang="en-US" smtClean="0"/>
              <a:t>‹#›</a:t>
            </a:fld>
            <a:endParaRPr lang="en-US"/>
          </a:p>
        </p:txBody>
      </p:sp>
    </p:spTree>
    <p:extLst>
      <p:ext uri="{BB962C8B-B14F-4D97-AF65-F5344CB8AC3E}">
        <p14:creationId xmlns:p14="http://schemas.microsoft.com/office/powerpoint/2010/main" val="146769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6/23/2025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rina.petrescu@eam.ase.ro" TargetMode="External"/><Relationship Id="rId2" Type="http://schemas.openxmlformats.org/officeDocument/2006/relationships/hyperlink" Target="mailto:sarbu.roxana@ase.ro" TargetMode="Externa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hyperlink" Target="mailto:ovidiu.buzoianu@man.ase.ro" TargetMode="External"/><Relationship Id="rId4" Type="http://schemas.openxmlformats.org/officeDocument/2006/relationships/hyperlink" Target="mailto:andreea.drugau@amp.as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6691508" y="3515756"/>
            <a:ext cx="21731092" cy="584775"/>
          </a:xfrm>
          <a:prstGeom prst="rect">
            <a:avLst/>
          </a:prstGeom>
          <a:solidFill>
            <a:srgbClr val="2C223B">
              <a:alpha val="7059"/>
            </a:srgbClr>
          </a:solidFill>
        </p:spPr>
        <p:txBody>
          <a:bodyPr wrap="square" rtlCol="0">
            <a:spAutoFit/>
          </a:bodyPr>
          <a:lstStyle/>
          <a:p>
            <a:r>
              <a:rPr lang="ro-RO" sz="3200" b="1" dirty="0">
                <a:latin typeface="Arial" panose="020B0604020202020204" pitchFamily="34" charset="0"/>
                <a:cs typeface="Arial" panose="020B0604020202020204" pitchFamily="34" charset="0"/>
              </a:rPr>
              <a:t>Study on the Evolution of Public Procurement Contract Award Procedures in Romania in the Period 2021-2023</a:t>
            </a:r>
            <a:endParaRPr lang="en-US"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9498380-4970-B1BF-834C-E404DC1D9CE5}"/>
              </a:ext>
            </a:extLst>
          </p:cNvPr>
          <p:cNvSpPr txBox="1"/>
          <p:nvPr/>
        </p:nvSpPr>
        <p:spPr>
          <a:xfrm>
            <a:off x="7377306" y="4539362"/>
            <a:ext cx="19528209" cy="584775"/>
          </a:xfrm>
          <a:prstGeom prst="rect">
            <a:avLst/>
          </a:prstGeom>
          <a:solidFill>
            <a:srgbClr val="2C223B">
              <a:alpha val="7059"/>
            </a:srgbClr>
          </a:solidFill>
        </p:spPr>
        <p:txBody>
          <a:bodyPr wrap="square" rtlCol="0">
            <a:spAutoFit/>
          </a:bodyPr>
          <a:lstStyle/>
          <a:p>
            <a:pPr algn="ctr"/>
            <a:r>
              <a:rPr lang="ro-RO" sz="3200" dirty="0" smtClean="0">
                <a:latin typeface="Arial" panose="020B0604020202020204" pitchFamily="34" charset="0"/>
                <a:cs typeface="Arial" panose="020B0604020202020204" pitchFamily="34" charset="0"/>
              </a:rPr>
              <a:t>Roxana Sârbu, Irina Elena Petrescu, Andreea Ligia Drugău, Ovidiu Andrei Cristian Buzoianu</a:t>
            </a:r>
            <a:endParaRPr lang="en-US" sz="3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7377306" y="5648469"/>
            <a:ext cx="19528208" cy="584775"/>
          </a:xfrm>
          <a:prstGeom prst="rect">
            <a:avLst/>
          </a:prstGeom>
          <a:solidFill>
            <a:srgbClr val="2C223B">
              <a:alpha val="7059"/>
            </a:srgbClr>
          </a:solidFill>
        </p:spPr>
        <p:txBody>
          <a:bodyPr wrap="square" rtlCol="0">
            <a:spAutoFit/>
          </a:bodyPr>
          <a:lstStyle/>
          <a:p>
            <a:pPr algn="ctr"/>
            <a:r>
              <a:rPr lang="ro-RO" sz="3200" dirty="0" smtClean="0">
                <a:latin typeface="Arial" panose="020B0604020202020204" pitchFamily="34" charset="0"/>
                <a:cs typeface="Arial" panose="020B0604020202020204" pitchFamily="34" charset="0"/>
              </a:rPr>
              <a:t>Bucharest University of Economic Studies</a:t>
            </a:r>
            <a:endParaRPr lang="en-US" sz="3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85552E-C1F0-06B4-3D33-D7DF687B6E5C}"/>
              </a:ext>
            </a:extLst>
          </p:cNvPr>
          <p:cNvSpPr txBox="1"/>
          <p:nvPr/>
        </p:nvSpPr>
        <p:spPr>
          <a:xfrm>
            <a:off x="6043807" y="6757576"/>
            <a:ext cx="22378793" cy="584775"/>
          </a:xfrm>
          <a:prstGeom prst="rect">
            <a:avLst/>
          </a:prstGeom>
          <a:solidFill>
            <a:srgbClr val="2C223B">
              <a:alpha val="7059"/>
            </a:srgbClr>
          </a:solidFill>
        </p:spPr>
        <p:txBody>
          <a:bodyPr wrap="square" rtlCol="0">
            <a:spAutoFit/>
          </a:bodyPr>
          <a:lstStyle/>
          <a:p>
            <a:r>
              <a:rPr lang="ro-RO" sz="3200" dirty="0" smtClean="0">
                <a:latin typeface="Arial" panose="020B0604020202020204" pitchFamily="34" charset="0"/>
                <a:cs typeface="Arial" panose="020B0604020202020204" pitchFamily="34" charset="0"/>
                <a:hlinkClick r:id="rId2"/>
              </a:rPr>
              <a:t>sarbu.roxana@ase.ro</a:t>
            </a:r>
            <a:r>
              <a:rPr lang="ro-RO" sz="3200" dirty="0" smtClean="0">
                <a:latin typeface="Arial" panose="020B0604020202020204" pitchFamily="34" charset="0"/>
                <a:cs typeface="Arial" panose="020B0604020202020204" pitchFamily="34" charset="0"/>
              </a:rPr>
              <a:t>; </a:t>
            </a:r>
            <a:r>
              <a:rPr lang="ro-RO" sz="3200" dirty="0" smtClean="0">
                <a:latin typeface="Arial" panose="020B0604020202020204" pitchFamily="34" charset="0"/>
                <a:cs typeface="Arial" panose="020B0604020202020204" pitchFamily="34" charset="0"/>
                <a:hlinkClick r:id="rId3"/>
              </a:rPr>
              <a:t>irina.petrescu@eam.ase.ro</a:t>
            </a:r>
            <a:r>
              <a:rPr lang="ro-RO" sz="3200" dirty="0" smtClean="0">
                <a:latin typeface="Arial" panose="020B0604020202020204" pitchFamily="34" charset="0"/>
                <a:cs typeface="Arial" panose="020B0604020202020204" pitchFamily="34" charset="0"/>
              </a:rPr>
              <a:t>; </a:t>
            </a:r>
            <a:r>
              <a:rPr lang="ro-RO" sz="3200" dirty="0" smtClean="0">
                <a:latin typeface="Arial" panose="020B0604020202020204" pitchFamily="34" charset="0"/>
                <a:cs typeface="Arial" panose="020B0604020202020204" pitchFamily="34" charset="0"/>
                <a:hlinkClick r:id="rId4"/>
              </a:rPr>
              <a:t>andreea.drugau@amp.ase.ro</a:t>
            </a:r>
            <a:r>
              <a:rPr lang="ro-RO" sz="3200" dirty="0" smtClean="0">
                <a:latin typeface="Arial" panose="020B0604020202020204" pitchFamily="34" charset="0"/>
                <a:cs typeface="Arial" panose="020B0604020202020204" pitchFamily="34" charset="0"/>
              </a:rPr>
              <a:t>; </a:t>
            </a:r>
            <a:r>
              <a:rPr lang="ro-RO" sz="3200" dirty="0" smtClean="0">
                <a:latin typeface="Arial" panose="020B0604020202020204" pitchFamily="34" charset="0"/>
                <a:cs typeface="Arial" panose="020B0604020202020204" pitchFamily="34" charset="0"/>
                <a:hlinkClick r:id="rId5"/>
              </a:rPr>
              <a:t>ovidiu.buzoianu@man.ase.ro</a:t>
            </a:r>
            <a:r>
              <a:rPr lang="ro-RO"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2" name="Rectangle 1"/>
          <p:cNvSpPr/>
          <p:nvPr/>
        </p:nvSpPr>
        <p:spPr>
          <a:xfrm>
            <a:off x="1701800" y="8151625"/>
            <a:ext cx="27635200" cy="1569660"/>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methods of awarding public contracts constitute a fundamental component of the national economy, significantly influencing the efficiency of the use of public funds and the development of the business environment (Bran et al., 2023). In the Romanian context, this area has experienced a series of major transformations in the period 2021-2023, influenced by factors such as the adoption of European legislation, the digitalization of administrative processes and the need to adapt to the challenges generated by the COVID-19 pandemic (</a:t>
            </a:r>
            <a:r>
              <a:rPr lang="en-GB" sz="2400" dirty="0" err="1">
                <a:latin typeface="Arial" panose="020B0604020202020204" pitchFamily="34" charset="0"/>
                <a:ea typeface="Times New Roman" panose="02020603050405020304" pitchFamily="18" charset="0"/>
                <a:cs typeface="Arial" panose="020B0604020202020204" pitchFamily="34" charset="0"/>
              </a:rPr>
              <a:t>Negescu</a:t>
            </a:r>
            <a:r>
              <a:rPr lang="en-GB" sz="2400" dirty="0">
                <a:latin typeface="Arial" panose="020B0604020202020204" pitchFamily="34" charset="0"/>
                <a:ea typeface="Times New Roman" panose="02020603050405020304" pitchFamily="18" charset="0"/>
                <a:cs typeface="Arial" panose="020B0604020202020204" pitchFamily="34" charset="0"/>
              </a:rPr>
              <a:t> et al., 2021). These changes aimed to increase transparency, efficiency and competitiveness in the public procurement process (</a:t>
            </a:r>
            <a:r>
              <a:rPr lang="en-GB" sz="2400" dirty="0" err="1">
                <a:latin typeface="Arial" panose="020B0604020202020204" pitchFamily="34" charset="0"/>
                <a:ea typeface="Times New Roman" panose="02020603050405020304" pitchFamily="18" charset="0"/>
                <a:cs typeface="Arial" panose="020B0604020202020204" pitchFamily="34" charset="0"/>
              </a:rPr>
              <a:t>Ameyaw</a:t>
            </a:r>
            <a:r>
              <a:rPr lang="en-GB" sz="2400" dirty="0">
                <a:latin typeface="Arial" panose="020B0604020202020204" pitchFamily="34" charset="0"/>
                <a:ea typeface="Times New Roman" panose="02020603050405020304" pitchFamily="18" charset="0"/>
                <a:cs typeface="Arial" panose="020B0604020202020204" pitchFamily="34" charset="0"/>
              </a:rPr>
              <a:t>, Mensah and </a:t>
            </a:r>
            <a:r>
              <a:rPr lang="en-GB" sz="2400" dirty="0" err="1">
                <a:latin typeface="Arial" panose="020B0604020202020204" pitchFamily="34" charset="0"/>
                <a:ea typeface="Times New Roman" panose="02020603050405020304" pitchFamily="18" charset="0"/>
                <a:cs typeface="Arial" panose="020B0604020202020204" pitchFamily="34" charset="0"/>
              </a:rPr>
              <a:t>Osei</a:t>
            </a:r>
            <a:r>
              <a:rPr lang="en-GB" sz="2400" dirty="0">
                <a:latin typeface="Arial" panose="020B0604020202020204" pitchFamily="34" charset="0"/>
                <a:ea typeface="Times New Roman" panose="02020603050405020304" pitchFamily="18" charset="0"/>
                <a:cs typeface="Arial" panose="020B0604020202020204" pitchFamily="34" charset="0"/>
              </a:rPr>
              <a:t>-Tutu, 2012).</a:t>
            </a:r>
            <a:endParaRPr lang="en-US" sz="3600" dirty="0">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1701800" y="9999396"/>
            <a:ext cx="27635200" cy="2092881"/>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Public procurement is an essential aspect of public investment: it stimulates economic development and is an important element for the dynamo. Public procurement also offers opportunities for businesses, thus encouraging private investment and contributing concretely to economic growth and job creation (Walker and </a:t>
            </a:r>
            <a:r>
              <a:rPr lang="en-GB" sz="2400" dirty="0" err="1">
                <a:latin typeface="Arial" panose="020B0604020202020204" pitchFamily="34" charset="0"/>
                <a:ea typeface="Times New Roman" panose="02020603050405020304" pitchFamily="18" charset="0"/>
                <a:cs typeface="Arial" panose="020B0604020202020204" pitchFamily="34" charset="0"/>
              </a:rPr>
              <a:t>Brammer</a:t>
            </a:r>
            <a:r>
              <a:rPr lang="en-GB" sz="2400" dirty="0">
                <a:latin typeface="Arial" panose="020B0604020202020204" pitchFamily="34" charset="0"/>
                <a:ea typeface="Times New Roman" panose="02020603050405020304" pitchFamily="18" charset="0"/>
                <a:cs typeface="Arial" panose="020B0604020202020204" pitchFamily="34" charset="0"/>
              </a:rPr>
              <a:t>, 2009).   </a:t>
            </a:r>
          </a:p>
          <a:p>
            <a:pPr algn="just">
              <a:spcBef>
                <a:spcPts val="600"/>
              </a:spcBef>
              <a:spcAft>
                <a:spcPts val="60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The purpose of this article is to </a:t>
            </a:r>
            <a:r>
              <a:rPr lang="en-GB" sz="2400" dirty="0" err="1" smtClean="0">
                <a:latin typeface="Arial" panose="020B0604020202020204" pitchFamily="34" charset="0"/>
                <a:ea typeface="Times New Roman" panose="02020603050405020304" pitchFamily="18" charset="0"/>
                <a:cs typeface="Arial" panose="020B0604020202020204" pitchFamily="34" charset="0"/>
              </a:rPr>
              <a:t>analyze</a:t>
            </a:r>
            <a:r>
              <a:rPr lang="en-GB" sz="2400" dirty="0" smtClean="0">
                <a:latin typeface="Arial" panose="020B0604020202020204" pitchFamily="34" charset="0"/>
                <a:ea typeface="Times New Roman" panose="02020603050405020304" pitchFamily="18" charset="0"/>
                <a:cs typeface="Arial" panose="020B0604020202020204" pitchFamily="34" charset="0"/>
              </a:rPr>
              <a:t> the evolution of public procurement procedures in Romania during the mentioned period, focusing on legislative transformations, the use of digital tools and the impact of these changes on practices in the field. The present study contributes to the specialized literature through a comprehensive and current approach to public procurement issues, providing a useful analytical framework for both researchers and practitioners in the field.</a:t>
            </a:r>
            <a:endParaRPr lang="en-US" sz="3600" dirty="0">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1701800" y="12370388"/>
            <a:ext cx="27635200" cy="4985980"/>
          </a:xfrm>
          <a:prstGeom prst="rect">
            <a:avLst/>
          </a:prstGeom>
        </p:spPr>
        <p:txBody>
          <a:bodyPr wrap="square">
            <a:spAutoFit/>
          </a:bodyPr>
          <a:lstStyle/>
          <a:p>
            <a:pPr algn="just">
              <a:spcBef>
                <a:spcPts val="600"/>
              </a:spcBef>
              <a:spcAft>
                <a:spcPts val="60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The study of public procurement procedures involves a multidisciplinary approach, including elements from fields such as law, economics and public management. Public procurement is widely recognized as a crucial element of public sector management, responsible for the acquisition of goods, services and infrastructure necessary for government operations </a:t>
            </a:r>
            <a:r>
              <a:rPr lang="en-GB" sz="2400" u="sng" dirty="0" smtClean="0">
                <a:latin typeface="Arial" panose="020B0604020202020204" pitchFamily="34" charset="0"/>
                <a:ea typeface="Times New Roman" panose="02020603050405020304" pitchFamily="18" charset="0"/>
                <a:cs typeface="Arial" panose="020B0604020202020204" pitchFamily="34" charset="0"/>
              </a:rPr>
              <a:t>(</a:t>
            </a:r>
            <a:r>
              <a:rPr lang="en-GB" sz="2400" u="sng" dirty="0" err="1" smtClean="0">
                <a:latin typeface="Arial" panose="020B0604020202020204" pitchFamily="34" charset="0"/>
                <a:ea typeface="Times New Roman" panose="02020603050405020304" pitchFamily="18" charset="0"/>
                <a:cs typeface="Arial" panose="020B0604020202020204" pitchFamily="34" charset="0"/>
              </a:rPr>
              <a:t>Calin</a:t>
            </a:r>
            <a:r>
              <a:rPr lang="en-GB" sz="2400" u="sng" dirty="0" smtClean="0">
                <a:latin typeface="Arial" panose="020B0604020202020204" pitchFamily="34" charset="0"/>
                <a:ea typeface="Times New Roman" panose="02020603050405020304" pitchFamily="18" charset="0"/>
                <a:cs typeface="Arial" panose="020B0604020202020204" pitchFamily="34" charset="0"/>
              </a:rPr>
              <a:t> et al., 2022)</a:t>
            </a:r>
            <a:r>
              <a:rPr lang="en-GB" sz="2400" dirty="0" smtClean="0">
                <a:latin typeface="Arial" panose="020B0604020202020204" pitchFamily="34" charset="0"/>
                <a:ea typeface="Times New Roman" panose="02020603050405020304" pitchFamily="18" charset="0"/>
                <a:cs typeface="Arial" panose="020B0604020202020204" pitchFamily="34" charset="0"/>
              </a:rPr>
              <a:t>. According to Thai (2001), public procurement includes processes such as identifying needs, developing specifications, selecting suppliers and managing contracts.</a:t>
            </a:r>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These processes are governed by fundamental principles such as transparency, competition and value for money (</a:t>
            </a:r>
            <a:r>
              <a:rPr lang="en-GB" sz="2400" dirty="0" err="1" smtClean="0">
                <a:latin typeface="Arial" panose="020B0604020202020204" pitchFamily="34" charset="0"/>
                <a:ea typeface="Times New Roman" panose="02020603050405020304" pitchFamily="18" charset="0"/>
                <a:cs typeface="Arial" panose="020B0604020202020204" pitchFamily="34" charset="0"/>
              </a:rPr>
              <a:t>Behl</a:t>
            </a:r>
            <a:r>
              <a:rPr lang="en-GB" sz="2400" dirty="0" smtClean="0">
                <a:latin typeface="Arial" panose="020B0604020202020204" pitchFamily="34" charset="0"/>
                <a:ea typeface="Times New Roman" panose="02020603050405020304" pitchFamily="18" charset="0"/>
                <a:cs typeface="Arial" panose="020B0604020202020204" pitchFamily="34" charset="0"/>
              </a:rPr>
              <a:t> et al., 2023). The integration of historical data into public procurement is a topic of interest, with significant implications for improving budget planning and procurement outcomes. According to a study by </a:t>
            </a:r>
            <a:r>
              <a:rPr lang="en-GB" sz="2400" dirty="0" err="1" smtClean="0">
                <a:latin typeface="Arial" panose="020B0604020202020204" pitchFamily="34" charset="0"/>
                <a:ea typeface="Times New Roman" panose="02020603050405020304" pitchFamily="18" charset="0"/>
                <a:cs typeface="Arial" panose="020B0604020202020204" pitchFamily="34" charset="0"/>
              </a:rPr>
              <a:t>Bosio</a:t>
            </a:r>
            <a:r>
              <a:rPr lang="en-GB" sz="2400" dirty="0" smtClean="0">
                <a:latin typeface="Arial" panose="020B0604020202020204" pitchFamily="34" charset="0"/>
                <a:ea typeface="Times New Roman" panose="02020603050405020304" pitchFamily="18" charset="0"/>
                <a:cs typeface="Arial" panose="020B0604020202020204" pitchFamily="34" charset="0"/>
              </a:rPr>
              <a:t> et al. (2022) the analysis of historical data allows public entities to better understand market dynamics and supplier performance, thus contributing to more accurate budget estimates and optimal resource allocation.</a:t>
            </a:r>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The use of historical data aligns with the principles of evidence-based policymaking, </a:t>
            </a:r>
            <a:r>
              <a:rPr lang="en-GB" sz="2400" dirty="0" err="1" smtClean="0">
                <a:latin typeface="Arial" panose="020B0604020202020204" pitchFamily="34" charset="0"/>
                <a:ea typeface="Times New Roman" panose="02020603050405020304" pitchFamily="18" charset="0"/>
                <a:cs typeface="Arial" panose="020B0604020202020204" pitchFamily="34" charset="0"/>
              </a:rPr>
              <a:t>favor</a:t>
            </a:r>
            <a:r>
              <a:rPr lang="ro-RO" sz="2400" dirty="0" smtClean="0">
                <a:latin typeface="Arial" panose="020B0604020202020204" pitchFamily="34" charset="0"/>
                <a:ea typeface="Times New Roman" panose="02020603050405020304" pitchFamily="18" charset="0"/>
                <a:cs typeface="Arial" panose="020B0604020202020204" pitchFamily="34" charset="0"/>
              </a:rPr>
              <a:t>able</a:t>
            </a:r>
            <a:r>
              <a:rPr lang="en-GB" sz="2400" dirty="0" smtClean="0">
                <a:latin typeface="Arial" panose="020B0604020202020204" pitchFamily="34" charset="0"/>
                <a:ea typeface="Times New Roman" panose="02020603050405020304" pitchFamily="18" charset="0"/>
                <a:cs typeface="Arial" panose="020B0604020202020204" pitchFamily="34" charset="0"/>
              </a:rPr>
              <a:t> decisions based on empirical data rather than intuition or tradition. This data-driven approach is essential for reducing risks and ensuring the efficient use of public funds (Caldwell et al., 2005). A structured procurement process facilitates competition, which, according to Porter’s theory (1980), stimulates innovation and reduces costs.</a:t>
            </a:r>
          </a:p>
          <a:p>
            <a:pPr algn="just">
              <a:spcBef>
                <a:spcPts val="600"/>
              </a:spcBef>
              <a:spcAft>
                <a:spcPts val="60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In the context of public procurement, 218 structured processes ensure a level playing field for all potential suppliers, which contributes to achieving better value for money and improving services (Prier, Schwerin and McCue, 2016). Also, the integration of historical data in procurement planning aligns with the dynamic capabilities’ theory, emphasizing the adaptability of public entities to rapidly changing environments (</a:t>
            </a:r>
            <a:r>
              <a:rPr lang="en-GB" sz="2400" dirty="0" err="1" smtClean="0">
                <a:latin typeface="Arial" panose="020B0604020202020204" pitchFamily="34" charset="0"/>
                <a:ea typeface="Times New Roman" panose="02020603050405020304" pitchFamily="18" charset="0"/>
                <a:cs typeface="Arial" panose="020B0604020202020204" pitchFamily="34" charset="0"/>
              </a:rPr>
              <a:t>Glas</a:t>
            </a:r>
            <a:r>
              <a:rPr lang="en-GB" sz="2400" dirty="0" smtClean="0">
                <a:latin typeface="Arial" panose="020B0604020202020204" pitchFamily="34" charset="0"/>
                <a:ea typeface="Times New Roman" panose="02020603050405020304" pitchFamily="18" charset="0"/>
                <a:cs typeface="Arial" panose="020B0604020202020204" pitchFamily="34" charset="0"/>
              </a:rPr>
              <a:t> and </a:t>
            </a:r>
            <a:r>
              <a:rPr lang="en-GB" sz="2400" dirty="0" err="1" smtClean="0">
                <a:latin typeface="Arial" panose="020B0604020202020204" pitchFamily="34" charset="0"/>
                <a:ea typeface="Times New Roman" panose="02020603050405020304" pitchFamily="18" charset="0"/>
                <a:cs typeface="Arial" panose="020B0604020202020204" pitchFamily="34" charset="0"/>
              </a:rPr>
              <a:t>Eßig</a:t>
            </a:r>
            <a:r>
              <a:rPr lang="en-GB" sz="2400" dirty="0" smtClean="0">
                <a:latin typeface="Arial" panose="020B0604020202020204" pitchFamily="34" charset="0"/>
                <a:ea typeface="Times New Roman" panose="02020603050405020304" pitchFamily="18" charset="0"/>
                <a:cs typeface="Arial" panose="020B0604020202020204" pitchFamily="34" charset="0"/>
              </a:rPr>
              <a:t>, 2018). The ability to </a:t>
            </a:r>
            <a:r>
              <a:rPr lang="en-GB" sz="2400" dirty="0" err="1" smtClean="0">
                <a:latin typeface="Arial" panose="020B0604020202020204" pitchFamily="34" charset="0"/>
                <a:ea typeface="Times New Roman" panose="02020603050405020304" pitchFamily="18" charset="0"/>
                <a:cs typeface="Arial" panose="020B0604020202020204" pitchFamily="34" charset="0"/>
              </a:rPr>
              <a:t>analyze</a:t>
            </a:r>
            <a:r>
              <a:rPr lang="en-GB" sz="2400" dirty="0" smtClean="0">
                <a:latin typeface="Arial" panose="020B0604020202020204" pitchFamily="34" charset="0"/>
                <a:ea typeface="Times New Roman" panose="02020603050405020304" pitchFamily="18" charset="0"/>
                <a:cs typeface="Arial" panose="020B0604020202020204" pitchFamily="34" charset="0"/>
              </a:rPr>
              <a:t> and use historical data provides increased flexibility and efficiency in the public procurement process (</a:t>
            </a:r>
            <a:r>
              <a:rPr lang="en-GB" sz="2400" dirty="0" err="1" smtClean="0">
                <a:latin typeface="Arial" panose="020B0604020202020204" pitchFamily="34" charset="0"/>
                <a:ea typeface="Times New Roman" panose="02020603050405020304" pitchFamily="18" charset="0"/>
                <a:cs typeface="Arial" panose="020B0604020202020204" pitchFamily="34" charset="0"/>
              </a:rPr>
              <a:t>Gaf-Deac</a:t>
            </a:r>
            <a:r>
              <a:rPr lang="en-GB" sz="2400" dirty="0" smtClean="0">
                <a:latin typeface="Arial" panose="020B0604020202020204" pitchFamily="34" charset="0"/>
                <a:ea typeface="Times New Roman" panose="02020603050405020304" pitchFamily="18" charset="0"/>
                <a:cs typeface="Arial" panose="020B0604020202020204" pitchFamily="34" charset="0"/>
              </a:rPr>
              <a:t> et al., 2024).</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19" name="Rectangle 18"/>
          <p:cNvSpPr/>
          <p:nvPr/>
        </p:nvSpPr>
        <p:spPr>
          <a:xfrm>
            <a:off x="1701800" y="17634479"/>
            <a:ext cx="27635200" cy="5524589"/>
          </a:xfrm>
          <a:prstGeom prst="rect">
            <a:avLst/>
          </a:prstGeom>
        </p:spPr>
        <p:txBody>
          <a:bodyPr wrap="square">
            <a:spAutoFit/>
          </a:bodyPr>
          <a:lstStyle/>
          <a:p>
            <a:pPr algn="just">
              <a:spcAft>
                <a:spcPts val="0"/>
              </a:spcAft>
            </a:pPr>
            <a:r>
              <a:rPr lang="en-GB" sz="2400" dirty="0">
                <a:latin typeface="Arial" panose="020B0604020202020204" pitchFamily="34" charset="0"/>
                <a:ea typeface="Times New Roman" panose="02020603050405020304" pitchFamily="18" charset="0"/>
                <a:cs typeface="Arial" panose="020B0604020202020204" pitchFamily="34" charset="0"/>
              </a:rPr>
              <a:t>The main aspects </a:t>
            </a:r>
            <a:r>
              <a:rPr lang="en-GB" sz="2400" dirty="0" err="1">
                <a:latin typeface="Arial" panose="020B0604020202020204" pitchFamily="34" charset="0"/>
                <a:ea typeface="Times New Roman" panose="02020603050405020304" pitchFamily="18" charset="0"/>
                <a:cs typeface="Arial" panose="020B0604020202020204" pitchFamily="34" charset="0"/>
              </a:rPr>
              <a:t>analyzed</a:t>
            </a:r>
            <a:r>
              <a:rPr lang="en-GB" sz="2400" dirty="0">
                <a:latin typeface="Arial" panose="020B0604020202020204" pitchFamily="34" charset="0"/>
                <a:ea typeface="Times New Roman" panose="02020603050405020304" pitchFamily="18" charset="0"/>
                <a:cs typeface="Arial" panose="020B0604020202020204" pitchFamily="34" charset="0"/>
              </a:rPr>
              <a:t> in the study were the following:</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GB" sz="2400" dirty="0">
                <a:latin typeface="Arial" panose="020B0604020202020204" pitchFamily="34" charset="0"/>
                <a:ea typeface="Times New Roman" panose="02020603050405020304" pitchFamily="18" charset="0"/>
                <a:cs typeface="Arial" panose="020B0604020202020204" pitchFamily="34" charset="0"/>
              </a:rPr>
              <a:t>- Analysis of the applicable regulatory framework (Law no. 98/2016, subsequent amendments, Government Emergency Ordinances, decisions of the National Council for the Resolution of Complaints (CNSC), etc.</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GB" sz="2400" dirty="0">
                <a:latin typeface="Arial" panose="020B0604020202020204" pitchFamily="34" charset="0"/>
                <a:ea typeface="Times New Roman" panose="02020603050405020304" pitchFamily="18" charset="0"/>
                <a:cs typeface="Arial" panose="020B0604020202020204" pitchFamily="34" charset="0"/>
              </a:rPr>
              <a:t>- Investigation of how the legal requirements were respected, emphasizing automation, transparency and compliance with deadlines;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 Collection and interpretation of information regarding the number of procedures, type of procedure, total value of the contract, award duration, number of participation in the procedure, etc.;</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 Analysis of particular cases, audit reports, complaints/appeals to identify the best and worst practices.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In order to support the objectives, this study uses both qualitative and quantitative methodologies. In this first category we can include as documentary analysis: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 Consultation of legislation, best practice guides, reports issued by ANAP, Court of Auditors, CNSC, etc., and as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 Analysis of processes in the areas of their, significant procedures for different nomenclatures (e.g. infrastructure, health, education).</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This qualitative approach thus remains far from ideal (largely for reasons of corporate confidentiality and external transparency).</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As for the identification of the quantitative methodology, the only statistics and to which credibility can be given are those based on data from SEAP (SICAP), Eurostat TED data (Tenders Electronic Daily) and cover analyses of volume, value and types of procedures. All of this can also include comparisons of annual data between years, to find key trends, relationships and tendencies.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71383760"/>
              </p:ext>
            </p:extLst>
          </p:nvPr>
        </p:nvGraphicFramePr>
        <p:xfrm>
          <a:off x="1701800" y="23835022"/>
          <a:ext cx="7785100" cy="4084490"/>
        </p:xfrm>
        <a:graphic>
          <a:graphicData uri="http://schemas.openxmlformats.org/drawingml/2006/table">
            <a:tbl>
              <a:tblPr firstCol="1" bandRow="1">
                <a:tableStyleId>{073A0DAA-6AF3-43AB-8588-CEC1D06C72B9}</a:tableStyleId>
              </a:tblPr>
              <a:tblGrid>
                <a:gridCol w="1946046">
                  <a:extLst>
                    <a:ext uri="{9D8B030D-6E8A-4147-A177-3AD203B41FA5}">
                      <a16:colId xmlns:a16="http://schemas.microsoft.com/office/drawing/2014/main" val="1813492441"/>
                    </a:ext>
                  </a:extLst>
                </a:gridCol>
                <a:gridCol w="1946046">
                  <a:extLst>
                    <a:ext uri="{9D8B030D-6E8A-4147-A177-3AD203B41FA5}">
                      <a16:colId xmlns:a16="http://schemas.microsoft.com/office/drawing/2014/main" val="1781152049"/>
                    </a:ext>
                  </a:extLst>
                </a:gridCol>
                <a:gridCol w="1946046">
                  <a:extLst>
                    <a:ext uri="{9D8B030D-6E8A-4147-A177-3AD203B41FA5}">
                      <a16:colId xmlns:a16="http://schemas.microsoft.com/office/drawing/2014/main" val="1811634325"/>
                    </a:ext>
                  </a:extLst>
                </a:gridCol>
                <a:gridCol w="1946962">
                  <a:extLst>
                    <a:ext uri="{9D8B030D-6E8A-4147-A177-3AD203B41FA5}">
                      <a16:colId xmlns:a16="http://schemas.microsoft.com/office/drawing/2014/main" val="1104585930"/>
                    </a:ext>
                  </a:extLst>
                </a:gridCol>
              </a:tblGrid>
              <a:tr h="816898">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Contract type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b="1" dirty="0">
                          <a:effectLst/>
                          <a:latin typeface="Arial" panose="020B0604020202020204" pitchFamily="34" charset="0"/>
                          <a:cs typeface="Arial" panose="020B0604020202020204" pitchFamily="34" charset="0"/>
                        </a:rPr>
                        <a:t>2021</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b="1" dirty="0">
                          <a:effectLst/>
                          <a:latin typeface="Arial" panose="020B0604020202020204" pitchFamily="34" charset="0"/>
                          <a:cs typeface="Arial" panose="020B0604020202020204" pitchFamily="34" charset="0"/>
                        </a:rPr>
                        <a:t>2022</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b="1" dirty="0">
                          <a:effectLst/>
                          <a:latin typeface="Arial" panose="020B0604020202020204" pitchFamily="34" charset="0"/>
                          <a:cs typeface="Arial" panose="020B0604020202020204" pitchFamily="34" charset="0"/>
                        </a:rPr>
                        <a:t>2023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56866479"/>
                  </a:ext>
                </a:extLst>
              </a:tr>
              <a:tr h="816898">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Supply</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15.557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16.420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13.370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11344319"/>
                  </a:ext>
                </a:extLst>
              </a:tr>
              <a:tr h="816898">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Works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6.550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8.085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10.286</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67988430"/>
                  </a:ext>
                </a:extLst>
              </a:tr>
              <a:tr h="816898">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Services</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7.240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7.660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6.065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80533504"/>
                  </a:ext>
                </a:extLst>
              </a:tr>
              <a:tr h="816898">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Total</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29.347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a:effectLst/>
                          <a:latin typeface="Arial" panose="020B0604020202020204" pitchFamily="34" charset="0"/>
                          <a:cs typeface="Arial" panose="020B0604020202020204" pitchFamily="34" charset="0"/>
                        </a:rPr>
                        <a:t>32.165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29.721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64550821"/>
                  </a:ext>
                </a:extLst>
              </a:tr>
            </a:tbl>
          </a:graphicData>
        </a:graphic>
      </p:graphicFrame>
      <p:sp>
        <p:nvSpPr>
          <p:cNvPr id="21" name="Rectangle 20"/>
          <p:cNvSpPr/>
          <p:nvPr/>
        </p:nvSpPr>
        <p:spPr>
          <a:xfrm>
            <a:off x="9573797" y="23835022"/>
            <a:ext cx="19763203" cy="3570208"/>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award of public contracts through the Electronic Public Procurement System (SEAP) involves the observance of well-defined stages. The process is regulated by the legislation in force, aiming to ensure transparency, fair competition and efficient use of public resources. The main stages include: publication of the tender notice: the procedure is initiated by publishing a notice in the SEAP, which details the specific requirements of the contract, the award criteria and the deadlines;  submission of tenders: economic operators submit tenders according to the specified documentation, such as the specifications and the procurement data sheet; evaluation of tenders and award: tenders are evaluated based on the award criteria, and the contract is awarded to the tenderer presenting the most advantageous proposal. </a:t>
            </a: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According to the data processed from the SEAP, the evolution of the number of contracts awarded in the period 2021-2023 indicates significant fluctuations. The total number of contracts awarded increased in 2022, followed by a slight decrease in 2023. The most relevant contract types include the supply of goods, construction works and services (Table no. 1). </a:t>
            </a:r>
            <a:endParaRPr lang="en-US" sz="3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686586710"/>
              </p:ext>
            </p:extLst>
          </p:nvPr>
        </p:nvGraphicFramePr>
        <p:xfrm>
          <a:off x="1701799" y="28595466"/>
          <a:ext cx="7871997" cy="3827634"/>
        </p:xfrm>
        <a:graphic>
          <a:graphicData uri="http://schemas.openxmlformats.org/drawingml/2006/table">
            <a:tbl>
              <a:tblPr firstRow="1" firstCol="1" bandRow="1">
                <a:tableStyleId>{073A0DAA-6AF3-43AB-8588-CEC1D06C72B9}</a:tableStyleId>
              </a:tblPr>
              <a:tblGrid>
                <a:gridCol w="2097531">
                  <a:extLst>
                    <a:ext uri="{9D8B030D-6E8A-4147-A177-3AD203B41FA5}">
                      <a16:colId xmlns:a16="http://schemas.microsoft.com/office/drawing/2014/main" val="378773850"/>
                    </a:ext>
                  </a:extLst>
                </a:gridCol>
                <a:gridCol w="1971475">
                  <a:extLst>
                    <a:ext uri="{9D8B030D-6E8A-4147-A177-3AD203B41FA5}">
                      <a16:colId xmlns:a16="http://schemas.microsoft.com/office/drawing/2014/main" val="3437343204"/>
                    </a:ext>
                  </a:extLst>
                </a:gridCol>
                <a:gridCol w="2102165">
                  <a:extLst>
                    <a:ext uri="{9D8B030D-6E8A-4147-A177-3AD203B41FA5}">
                      <a16:colId xmlns:a16="http://schemas.microsoft.com/office/drawing/2014/main" val="2793063350"/>
                    </a:ext>
                  </a:extLst>
                </a:gridCol>
                <a:gridCol w="1700826">
                  <a:extLst>
                    <a:ext uri="{9D8B030D-6E8A-4147-A177-3AD203B41FA5}">
                      <a16:colId xmlns:a16="http://schemas.microsoft.com/office/drawing/2014/main" val="4131805122"/>
                    </a:ext>
                  </a:extLst>
                </a:gridCol>
              </a:tblGrid>
              <a:tr h="611875">
                <a:tc>
                  <a:txBody>
                    <a:bodyPr/>
                    <a:lstStyle/>
                    <a:p>
                      <a:pPr algn="ctr">
                        <a:spcAft>
                          <a:spcPts val="0"/>
                        </a:spcAft>
                      </a:pPr>
                      <a:r>
                        <a:rPr lang="en-GB" sz="1600" dirty="0">
                          <a:effectLst/>
                          <a:latin typeface="Arial" panose="020B0604020202020204" pitchFamily="34" charset="0"/>
                          <a:cs typeface="Arial" panose="020B0604020202020204" pitchFamily="34" charset="0"/>
                        </a:rPr>
                        <a:t>Assignment method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2021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2022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2023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01080919"/>
                  </a:ext>
                </a:extLst>
              </a:tr>
              <a:tr h="1008891">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Public </a:t>
                      </a:r>
                      <a:r>
                        <a:rPr lang="en-GB" sz="1600" dirty="0">
                          <a:effectLst/>
                          <a:latin typeface="Arial" panose="020B0604020202020204" pitchFamily="34" charset="0"/>
                          <a:cs typeface="Arial" panose="020B0604020202020204" pitchFamily="34" charset="0"/>
                        </a:rPr>
                        <a:t>procurement contract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22.500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25.400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23.880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76569854"/>
                  </a:ext>
                </a:extLst>
              </a:tr>
              <a:tr h="621206">
                <a:tc>
                  <a:txBody>
                    <a:bodyPr/>
                    <a:lstStyle/>
                    <a:p>
                      <a:pPr algn="ctr">
                        <a:spcAft>
                          <a:spcPts val="0"/>
                        </a:spcAft>
                      </a:pPr>
                      <a:r>
                        <a:rPr lang="en-GB" sz="1600" dirty="0">
                          <a:effectLst/>
                          <a:latin typeface="Arial" panose="020B0604020202020204" pitchFamily="34" charset="0"/>
                          <a:cs typeface="Arial" panose="020B0604020202020204" pitchFamily="34" charset="0"/>
                        </a:rPr>
                        <a:t>Framework agreement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6.830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6.680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5.700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53196195"/>
                  </a:ext>
                </a:extLst>
              </a:tr>
              <a:tr h="1008891">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Dynamic </a:t>
                      </a:r>
                      <a:r>
                        <a:rPr lang="en-GB" sz="1600" dirty="0">
                          <a:effectLst/>
                          <a:latin typeface="Arial" panose="020B0604020202020204" pitchFamily="34" charset="0"/>
                          <a:cs typeface="Arial" panose="020B0604020202020204" pitchFamily="34" charset="0"/>
                        </a:rPr>
                        <a:t>purchasing system</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25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en-GB" sz="1600" dirty="0" smtClean="0">
                        <a:effectLst/>
                        <a:latin typeface="Arial" panose="020B0604020202020204" pitchFamily="34" charset="0"/>
                        <a:cs typeface="Arial" panose="020B0604020202020204" pitchFamily="34" charset="0"/>
                      </a:endParaRPr>
                    </a:p>
                    <a:p>
                      <a:pPr algn="ctr">
                        <a:spcAft>
                          <a:spcPts val="0"/>
                        </a:spcAft>
                      </a:pPr>
                      <a:r>
                        <a:rPr lang="en-GB" sz="1600" dirty="0" smtClean="0">
                          <a:effectLst/>
                          <a:latin typeface="Arial" panose="020B0604020202020204" pitchFamily="34" charset="0"/>
                          <a:cs typeface="Arial" panose="020B0604020202020204" pitchFamily="34" charset="0"/>
                        </a:rPr>
                        <a:t>32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93778378"/>
                  </a:ext>
                </a:extLst>
              </a:tr>
              <a:tr h="576771">
                <a:tc>
                  <a:txBody>
                    <a:bodyPr/>
                    <a:lstStyle/>
                    <a:p>
                      <a:pPr algn="ctr">
                        <a:spcAft>
                          <a:spcPts val="0"/>
                        </a:spcAft>
                      </a:pPr>
                      <a:r>
                        <a:rPr lang="en-GB" sz="1600" dirty="0">
                          <a:effectLst/>
                          <a:latin typeface="Arial" panose="020B0604020202020204" pitchFamily="34" charset="0"/>
                          <a:cs typeface="Arial" panose="020B0604020202020204" pitchFamily="34" charset="0"/>
                        </a:rPr>
                        <a:t>Total</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a:effectLst/>
                          <a:latin typeface="Arial" panose="020B0604020202020204" pitchFamily="34" charset="0"/>
                          <a:cs typeface="Arial" panose="020B0604020202020204" pitchFamily="34" charset="0"/>
                        </a:rPr>
                        <a:t>29.338</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32.105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29.612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10112685"/>
                  </a:ext>
                </a:extLst>
              </a:tr>
            </a:tbl>
          </a:graphicData>
        </a:graphic>
      </p:graphicFrame>
      <p:sp>
        <p:nvSpPr>
          <p:cNvPr id="23" name="Rectangle 22"/>
          <p:cNvSpPr/>
          <p:nvPr/>
        </p:nvSpPr>
        <p:spPr>
          <a:xfrm>
            <a:off x="9665590" y="28595466"/>
            <a:ext cx="19671410" cy="3570208"/>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documentation and associated procedures are strictly regulated in order to comply with the fundamental principles of public procurement, such as transparency, competition and non-discrimination. The Dynamic Purchasing System is a fully electronic procurement method, open for the entire duration of the process. It is mainly intended for the procurement of products of current use, with standardized characteristics available on the market. Under this system, economic operators that meet the qualification and selection criteria can participate throughout its duration. Analysis of data for the period 2021-2023 reveals significant changes in the number and value of contracts awarded depending on the method used (Table no. 2).</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This evolution reflects a constant preference for the use of this type of contracts. The value attributed to these contracts has registered a substantial increase, from 80.550.400 RON in 2021 to 207.588.404 RON in 2023, indicating an increase in large-scale projects managed through this method.</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4" name="Rectangle 23"/>
          <p:cNvSpPr/>
          <p:nvPr/>
        </p:nvSpPr>
        <p:spPr>
          <a:xfrm>
            <a:off x="9665590" y="33393438"/>
            <a:ext cx="19850100" cy="1200329"/>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In 2022, the PNRR generated initiated procedures worth 6,829.95 million euros, reflecting a significant involvement in the initiation of projects financed through this mechanism. Of this value, 1,837.9 million euros were attributed to procedures completed in the same year. This trend continued in 2023, when the value of initiated procedures increased substantially, reaching 24.142,78 million euros.</a:t>
            </a:r>
            <a:endParaRPr lang="en-US" sz="3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5" name="Chart 24"/>
          <p:cNvGraphicFramePr/>
          <p:nvPr>
            <p:extLst>
              <p:ext uri="{D42A27DB-BD31-4B8C-83A1-F6EECF244321}">
                <p14:modId xmlns:p14="http://schemas.microsoft.com/office/powerpoint/2010/main" val="254645370"/>
              </p:ext>
            </p:extLst>
          </p:nvPr>
        </p:nvGraphicFramePr>
        <p:xfrm>
          <a:off x="1701799" y="33099054"/>
          <a:ext cx="7617520" cy="4560773"/>
        </p:xfrm>
        <a:graphic>
          <a:graphicData uri="http://schemas.openxmlformats.org/drawingml/2006/chart">
            <c:chart xmlns:c="http://schemas.openxmlformats.org/drawingml/2006/chart" xmlns:r="http://schemas.openxmlformats.org/officeDocument/2006/relationships" r:id="rId6"/>
          </a:graphicData>
        </a:graphic>
      </p:graphicFrame>
      <p:sp>
        <p:nvSpPr>
          <p:cNvPr id="26" name="Rectangle 25"/>
          <p:cNvSpPr/>
          <p:nvPr/>
        </p:nvSpPr>
        <p:spPr>
          <a:xfrm>
            <a:off x="9665590" y="34901813"/>
            <a:ext cx="20017681" cy="4093428"/>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results of this study contribute to the identification of trends and problems specific to the sector, providing a basis for formulating recommendations aimed at improving the efficiency and transparency of the public procurement system.</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proposals that emerge from this study are: 1. Digitalization of the public procurement process. It is recommended to develop and implement a complete digital solution that would reduce bureaucracy, increase transparency and allow real-time monitoring of procurement processes. The SEAP platform requires a significant revision to become more intuitive and fully functional. 2. Promoting competition and diversity. It is essential to implement measures to encourage the participation of a larger number of bidders. Simplifying procedures, particularly with regard to uploading documents to the SEAP, can contribute to expanding participation. </a:t>
            </a:r>
            <a:r>
              <a:rPr lang="en-GB" sz="2400" dirty="0" smtClean="0">
                <a:latin typeface="Arial" panose="020B0604020202020204" pitchFamily="34" charset="0"/>
                <a:ea typeface="Times New Roman" panose="02020603050405020304" pitchFamily="18" charset="0"/>
                <a:cs typeface="Arial" panose="020B0604020202020204" pitchFamily="34" charset="0"/>
              </a:rPr>
              <a:t>3</a:t>
            </a:r>
            <a:r>
              <a:rPr lang="en-GB" sz="2400" dirty="0">
                <a:latin typeface="Arial" panose="020B0604020202020204" pitchFamily="34" charset="0"/>
                <a:ea typeface="Times New Roman" panose="02020603050405020304" pitchFamily="18" charset="0"/>
                <a:cs typeface="Arial" panose="020B0604020202020204" pitchFamily="34" charset="0"/>
              </a:rPr>
              <a:t>. Transparency and accessibility.</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study of the evolution of public procurement award mechanisms in Romania from the perspective of the years 2021-2023 proves to be of essential interest from at least three points of view: administrative-institutional, legal-normative and economic applicability, with direct implications in the field of government transparency, digitalization of public administration and absorption of European funds</a:t>
            </a:r>
            <a:r>
              <a:rPr lang="en-GB"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27" name="Rectangle 26"/>
          <p:cNvSpPr/>
          <p:nvPr/>
        </p:nvSpPr>
        <p:spPr>
          <a:xfrm>
            <a:off x="1701799" y="39662257"/>
            <a:ext cx="27813891" cy="1569660"/>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It is important to strengthen monitoring and control mechanisms to detect and correct possible irregularities or abuses in the public procurement process. Repetitive procedures or non-conformities should be addressed as a priority to increase the efficiency and integrity of the system. For example, some contracting authorities include requirements that are considered abusive, which generates numerous appeals and delays. The implementation of these proposals has the potential to contribute to the modernization and improvement of the efficiency of the Romanian public procurement system, ensuring a more responsible use of resources and increasing public trust in this process</a:t>
            </a:r>
            <a:r>
              <a:rPr lang="en-GB"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99</TotalTime>
  <Words>1699</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Ovidiu</cp:lastModifiedBy>
  <cp:revision>22</cp:revision>
  <dcterms:created xsi:type="dcterms:W3CDTF">2017-05-22T21:55:42Z</dcterms:created>
  <dcterms:modified xsi:type="dcterms:W3CDTF">2025-06-23T08:12:59Z</dcterms:modified>
</cp:coreProperties>
</file>