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23B"/>
    <a:srgbClr val="C3C3C3"/>
    <a:srgbClr val="885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5" autoAdjust="0"/>
    <p:restoredTop sz="94660"/>
  </p:normalViewPr>
  <p:slideViewPr>
    <p:cSldViewPr snapToGrid="0">
      <p:cViewPr>
        <p:scale>
          <a:sx n="40" d="100"/>
          <a:sy n="40" d="100"/>
        </p:scale>
        <p:origin x="211" y="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8F-43E6-AF2F-17AAA86EF6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8F-43E6-AF2F-17AAA86EF6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8F-43E6-AF2F-17AAA86EF6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8F-43E6-AF2F-17AAA86EF65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8F-43E6-AF2F-17AAA86EF65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8F-43E6-AF2F-17AAA86EF65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8F-43E6-AF2F-17AAA86EF65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E8F-43E6-AF2F-17AAA86EF65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E8F-43E6-AF2F-17AAA86EF654}"/>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Sheet1!$R$6:$R$14</c:f>
              <c:strCache>
                <c:ptCount val="9"/>
                <c:pt idx="0">
                  <c:v>Trade</c:v>
                </c:pt>
                <c:pt idx="1">
                  <c:v>Services</c:v>
                </c:pt>
                <c:pt idx="2">
                  <c:v>Health and Social Care</c:v>
                </c:pt>
                <c:pt idx="3">
                  <c:v>IT</c:v>
                </c:pt>
                <c:pt idx="4">
                  <c:v>Food Industry</c:v>
                </c:pt>
                <c:pt idx="5">
                  <c:v>Construction</c:v>
                </c:pt>
                <c:pt idx="6">
                  <c:v>Services/Creative Industry</c:v>
                </c:pt>
                <c:pt idx="7">
                  <c:v>Metallurgy</c:v>
                </c:pt>
                <c:pt idx="8">
                  <c:v>Transport and Storage</c:v>
                </c:pt>
              </c:strCache>
            </c:strRef>
          </c:cat>
          <c:val>
            <c:numRef>
              <c:f>Sheet1!$S$6:$S$14</c:f>
              <c:numCache>
                <c:formatCode>0.0%</c:formatCode>
                <c:ptCount val="9"/>
                <c:pt idx="0">
                  <c:v>0.23100000000000001</c:v>
                </c:pt>
                <c:pt idx="1">
                  <c:v>0.13500000000000001</c:v>
                </c:pt>
                <c:pt idx="2">
                  <c:v>3.7999999999999999E-2</c:v>
                </c:pt>
                <c:pt idx="3">
                  <c:v>1.9E-2</c:v>
                </c:pt>
                <c:pt idx="4">
                  <c:v>0.115</c:v>
                </c:pt>
                <c:pt idx="5">
                  <c:v>0.21199999999999999</c:v>
                </c:pt>
                <c:pt idx="6">
                  <c:v>0.154</c:v>
                </c:pt>
                <c:pt idx="7">
                  <c:v>7.6999999999999999E-2</c:v>
                </c:pt>
                <c:pt idx="8">
                  <c:v>1.9E-2</c:v>
                </c:pt>
              </c:numCache>
            </c:numRef>
          </c:val>
          <c:extLst>
            <c:ext xmlns:c16="http://schemas.microsoft.com/office/drawing/2014/chart" uri="{C3380CC4-5D6E-409C-BE32-E72D297353CC}">
              <c16:uniqueId val="{00000012-FE8F-43E6-AF2F-17AAA86EF654}"/>
            </c:ext>
          </c:extLst>
        </c:ser>
        <c:dLbls>
          <c:dLblPos val="outEnd"/>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93626512316127"/>
          <c:y val="0"/>
          <c:w val="0.48810362474043495"/>
          <c:h val="0.87478747121249389"/>
        </c:manualLayout>
      </c:layout>
      <c:barChart>
        <c:barDir val="bar"/>
        <c:grouping val="clustered"/>
        <c:varyColors val="0"/>
        <c:ser>
          <c:idx val="0"/>
          <c:order val="0"/>
          <c:spPr>
            <a:solidFill>
              <a:schemeClr val="accent1"/>
            </a:solidFill>
            <a:ln>
              <a:noFill/>
            </a:ln>
            <a:effectLst/>
          </c:spPr>
          <c:invertIfNegative val="0"/>
          <c:cat>
            <c:strRef>
              <c:f>Sheet2!$M$4:$M$10</c:f>
              <c:strCache>
                <c:ptCount val="7"/>
                <c:pt idx="0">
                  <c:v>Bureaucratic system, with many administrative formalities</c:v>
                </c:pt>
                <c:pt idx="1">
                  <c:v>Limited access to the Start-up funding program</c:v>
                </c:pt>
                <c:pt idx="2">
                  <c:v>Small number of experts to validate ideas</c:v>
                </c:pt>
                <c:pt idx="3">
                  <c:v>Difficult bureaucratic procedures regarding acquisitions</c:v>
                </c:pt>
                <c:pt idx="4">
                  <c:v>Insufficient tax incentives for start-ups</c:v>
                </c:pt>
                <c:pt idx="5">
                  <c:v>Entrepreneurial ecosystem not adapted to start-ups</c:v>
                </c:pt>
                <c:pt idx="6">
                  <c:v>Lack of an advantageous legislative framework</c:v>
                </c:pt>
              </c:strCache>
            </c:strRef>
          </c:cat>
          <c:val>
            <c:numRef>
              <c:f>Sheet2!$N$4:$N$10</c:f>
              <c:numCache>
                <c:formatCode>0.00%</c:formatCode>
                <c:ptCount val="7"/>
                <c:pt idx="0">
                  <c:v>0.61499999999999999</c:v>
                </c:pt>
                <c:pt idx="1">
                  <c:v>0.57699999999999996</c:v>
                </c:pt>
                <c:pt idx="2">
                  <c:v>0.55800000000000005</c:v>
                </c:pt>
                <c:pt idx="3" formatCode="0%">
                  <c:v>0.5</c:v>
                </c:pt>
                <c:pt idx="4">
                  <c:v>0.48099999999999998</c:v>
                </c:pt>
                <c:pt idx="5">
                  <c:v>0.48099999999999998</c:v>
                </c:pt>
                <c:pt idx="6">
                  <c:v>0.42299999999999999</c:v>
                </c:pt>
              </c:numCache>
            </c:numRef>
          </c:val>
          <c:extLst>
            <c:ext xmlns:c16="http://schemas.microsoft.com/office/drawing/2014/chart" uri="{C3380CC4-5D6E-409C-BE32-E72D297353CC}">
              <c16:uniqueId val="{00000000-D7B7-42EC-B084-E5B44208C74F}"/>
            </c:ext>
          </c:extLst>
        </c:ser>
        <c:dLbls>
          <c:showLegendKey val="0"/>
          <c:showVal val="0"/>
          <c:showCatName val="0"/>
          <c:showSerName val="0"/>
          <c:showPercent val="0"/>
          <c:showBubbleSize val="0"/>
        </c:dLbls>
        <c:gapWidth val="182"/>
        <c:axId val="1011695855"/>
        <c:axId val="1011708335"/>
      </c:barChart>
      <c:catAx>
        <c:axId val="10116958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11708335"/>
        <c:crosses val="autoZero"/>
        <c:auto val="1"/>
        <c:lblAlgn val="ctr"/>
        <c:lblOffset val="100"/>
        <c:noMultiLvlLbl val="0"/>
      </c:catAx>
      <c:valAx>
        <c:axId val="1011708335"/>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11695855"/>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97-43B4-BE34-4075D8A56C0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97-43B4-BE34-4075D8A56C08}"/>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Sheet3!$Q$7:$Q$8</c:f>
              <c:strCache>
                <c:ptCount val="2"/>
                <c:pt idx="0">
                  <c:v>Yes</c:v>
                </c:pt>
                <c:pt idx="1">
                  <c:v>No</c:v>
                </c:pt>
              </c:strCache>
            </c:strRef>
          </c:cat>
          <c:val>
            <c:numRef>
              <c:f>Sheet3!$R$7:$R$8</c:f>
              <c:numCache>
                <c:formatCode>0.00%</c:formatCode>
                <c:ptCount val="2"/>
                <c:pt idx="0">
                  <c:v>0.78400000000000003</c:v>
                </c:pt>
                <c:pt idx="1">
                  <c:v>0.216</c:v>
                </c:pt>
              </c:numCache>
            </c:numRef>
          </c:val>
          <c:extLst>
            <c:ext xmlns:c16="http://schemas.microsoft.com/office/drawing/2014/chart" uri="{C3380CC4-5D6E-409C-BE32-E72D297353CC}">
              <c16:uniqueId val="{00000004-7B97-43B4-BE34-4075D8A56C0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GB"/>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75038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93943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13741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1134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GB"/>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158869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30F1355-598C-45B3-AAB3-5C27E5350FB0}"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41862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30F1355-598C-45B3-AAB3-5C27E5350FB0}" type="datetimeFigureOut">
              <a:rPr lang="en-US" smtClean="0"/>
              <a:t>6/23/2025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88142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30F1355-598C-45B3-AAB3-5C27E5350FB0}" type="datetimeFigureOut">
              <a:rPr lang="en-US" smtClean="0"/>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61213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F1355-598C-45B3-AAB3-5C27E5350FB0}" type="datetimeFigureOut">
              <a:rPr lang="en-US" smtClean="0"/>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66842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53362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GB"/>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5623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15F6355-C71B-E572-A2AE-0C4A56C1BAE4}"/>
              </a:ext>
            </a:extLst>
          </p:cNvPr>
          <p:cNvSpPr/>
          <p:nvPr userDrawn="1"/>
        </p:nvSpPr>
        <p:spPr>
          <a:xfrm>
            <a:off x="0" y="-1"/>
            <a:ext cx="30275213" cy="2278903"/>
          </a:xfrm>
          <a:prstGeom prst="rect">
            <a:avLst/>
          </a:prstGeom>
          <a:solidFill>
            <a:srgbClr val="2F6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Placeholder 1"/>
          <p:cNvSpPr>
            <a:spLocks noGrp="1"/>
          </p:cNvSpPr>
          <p:nvPr>
            <p:ph type="title"/>
          </p:nvPr>
        </p:nvSpPr>
        <p:spPr>
          <a:xfrm>
            <a:off x="2081421" y="2580495"/>
            <a:ext cx="26112371" cy="797183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30F1355-598C-45B3-AAB3-5C27E5350FB0}" type="datetimeFigureOut">
              <a:rPr lang="en-US" smtClean="0"/>
              <a:t>6/23/2025</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93CD98AB-CBAD-4279-8EDE-27C1E0715B96}" type="slidenum">
              <a:rPr lang="en-US" smtClean="0"/>
              <a:t>‹#›</a:t>
            </a:fld>
            <a:endParaRPr lang="en-US"/>
          </a:p>
        </p:txBody>
      </p:sp>
      <p:sp>
        <p:nvSpPr>
          <p:cNvPr id="8" name="Subtitle 2">
            <a:extLst>
              <a:ext uri="{FF2B5EF4-FFF2-40B4-BE49-F238E27FC236}">
                <a16:creationId xmlns:a16="http://schemas.microsoft.com/office/drawing/2014/main" id="{1BBF21EB-FD94-6EC5-C5A1-DAAB99858BBA}"/>
              </a:ext>
            </a:extLst>
          </p:cNvPr>
          <p:cNvSpPr txBox="1">
            <a:spLocks/>
          </p:cNvSpPr>
          <p:nvPr userDrawn="1"/>
        </p:nvSpPr>
        <p:spPr>
          <a:xfrm>
            <a:off x="1091773" y="140188"/>
            <a:ext cx="13314170" cy="1972945"/>
          </a:xfrm>
          <a:prstGeom prst="rect">
            <a:avLst/>
          </a:prstGeom>
        </p:spPr>
        <p:txBody>
          <a:bodyPr vert="horz" lIns="227064" tIns="113532" rIns="227064" bIns="11353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11</a:t>
            </a:r>
            <a:r>
              <a:rPr lang="en-US" sz="4000" b="1"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th </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BASIQ </a:t>
            </a:r>
            <a:r>
              <a:rPr lang="en-US" sz="40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International Conference</a:t>
            </a:r>
          </a:p>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New Trends in Sustainable Business and Consumption</a:t>
            </a:r>
          </a:p>
          <a:p>
            <a:pPr marL="0" marR="0" lvl="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26-28 June </a:t>
            </a:r>
            <a:r>
              <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2025, University of Oradea - Faculty of Economic Sciences, Romania</a:t>
            </a:r>
            <a:b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A blue and white logo&#10;&#10;AI-generated content may be incorrect.">
            <a:extLst>
              <a:ext uri="{FF2B5EF4-FFF2-40B4-BE49-F238E27FC236}">
                <a16:creationId xmlns:a16="http://schemas.microsoft.com/office/drawing/2014/main" id="{6731F677-5C41-151E-2482-6990957902E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220129" y="354723"/>
            <a:ext cx="3128958" cy="1656000"/>
          </a:xfrm>
          <a:prstGeom prst="rect">
            <a:avLst/>
          </a:prstGeom>
        </p:spPr>
      </p:pic>
      <p:pic>
        <p:nvPicPr>
          <p:cNvPr id="13" name="Graphic 12">
            <a:extLst>
              <a:ext uri="{FF2B5EF4-FFF2-40B4-BE49-F238E27FC236}">
                <a16:creationId xmlns:a16="http://schemas.microsoft.com/office/drawing/2014/main" id="{4848C1A9-524A-3495-B56E-90F259426436}"/>
              </a:ext>
            </a:extLst>
          </p:cNvPr>
          <p:cNvPicPr>
            <a:picLocks noChangeAspect="1"/>
          </p:cNvPicPr>
          <p:nvPr userDrawn="1"/>
        </p:nvPicPr>
        <p:blipFill>
          <a:blip r:embed="rId14">
            <a:extLst>
              <a:ext uri="{96DAC541-7B7A-43D3-8B79-37D633B846F1}">
                <asvg:svgBlip xmlns:asvg="http://schemas.microsoft.com/office/drawing/2016/SVG/main" r:embed="rId15"/>
              </a:ext>
            </a:extLst>
          </a:blip>
          <a:srcRect l="3281" t="4117" r="3640" b="3520"/>
          <a:stretch/>
        </p:blipFill>
        <p:spPr>
          <a:xfrm>
            <a:off x="21653193" y="354723"/>
            <a:ext cx="1668836" cy="1656000"/>
          </a:xfrm>
          <a:prstGeom prst="rect">
            <a:avLst/>
          </a:prstGeom>
        </p:spPr>
      </p:pic>
      <p:pic>
        <p:nvPicPr>
          <p:cNvPr id="14" name="Picture 13" descr="A blue and white circle with a caduceus and a world map&#10;&#10;AI-generated content may be incorrect.">
            <a:extLst>
              <a:ext uri="{FF2B5EF4-FFF2-40B4-BE49-F238E27FC236}">
                <a16:creationId xmlns:a16="http://schemas.microsoft.com/office/drawing/2014/main" id="{7183C3B9-AF08-4EAE-F6A7-DB556A58349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26135" y="354723"/>
            <a:ext cx="1657155" cy="1656000"/>
          </a:xfrm>
          <a:prstGeom prst="rect">
            <a:avLst/>
          </a:prstGeom>
        </p:spPr>
      </p:pic>
      <p:pic>
        <p:nvPicPr>
          <p:cNvPr id="15" name="Picture 14" descr="A blue circle with white letters&#10;&#10;AI-generated content may be incorrect.">
            <a:extLst>
              <a:ext uri="{FF2B5EF4-FFF2-40B4-BE49-F238E27FC236}">
                <a16:creationId xmlns:a16="http://schemas.microsoft.com/office/drawing/2014/main" id="{5B120D4A-19F0-1F89-9EF2-1B73C2357539}"/>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l="7791" t="7447" r="7963" b="7273"/>
          <a:stretch/>
        </p:blipFill>
        <p:spPr>
          <a:xfrm>
            <a:off x="25587396" y="354723"/>
            <a:ext cx="1635937" cy="1656000"/>
          </a:xfrm>
          <a:prstGeom prst="rect">
            <a:avLst/>
          </a:prstGeom>
        </p:spPr>
      </p:pic>
      <p:pic>
        <p:nvPicPr>
          <p:cNvPr id="16" name="Picture 15" descr="A purple circle with white text&#10;&#10;AI-generated content may be incorrect.">
            <a:extLst>
              <a:ext uri="{FF2B5EF4-FFF2-40B4-BE49-F238E27FC236}">
                <a16:creationId xmlns:a16="http://schemas.microsoft.com/office/drawing/2014/main" id="{3550141D-BFF9-385A-7775-6B30E0E2B6D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7527440" y="354723"/>
            <a:ext cx="1656000" cy="1656000"/>
          </a:xfrm>
          <a:prstGeom prst="rect">
            <a:avLst/>
          </a:prstGeom>
        </p:spPr>
      </p:pic>
    </p:spTree>
    <p:extLst>
      <p:ext uri="{BB962C8B-B14F-4D97-AF65-F5344CB8AC3E}">
        <p14:creationId xmlns:p14="http://schemas.microsoft.com/office/powerpoint/2010/main" val="962860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hyperlink" Target="mailto:gafdeac@ince.ro" TargetMode="External"/><Relationship Id="rId7" Type="http://schemas.openxmlformats.org/officeDocument/2006/relationships/chart" Target="../charts/chart2.xml"/><Relationship Id="rId2" Type="http://schemas.openxmlformats.org/officeDocument/2006/relationships/hyperlink" Target="mailto:carmen-valentina.radulescu@eam.ase.ro" TargetMode="Externa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hyperlink" Target="mailto:purcarealiviu21@stud.ase.ro" TargetMode="External"/><Relationship Id="rId4" Type="http://schemas.openxmlformats.org/officeDocument/2006/relationships/hyperlink" Target="mailto:madalina.moncea@man.ase.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B91E0B3-0EE3-A1FC-4250-3DC606D8FFB4}"/>
              </a:ext>
            </a:extLst>
          </p:cNvPr>
          <p:cNvSpPr txBox="1"/>
          <p:nvPr/>
        </p:nvSpPr>
        <p:spPr>
          <a:xfrm>
            <a:off x="8253608" y="3554154"/>
            <a:ext cx="19528209" cy="1323439"/>
          </a:xfrm>
          <a:prstGeom prst="rect">
            <a:avLst/>
          </a:prstGeom>
          <a:solidFill>
            <a:srgbClr val="2C223B">
              <a:alpha val="7059"/>
            </a:srgbClr>
          </a:solidFill>
        </p:spPr>
        <p:txBody>
          <a:bodyPr wrap="square" rtlCol="0">
            <a:spAutoFit/>
          </a:bodyPr>
          <a:lstStyle/>
          <a:p>
            <a:r>
              <a:rPr lang="en-US" sz="4000" b="1" noProof="0" dirty="0">
                <a:latin typeface="Arial" panose="020B0604020202020204" pitchFamily="34" charset="0"/>
                <a:cs typeface="Arial" panose="020B0604020202020204" pitchFamily="34" charset="0"/>
              </a:rPr>
              <a:t>Evaluation of the start-up nation Romania program based on the perception of entrepreneurs</a:t>
            </a:r>
          </a:p>
        </p:txBody>
      </p:sp>
      <p:sp>
        <p:nvSpPr>
          <p:cNvPr id="14" name="TextBox 13">
            <a:extLst>
              <a:ext uri="{FF2B5EF4-FFF2-40B4-BE49-F238E27FC236}">
                <a16:creationId xmlns:a16="http://schemas.microsoft.com/office/drawing/2014/main" id="{39498380-4970-B1BF-834C-E404DC1D9CE5}"/>
              </a:ext>
            </a:extLst>
          </p:cNvPr>
          <p:cNvSpPr txBox="1"/>
          <p:nvPr/>
        </p:nvSpPr>
        <p:spPr>
          <a:xfrm>
            <a:off x="8253608" y="4982312"/>
            <a:ext cx="19528209" cy="584775"/>
          </a:xfrm>
          <a:prstGeom prst="rect">
            <a:avLst/>
          </a:prstGeom>
          <a:solidFill>
            <a:srgbClr val="2C223B">
              <a:alpha val="7059"/>
            </a:srgbClr>
          </a:solidFill>
        </p:spPr>
        <p:txBody>
          <a:bodyPr wrap="square" rtlCol="0">
            <a:spAutoFit/>
          </a:bodyPr>
          <a:lstStyle/>
          <a:p>
            <a:pPr algn="ctr">
              <a:spcBef>
                <a:spcPts val="600"/>
              </a:spcBef>
              <a:buNone/>
            </a:pPr>
            <a:r>
              <a:rPr lang="en-US" sz="3200" b="1" noProof="0" dirty="0">
                <a:solidFill>
                  <a:srgbClr val="000000"/>
                </a:solidFill>
                <a:effectLst/>
                <a:latin typeface="Times New Roman" panose="02020603050405020304" pitchFamily="18" charset="0"/>
                <a:ea typeface="Times New Roman" panose="02020603050405020304" pitchFamily="18" charset="0"/>
              </a:rPr>
              <a:t>Carmen Valentina RĂDULESCU</a:t>
            </a:r>
            <a:r>
              <a:rPr lang="en-US" sz="3200" b="1" baseline="30000" noProof="0" dirty="0">
                <a:solidFill>
                  <a:srgbClr val="000000"/>
                </a:solidFill>
                <a:effectLst/>
                <a:latin typeface="Times New Roman" panose="02020603050405020304" pitchFamily="18" charset="0"/>
                <a:ea typeface="Times New Roman" panose="02020603050405020304" pitchFamily="18" charset="0"/>
              </a:rPr>
              <a:t>1</a:t>
            </a:r>
            <a:r>
              <a:rPr lang="en-US" sz="3200" b="1" noProof="0" dirty="0">
                <a:solidFill>
                  <a:srgbClr val="000000"/>
                </a:solidFill>
                <a:effectLst/>
                <a:latin typeface="Times New Roman" panose="02020603050405020304" pitchFamily="18" charset="0"/>
                <a:ea typeface="Times New Roman" panose="02020603050405020304" pitchFamily="18" charset="0"/>
              </a:rPr>
              <a:t>, Ioan I. GÂF-DEAC</a:t>
            </a:r>
            <a:r>
              <a:rPr lang="en-US" sz="3200" b="1" baseline="30000" noProof="0" dirty="0">
                <a:solidFill>
                  <a:srgbClr val="000000"/>
                </a:solidFill>
                <a:effectLst/>
                <a:latin typeface="Times New Roman" panose="02020603050405020304" pitchFamily="18" charset="0"/>
                <a:ea typeface="Times New Roman" panose="02020603050405020304" pitchFamily="18" charset="0"/>
              </a:rPr>
              <a:t>2</a:t>
            </a:r>
            <a:r>
              <a:rPr lang="en-US" sz="3200" b="1" noProof="0" dirty="0">
                <a:solidFill>
                  <a:srgbClr val="000000"/>
                </a:solidFill>
                <a:effectLst/>
                <a:latin typeface="Times New Roman" panose="02020603050405020304" pitchFamily="18" charset="0"/>
                <a:ea typeface="Times New Roman" panose="02020603050405020304" pitchFamily="18" charset="0"/>
              </a:rPr>
              <a:t>, Mădălina Ioana MONCEA</a:t>
            </a:r>
            <a:r>
              <a:rPr lang="en-US" sz="3200" b="1" baseline="30000" noProof="0" dirty="0">
                <a:solidFill>
                  <a:srgbClr val="000000"/>
                </a:solidFill>
                <a:effectLst/>
                <a:latin typeface="Times New Roman" panose="02020603050405020304" pitchFamily="18" charset="0"/>
                <a:ea typeface="Times New Roman" panose="02020603050405020304" pitchFamily="18" charset="0"/>
              </a:rPr>
              <a:t>3</a:t>
            </a:r>
            <a:r>
              <a:rPr lang="en-US" sz="3200" b="1" noProof="0" dirty="0">
                <a:effectLst/>
                <a:latin typeface="Times New Roman" panose="02020603050405020304" pitchFamily="18" charset="0"/>
                <a:ea typeface="Times New Roman" panose="02020603050405020304" pitchFamily="18" charset="0"/>
              </a:rPr>
              <a:t>,</a:t>
            </a:r>
            <a:r>
              <a:rPr lang="en-US" sz="3200" b="1" noProof="0" dirty="0">
                <a:solidFill>
                  <a:srgbClr val="000000"/>
                </a:solidFill>
                <a:effectLst/>
                <a:latin typeface="Times New Roman" panose="02020603050405020304" pitchFamily="18" charset="0"/>
                <a:ea typeface="Times New Roman" panose="02020603050405020304" pitchFamily="18" charset="0"/>
              </a:rPr>
              <a:t> Liviu PURCĂREA</a:t>
            </a:r>
            <a:r>
              <a:rPr lang="en-US" sz="3200" b="1" baseline="30000" noProof="0" dirty="0">
                <a:solidFill>
                  <a:srgbClr val="000000"/>
                </a:solidFill>
                <a:effectLst/>
                <a:latin typeface="Times New Roman" panose="02020603050405020304" pitchFamily="18" charset="0"/>
                <a:ea typeface="Times New Roman" panose="02020603050405020304" pitchFamily="18" charset="0"/>
              </a:rPr>
              <a:t>4</a:t>
            </a:r>
            <a:endParaRPr lang="en-US" sz="3600" noProof="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297967ED-A615-7E01-D328-AF55338B0E1A}"/>
              </a:ext>
            </a:extLst>
          </p:cNvPr>
          <p:cNvSpPr txBox="1"/>
          <p:nvPr/>
        </p:nvSpPr>
        <p:spPr>
          <a:xfrm>
            <a:off x="8253608" y="5712237"/>
            <a:ext cx="19528208" cy="1077218"/>
          </a:xfrm>
          <a:prstGeom prst="rect">
            <a:avLst/>
          </a:prstGeom>
          <a:solidFill>
            <a:srgbClr val="2C223B">
              <a:alpha val="7059"/>
            </a:srgbClr>
          </a:solidFill>
        </p:spPr>
        <p:txBody>
          <a:bodyPr wrap="square" rtlCol="0">
            <a:spAutoFit/>
          </a:bodyPr>
          <a:lstStyle/>
          <a:p>
            <a:pPr algn="ctr">
              <a:buNone/>
            </a:pPr>
            <a:r>
              <a:rPr lang="en-US" sz="3200" i="1" baseline="30000" noProof="0" dirty="0">
                <a:effectLst/>
                <a:latin typeface="Times New Roman" panose="02020603050405020304" pitchFamily="18" charset="0"/>
                <a:ea typeface="Times New Roman" panose="02020603050405020304" pitchFamily="18" charset="0"/>
              </a:rPr>
              <a:t>1)3)4) </a:t>
            </a:r>
            <a:r>
              <a:rPr lang="en-US" sz="3200" i="1" noProof="0" dirty="0">
                <a:effectLst/>
                <a:latin typeface="Times New Roman" panose="02020603050405020304" pitchFamily="18" charset="0"/>
                <a:ea typeface="Times New Roman" panose="02020603050405020304" pitchFamily="18" charset="0"/>
              </a:rPr>
              <a:t>Bucharest University of Economic Studies, Romania</a:t>
            </a:r>
            <a:r>
              <a:rPr lang="en-US" sz="3200" i="1" noProof="0" dirty="0">
                <a:solidFill>
                  <a:srgbClr val="000000"/>
                </a:solidFill>
                <a:effectLst/>
                <a:latin typeface="Times New Roman" panose="02020603050405020304" pitchFamily="18" charset="0"/>
                <a:ea typeface="Times New Roman" panose="02020603050405020304" pitchFamily="18" charset="0"/>
              </a:rPr>
              <a:t> </a:t>
            </a:r>
            <a:endParaRPr lang="en-US" sz="3600" noProof="0" dirty="0">
              <a:effectLst/>
              <a:latin typeface="Times New Roman" panose="02020603050405020304" pitchFamily="18" charset="0"/>
              <a:ea typeface="Times New Roman" panose="02020603050405020304" pitchFamily="18" charset="0"/>
            </a:endParaRPr>
          </a:p>
          <a:p>
            <a:pPr algn="ctr">
              <a:buNone/>
            </a:pPr>
            <a:r>
              <a:rPr lang="en-US" sz="3200" i="1" baseline="30000" noProof="0" dirty="0">
                <a:solidFill>
                  <a:srgbClr val="000000"/>
                </a:solidFill>
                <a:effectLst/>
                <a:latin typeface="Times New Roman" panose="02020603050405020304" pitchFamily="18" charset="0"/>
                <a:ea typeface="Times New Roman" panose="02020603050405020304" pitchFamily="18" charset="0"/>
              </a:rPr>
              <a:t>2) </a:t>
            </a:r>
            <a:r>
              <a:rPr lang="en-US" sz="3200" i="1" noProof="0" dirty="0">
                <a:effectLst/>
                <a:latin typeface="Times New Roman" panose="02020603050405020304" pitchFamily="18" charset="0"/>
                <a:ea typeface="Times New Roman" panose="02020603050405020304" pitchFamily="18" charset="0"/>
              </a:rPr>
              <a:t>INCE - CEMONT Romanian Academy, Bucharest, Romania</a:t>
            </a:r>
            <a:endParaRPr lang="en-US" sz="3200" noProof="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385552E-C1F0-06B4-3D33-D7DF687B6E5C}"/>
              </a:ext>
            </a:extLst>
          </p:cNvPr>
          <p:cNvSpPr txBox="1"/>
          <p:nvPr/>
        </p:nvSpPr>
        <p:spPr>
          <a:xfrm>
            <a:off x="8253608" y="6934605"/>
            <a:ext cx="19528208" cy="1077218"/>
          </a:xfrm>
          <a:prstGeom prst="rect">
            <a:avLst/>
          </a:prstGeom>
          <a:solidFill>
            <a:srgbClr val="2C223B">
              <a:alpha val="7059"/>
            </a:srgbClr>
          </a:solidFill>
        </p:spPr>
        <p:txBody>
          <a:bodyPr wrap="square" rtlCol="0">
            <a:spAutoFit/>
          </a:bodyPr>
          <a:lstStyle/>
          <a:p>
            <a:pPr algn="ctr"/>
            <a:r>
              <a:rPr lang="en-US" sz="3200" noProof="0" dirty="0">
                <a:latin typeface="Arial" panose="020B0604020202020204" pitchFamily="34" charset="0"/>
                <a:cs typeface="Arial" panose="020B0604020202020204" pitchFamily="34" charset="0"/>
              </a:rPr>
              <a:t>Email: </a:t>
            </a:r>
            <a:r>
              <a:rPr lang="en-US" sz="3200" noProof="0" dirty="0">
                <a:latin typeface="Arial" panose="020B0604020202020204" pitchFamily="34" charset="0"/>
                <a:cs typeface="Arial" panose="020B0604020202020204" pitchFamily="34" charset="0"/>
                <a:hlinkClick r:id="rId2"/>
              </a:rPr>
              <a:t>carmen-valentina.radulescu@eam.ase.ro</a:t>
            </a:r>
            <a:r>
              <a:rPr lang="en-US" sz="3200" noProof="0" dirty="0">
                <a:latin typeface="Arial" panose="020B0604020202020204" pitchFamily="34" charset="0"/>
                <a:cs typeface="Arial" panose="020B0604020202020204" pitchFamily="34" charset="0"/>
              </a:rPr>
              <a:t>; </a:t>
            </a:r>
            <a:r>
              <a:rPr lang="en-US" sz="3200" noProof="0" dirty="0">
                <a:latin typeface="Arial" panose="020B0604020202020204" pitchFamily="34" charset="0"/>
                <a:cs typeface="Arial" panose="020B0604020202020204" pitchFamily="34" charset="0"/>
                <a:hlinkClick r:id="rId3"/>
              </a:rPr>
              <a:t>gafdeac@ince.ro</a:t>
            </a:r>
            <a:r>
              <a:rPr lang="en-US" sz="3200" noProof="0" dirty="0">
                <a:latin typeface="Arial" panose="020B0604020202020204" pitchFamily="34" charset="0"/>
                <a:cs typeface="Arial" panose="020B0604020202020204" pitchFamily="34" charset="0"/>
              </a:rPr>
              <a:t>;    </a:t>
            </a:r>
          </a:p>
          <a:p>
            <a:pPr algn="ctr"/>
            <a:r>
              <a:rPr lang="en-US" sz="3200" noProof="0" dirty="0">
                <a:latin typeface="Arial" panose="020B0604020202020204" pitchFamily="34" charset="0"/>
                <a:cs typeface="Arial" panose="020B0604020202020204" pitchFamily="34" charset="0"/>
                <a:hlinkClick r:id="rId4"/>
              </a:rPr>
              <a:t>madalina.moncea@man.ase.ro</a:t>
            </a:r>
            <a:r>
              <a:rPr lang="en-US" sz="3200" noProof="0" dirty="0">
                <a:latin typeface="Arial" panose="020B0604020202020204" pitchFamily="34" charset="0"/>
                <a:cs typeface="Arial" panose="020B0604020202020204" pitchFamily="34" charset="0"/>
              </a:rPr>
              <a:t>; </a:t>
            </a:r>
            <a:r>
              <a:rPr lang="en-US" sz="3200" noProof="0" dirty="0">
                <a:latin typeface="Arial" panose="020B0604020202020204" pitchFamily="34" charset="0"/>
                <a:cs typeface="Arial" panose="020B0604020202020204" pitchFamily="34" charset="0"/>
                <a:hlinkClick r:id="rId5"/>
              </a:rPr>
              <a:t>purcarealiviu21@stud.ase.ro</a:t>
            </a:r>
            <a:r>
              <a:rPr lang="en-US" sz="3200" noProof="0"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67B9647C-6CF1-0473-FE5B-87B3D8D6236A}"/>
              </a:ext>
            </a:extLst>
          </p:cNvPr>
          <p:cNvSpPr txBox="1"/>
          <p:nvPr/>
        </p:nvSpPr>
        <p:spPr>
          <a:xfrm>
            <a:off x="2362200" y="8512573"/>
            <a:ext cx="25419616" cy="7140416"/>
          </a:xfrm>
          <a:prstGeom prst="rect">
            <a:avLst/>
          </a:prstGeom>
          <a:noFill/>
        </p:spPr>
        <p:txBody>
          <a:bodyPr wrap="square">
            <a:spAutoFit/>
          </a:bodyPr>
          <a:lstStyle/>
          <a:p>
            <a:pPr marL="365760" indent="-365760" algn="just">
              <a:spcBef>
                <a:spcPts val="1200"/>
              </a:spcBef>
              <a:buNone/>
              <a:tabLst>
                <a:tab pos="365760" algn="l"/>
                <a:tab pos="449580" algn="l"/>
              </a:tabLst>
            </a:pPr>
            <a:r>
              <a:rPr lang="en-US" sz="2800" b="1" noProof="0" dirty="0">
                <a:effectLst/>
                <a:latin typeface="Times New Roman" panose="02020603050405020304" pitchFamily="18" charset="0"/>
              </a:rPr>
              <a:t>Abstract</a:t>
            </a:r>
          </a:p>
          <a:p>
            <a:pPr marL="365760" indent="-365760" algn="just">
              <a:spcBef>
                <a:spcPts val="1200"/>
              </a:spcBef>
              <a:buNone/>
              <a:tabLst>
                <a:tab pos="365760" algn="l"/>
                <a:tab pos="449580" algn="l"/>
              </a:tabLst>
            </a:pPr>
            <a:endParaRPr lang="en-US" sz="2800" b="1" noProof="0" dirty="0">
              <a:effectLst/>
              <a:latin typeface="Times New Roman" panose="02020603050405020304" pitchFamily="18" charset="0"/>
            </a:endParaRPr>
          </a:p>
          <a:p>
            <a:pPr algn="just">
              <a:buNone/>
            </a:pPr>
            <a:r>
              <a:rPr lang="en-US" sz="2800" noProof="0" dirty="0">
                <a:effectLst/>
                <a:latin typeface="Times New Roman" panose="02020603050405020304" pitchFamily="18" charset="0"/>
                <a:ea typeface="Times New Roman" panose="02020603050405020304" pitchFamily="18" charset="0"/>
              </a:rPr>
              <a:t>The main objective of the research is to delimit and analyze the perception of entrepreneurs in relation to the Start-up Nation program in Romania. On the other hand, the study proposes to investigate the role of several specific factors imposed by this phenomenon as an integral part of modernity.</a:t>
            </a:r>
          </a:p>
          <a:p>
            <a:pPr algn="just">
              <a:buNone/>
            </a:pPr>
            <a:r>
              <a:rPr lang="en-US" sz="2800" noProof="0" dirty="0">
                <a:effectLst/>
                <a:latin typeface="Times New Roman" panose="02020603050405020304" pitchFamily="18" charset="0"/>
                <a:ea typeface="Times New Roman" panose="02020603050405020304" pitchFamily="18" charset="0"/>
              </a:rPr>
              <a:t>The methodological approach is based on a set of methodological tools, which combines fundamental research with quantitative research and modern methods with classical methods. The complex nature of the topic requires the configuration of the appropriate methodology- establishing objectives, directions, hypotheses and methods - essential in the development of quality research.</a:t>
            </a:r>
          </a:p>
          <a:p>
            <a:pPr algn="just">
              <a:buNone/>
            </a:pPr>
            <a:r>
              <a:rPr lang="en-US" sz="2800" noProof="0" dirty="0">
                <a:effectLst/>
                <a:latin typeface="Times New Roman" panose="02020603050405020304" pitchFamily="18" charset="0"/>
                <a:ea typeface="Times New Roman" panose="02020603050405020304" pitchFamily="18" charset="0"/>
              </a:rPr>
              <a:t>As a result of the present research, the connection between the described program modernism and sustainable development was found. At the same time, it is noted by various models or broad principles existing both at national and global levels.</a:t>
            </a:r>
          </a:p>
          <a:p>
            <a:pPr algn="just">
              <a:buNone/>
            </a:pPr>
            <a:r>
              <a:rPr lang="en-US" sz="2800" noProof="0" dirty="0">
                <a:effectLst/>
                <a:latin typeface="Times New Roman" panose="02020603050405020304" pitchFamily="18" charset="0"/>
                <a:ea typeface="Times New Roman" panose="02020603050405020304" pitchFamily="18" charset="0"/>
              </a:rPr>
              <a:t>Through systematic research of the specialized literature, it was possible to confirm a niche gap in the field - the one represented by the deficit of scientific information resources regarding economic performance and the need to configure studies that capture the essence of the indicators that lead to performance in the field. In a vast specialized literature, this research is positioned both within the framework of theoretical and applied research, which provides clues regarding the connection between this established program and the development of modern techniques for promoting future economic principles.</a:t>
            </a:r>
          </a:p>
          <a:p>
            <a:pPr algn="just">
              <a:buNone/>
            </a:pPr>
            <a:r>
              <a:rPr lang="en-US" sz="2800" noProof="0" dirty="0">
                <a:effectLst/>
                <a:latin typeface="Times New Roman" panose="02020603050405020304" pitchFamily="18" charset="0"/>
                <a:ea typeface="Times New Roman" panose="02020603050405020304" pitchFamily="18" charset="0"/>
              </a:rPr>
              <a:t>The originality of the article lies in the fact that the research targeted by this paper has an applied importance, given the fact that it presents the information described from the perspective of the primary data source for the analysis carried out. Through this paper, it attempted to change the perception for the product to become, the fact that in its development the main role is not played by banks, but by the state and private financing companies, which would automatically make it riskier. </a:t>
            </a:r>
          </a:p>
        </p:txBody>
      </p:sp>
      <p:sp>
        <p:nvSpPr>
          <p:cNvPr id="5" name="TextBox 4">
            <a:extLst>
              <a:ext uri="{FF2B5EF4-FFF2-40B4-BE49-F238E27FC236}">
                <a16:creationId xmlns:a16="http://schemas.microsoft.com/office/drawing/2014/main" id="{BC425192-B732-E210-07E2-EC62752C2C96}"/>
              </a:ext>
            </a:extLst>
          </p:cNvPr>
          <p:cNvSpPr txBox="1"/>
          <p:nvPr/>
        </p:nvSpPr>
        <p:spPr>
          <a:xfrm>
            <a:off x="2362200" y="16153739"/>
            <a:ext cx="15125700" cy="2369880"/>
          </a:xfrm>
          <a:prstGeom prst="rect">
            <a:avLst/>
          </a:prstGeom>
          <a:noFill/>
        </p:spPr>
        <p:txBody>
          <a:bodyPr wrap="square">
            <a:spAutoFit/>
          </a:bodyPr>
          <a:lstStyle/>
          <a:p>
            <a:pPr algn="just">
              <a:buNone/>
            </a:pPr>
            <a:r>
              <a:rPr lang="en-US" sz="2800" b="1" noProof="0" dirty="0">
                <a:effectLst/>
                <a:latin typeface="Times New Roman" panose="02020603050405020304" pitchFamily="18" charset="0"/>
                <a:ea typeface="Times New Roman" panose="02020603050405020304" pitchFamily="18" charset="0"/>
              </a:rPr>
              <a:t> </a:t>
            </a:r>
            <a:r>
              <a:rPr lang="en-US" sz="2400" b="1" noProof="0" dirty="0">
                <a:effectLst/>
                <a:latin typeface="Times New Roman" panose="02020603050405020304" pitchFamily="18" charset="0"/>
                <a:ea typeface="Times New Roman" panose="02020603050405020304" pitchFamily="18" charset="0"/>
              </a:rPr>
              <a:t>Introduction</a:t>
            </a:r>
            <a:endParaRPr lang="en-US" sz="2400" noProof="0" dirty="0">
              <a:effectLst/>
              <a:latin typeface="Times New Roman" panose="02020603050405020304" pitchFamily="18" charset="0"/>
              <a:ea typeface="Times New Roman" panose="02020603050405020304" pitchFamily="18" charset="0"/>
            </a:endParaRPr>
          </a:p>
          <a:p>
            <a:pPr indent="457200" algn="just">
              <a:buNone/>
            </a:pPr>
            <a:r>
              <a:rPr lang="en-US" sz="2400" noProof="0" dirty="0">
                <a:effectLst/>
                <a:latin typeface="Times New Roman" panose="02020603050405020304" pitchFamily="18" charset="0"/>
                <a:ea typeface="Times New Roman" panose="02020603050405020304" pitchFamily="18" charset="0"/>
              </a:rPr>
              <a:t>The purpose of this article is to analyze the implementation process of the Start-up Nation program from the perspective of the beneficiaries of this program in order to understand how the program contributes to stimulating entrepreneurship in Romania. This program has been implemented for several years in Romania and it is important to understand how it has evolved over time, the aspects that contribute to the success of the companies established through the program, but also the barriers to the development of business ideas.</a:t>
            </a:r>
          </a:p>
        </p:txBody>
      </p:sp>
      <p:sp>
        <p:nvSpPr>
          <p:cNvPr id="7" name="TextBox 6">
            <a:extLst>
              <a:ext uri="{FF2B5EF4-FFF2-40B4-BE49-F238E27FC236}">
                <a16:creationId xmlns:a16="http://schemas.microsoft.com/office/drawing/2014/main" id="{73533BD5-9D04-749E-42ED-8A5B74E215B6}"/>
              </a:ext>
            </a:extLst>
          </p:cNvPr>
          <p:cNvSpPr txBox="1"/>
          <p:nvPr/>
        </p:nvSpPr>
        <p:spPr>
          <a:xfrm>
            <a:off x="2352676" y="18694552"/>
            <a:ext cx="15135224" cy="4524315"/>
          </a:xfrm>
          <a:prstGeom prst="rect">
            <a:avLst/>
          </a:prstGeom>
          <a:noFill/>
        </p:spPr>
        <p:txBody>
          <a:bodyPr wrap="square">
            <a:spAutoFit/>
          </a:bodyPr>
          <a:lstStyle/>
          <a:p>
            <a:pPr algn="just">
              <a:buNone/>
            </a:pPr>
            <a:r>
              <a:rPr lang="en-US" sz="2400" b="1" noProof="0" dirty="0">
                <a:solidFill>
                  <a:srgbClr val="000000"/>
                </a:solidFill>
                <a:effectLst/>
                <a:latin typeface="Times New Roman" panose="02020603050405020304" pitchFamily="18" charset="0"/>
                <a:ea typeface="Times New Roman" panose="02020603050405020304" pitchFamily="18" charset="0"/>
              </a:rPr>
              <a:t>Review of the scientific literature</a:t>
            </a:r>
            <a:endParaRPr lang="en-US" sz="2400" noProof="0" dirty="0">
              <a:effectLst/>
              <a:latin typeface="Times New Roman" panose="02020603050405020304" pitchFamily="18" charset="0"/>
              <a:ea typeface="Times New Roman" panose="02020603050405020304" pitchFamily="18" charset="0"/>
            </a:endParaRPr>
          </a:p>
          <a:p>
            <a:pPr indent="457200" algn="just">
              <a:buNone/>
            </a:pPr>
            <a:r>
              <a:rPr lang="en-US" sz="2400" noProof="0" dirty="0">
                <a:effectLst/>
                <a:latin typeface="Times New Roman" panose="02020603050405020304" pitchFamily="18" charset="0"/>
                <a:ea typeface="Times New Roman" panose="02020603050405020304" pitchFamily="18" charset="0"/>
              </a:rPr>
              <a:t>Entrepreneurship plays an important role for both the national and international economy (Radulescu et al., 2020). Over time, theorists have increasingly developed this subject. Thus, there are currently numerous studies showing that private firms bring added value regardless of the core activity they perform (Croci, 2016). Entrepreneurship helps create and increase jobs. At the European level, according to a report prepared by the European Commission in 2003, 66% of the total 32 jobs were provided by SMEs. The situation is similar in Romania, where SMEs employ approximately two-thirds of the total number of employees.</a:t>
            </a:r>
          </a:p>
          <a:p>
            <a:pPr indent="457200" algn="just">
              <a:buNone/>
            </a:pPr>
            <a:r>
              <a:rPr lang="en-US" sz="2400" noProof="0" dirty="0">
                <a:effectLst/>
                <a:latin typeface="Times New Roman" panose="02020603050405020304" pitchFamily="18" charset="0"/>
                <a:ea typeface="Times New Roman" panose="02020603050405020304" pitchFamily="18" charset="0"/>
              </a:rPr>
              <a:t>Entrepreneurship stimulates competitiveness. In general, competitiveness represents a combination of macroeconomic and microeconomic factors of a country, which ultimately lead to economic growth (</a:t>
            </a:r>
            <a:r>
              <a:rPr lang="en-US" sz="2400" noProof="0" dirty="0" err="1">
                <a:effectLst/>
                <a:latin typeface="Times New Roman" panose="02020603050405020304" pitchFamily="18" charset="0"/>
                <a:ea typeface="Times New Roman" panose="02020603050405020304" pitchFamily="18" charset="0"/>
              </a:rPr>
              <a:t>Ben-Ari&amp;Vonortas</a:t>
            </a:r>
            <a:r>
              <a:rPr lang="en-US" sz="2400" noProof="0" dirty="0">
                <a:effectLst/>
                <a:latin typeface="Times New Roman" panose="02020603050405020304" pitchFamily="18" charset="0"/>
                <a:ea typeface="Times New Roman" panose="02020603050405020304" pitchFamily="18" charset="0"/>
              </a:rPr>
              <a:t>, 2007). The establishment of a new company imposes pressure on competition, which will react by improving the business. Innovative activities require human and material resources in particular, they lead to an increase in the number of jobs and the diversification of the supply of goods and services (</a:t>
            </a:r>
            <a:r>
              <a:rPr lang="en-US" sz="2400" noProof="0" dirty="0" err="1">
                <a:effectLst/>
                <a:latin typeface="Times New Roman" panose="02020603050405020304" pitchFamily="18" charset="0"/>
                <a:ea typeface="Times New Roman" panose="02020603050405020304" pitchFamily="18" charset="0"/>
              </a:rPr>
              <a:t>Wonglimpiyarat</a:t>
            </a:r>
            <a:r>
              <a:rPr lang="en-US" sz="2400" noProof="0" dirty="0">
                <a:effectLst/>
                <a:latin typeface="Times New Roman" panose="02020603050405020304" pitchFamily="18" charset="0"/>
                <a:ea typeface="Times New Roman" panose="02020603050405020304" pitchFamily="18" charset="0"/>
              </a:rPr>
              <a:t>, 2011).</a:t>
            </a:r>
          </a:p>
        </p:txBody>
      </p:sp>
      <p:sp>
        <p:nvSpPr>
          <p:cNvPr id="9" name="TextBox 8">
            <a:extLst>
              <a:ext uri="{FF2B5EF4-FFF2-40B4-BE49-F238E27FC236}">
                <a16:creationId xmlns:a16="http://schemas.microsoft.com/office/drawing/2014/main" id="{105628A6-C4D8-8FC7-86C6-375151BD8189}"/>
              </a:ext>
            </a:extLst>
          </p:cNvPr>
          <p:cNvSpPr txBox="1"/>
          <p:nvPr/>
        </p:nvSpPr>
        <p:spPr>
          <a:xfrm>
            <a:off x="2352676" y="23526750"/>
            <a:ext cx="15135224" cy="2677656"/>
          </a:xfrm>
          <a:prstGeom prst="rect">
            <a:avLst/>
          </a:prstGeom>
          <a:noFill/>
        </p:spPr>
        <p:txBody>
          <a:bodyPr wrap="square">
            <a:spAutoFit/>
          </a:bodyPr>
          <a:lstStyle/>
          <a:p>
            <a:pPr algn="just">
              <a:buNone/>
            </a:pPr>
            <a:r>
              <a:rPr lang="en-US" sz="2400" b="1" noProof="0" dirty="0">
                <a:solidFill>
                  <a:srgbClr val="000000"/>
                </a:solidFill>
                <a:effectLst/>
                <a:latin typeface="Times New Roman" panose="02020603050405020304" pitchFamily="18" charset="0"/>
                <a:ea typeface="Times New Roman" panose="02020603050405020304" pitchFamily="18" charset="0"/>
              </a:rPr>
              <a:t>Research methodology</a:t>
            </a:r>
            <a:endParaRPr lang="en-US" sz="2400" noProof="0" dirty="0">
              <a:effectLst/>
              <a:latin typeface="Times New Roman" panose="02020603050405020304" pitchFamily="18" charset="0"/>
              <a:ea typeface="Times New Roman" panose="02020603050405020304" pitchFamily="18" charset="0"/>
            </a:endParaRPr>
          </a:p>
          <a:p>
            <a:pPr indent="457200" algn="just">
              <a:buNone/>
            </a:pPr>
            <a:r>
              <a:rPr lang="en-US" sz="2400" noProof="0" dirty="0">
                <a:effectLst/>
                <a:latin typeface="Times New Roman" panose="02020603050405020304" pitchFamily="18" charset="0"/>
                <a:ea typeface="Times New Roman" panose="02020603050405020304" pitchFamily="18" charset="0"/>
              </a:rPr>
              <a:t>The general objective of the study aimed to analyze the perception of entrepreneurs regarding the measures developed by the Romanian Government to stimulate entrepreneurship through the Start-up Nation grant program. Although such a program is implemented at the national level, which should help the economic development of the country, there are still dissatisfactions from entrepreneurs, and the program does not seem to be fully effective, as demonstrated by the number of enterprises that close their activity even before the implementation of the project, respectively during the development or after the completion of this project.</a:t>
            </a:r>
          </a:p>
        </p:txBody>
      </p:sp>
      <p:sp>
        <p:nvSpPr>
          <p:cNvPr id="11" name="TextBox 10">
            <a:extLst>
              <a:ext uri="{FF2B5EF4-FFF2-40B4-BE49-F238E27FC236}">
                <a16:creationId xmlns:a16="http://schemas.microsoft.com/office/drawing/2014/main" id="{3B1F36BD-3985-CA4D-ED6D-C614DCE95CD3}"/>
              </a:ext>
            </a:extLst>
          </p:cNvPr>
          <p:cNvSpPr txBox="1"/>
          <p:nvPr/>
        </p:nvSpPr>
        <p:spPr>
          <a:xfrm>
            <a:off x="2352676" y="26512289"/>
            <a:ext cx="15135224" cy="1938992"/>
          </a:xfrm>
          <a:prstGeom prst="rect">
            <a:avLst/>
          </a:prstGeom>
          <a:noFill/>
        </p:spPr>
        <p:txBody>
          <a:bodyPr wrap="square">
            <a:spAutoFit/>
          </a:bodyPr>
          <a:lstStyle/>
          <a:p>
            <a:pPr algn="just">
              <a:buNone/>
            </a:pPr>
            <a:r>
              <a:rPr lang="en-US" sz="2400" b="1" noProof="0" dirty="0">
                <a:solidFill>
                  <a:srgbClr val="000000"/>
                </a:solidFill>
                <a:effectLst/>
                <a:latin typeface="Times New Roman" panose="02020603050405020304" pitchFamily="18" charset="0"/>
                <a:ea typeface="Times New Roman" panose="02020603050405020304" pitchFamily="18" charset="0"/>
              </a:rPr>
              <a:t>Results and discussion</a:t>
            </a:r>
            <a:endParaRPr lang="en-US" sz="2400" noProof="0" dirty="0">
              <a:effectLst/>
              <a:latin typeface="Times New Roman" panose="02020603050405020304" pitchFamily="18" charset="0"/>
              <a:ea typeface="Times New Roman" panose="02020603050405020304" pitchFamily="18" charset="0"/>
            </a:endParaRPr>
          </a:p>
          <a:p>
            <a:pPr indent="457200" algn="just">
              <a:buNone/>
            </a:pPr>
            <a:r>
              <a:rPr lang="en-US" sz="2400" noProof="0" dirty="0">
                <a:effectLst/>
                <a:latin typeface="Times New Roman" panose="02020603050405020304" pitchFamily="18" charset="0"/>
                <a:ea typeface="Times New Roman" panose="02020603050405020304" pitchFamily="18" charset="0"/>
              </a:rPr>
              <a:t>The sample size was 55 people. Male respondents were 52%, and female respondents were 48% of the total respondents. Most of the respondents came from urban areas (65.4%), while only 34.6% of the respondents came from rural areas. In terms of the distribution of respondents by age, most of them (44.2%) were between 26 and 35 years old. In descending order, the next category has a share of 30.8% and is represented by respondents aged between 36-45 years old.</a:t>
            </a:r>
          </a:p>
        </p:txBody>
      </p:sp>
      <p:graphicFrame>
        <p:nvGraphicFramePr>
          <p:cNvPr id="12" name="Chart 11">
            <a:extLst>
              <a:ext uri="{FF2B5EF4-FFF2-40B4-BE49-F238E27FC236}">
                <a16:creationId xmlns:a16="http://schemas.microsoft.com/office/drawing/2014/main" id="{FBCBC8E8-B7D9-D888-EFDF-B056BA98F3A4}"/>
              </a:ext>
            </a:extLst>
          </p:cNvPr>
          <p:cNvGraphicFramePr/>
          <p:nvPr>
            <p:extLst>
              <p:ext uri="{D42A27DB-BD31-4B8C-83A1-F6EECF244321}">
                <p14:modId xmlns:p14="http://schemas.microsoft.com/office/powerpoint/2010/main" val="2601658508"/>
              </p:ext>
            </p:extLst>
          </p:nvPr>
        </p:nvGraphicFramePr>
        <p:xfrm>
          <a:off x="18416360" y="16275512"/>
          <a:ext cx="9496654" cy="6992368"/>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a:extLst>
              <a:ext uri="{FF2B5EF4-FFF2-40B4-BE49-F238E27FC236}">
                <a16:creationId xmlns:a16="http://schemas.microsoft.com/office/drawing/2014/main" id="{696EA483-78FC-B585-2A77-213179DB616E}"/>
              </a:ext>
            </a:extLst>
          </p:cNvPr>
          <p:cNvSpPr txBox="1"/>
          <p:nvPr/>
        </p:nvSpPr>
        <p:spPr>
          <a:xfrm>
            <a:off x="18017712" y="23412757"/>
            <a:ext cx="9764104" cy="4893647"/>
          </a:xfrm>
          <a:prstGeom prst="rect">
            <a:avLst/>
          </a:prstGeom>
          <a:noFill/>
        </p:spPr>
        <p:txBody>
          <a:bodyPr wrap="square">
            <a:spAutoFit/>
          </a:bodyPr>
          <a:lstStyle/>
          <a:p>
            <a:pPr indent="457200" algn="ctr">
              <a:buNone/>
            </a:pPr>
            <a:r>
              <a:rPr lang="en-US" sz="2400" b="1" noProof="0" dirty="0">
                <a:solidFill>
                  <a:srgbClr val="000000"/>
                </a:solidFill>
                <a:effectLst/>
                <a:latin typeface="Times New Roman" panose="02020603050405020304" pitchFamily="18" charset="0"/>
                <a:ea typeface="Times New Roman" panose="02020603050405020304" pitchFamily="18" charset="0"/>
              </a:rPr>
              <a:t>Figure 1. </a:t>
            </a:r>
            <a:r>
              <a:rPr lang="en-US" sz="2400" b="1" noProof="0" dirty="0">
                <a:effectLst/>
                <a:latin typeface="Times New Roman" panose="02020603050405020304" pitchFamily="18" charset="0"/>
                <a:ea typeface="Times New Roman" panose="02020603050405020304" pitchFamily="18" charset="0"/>
              </a:rPr>
              <a:t>Business areas of activity</a:t>
            </a:r>
            <a:endParaRPr lang="en-US" sz="2400" noProof="0" dirty="0">
              <a:effectLst/>
              <a:latin typeface="Times New Roman" panose="02020603050405020304" pitchFamily="18" charset="0"/>
              <a:ea typeface="Times New Roman" panose="02020603050405020304" pitchFamily="18" charset="0"/>
            </a:endParaRPr>
          </a:p>
          <a:p>
            <a:pPr indent="457200" algn="ctr">
              <a:buNone/>
            </a:pPr>
            <a:r>
              <a:rPr lang="en-US" sz="2400" noProof="0" dirty="0">
                <a:effectLst/>
                <a:latin typeface="Times New Roman" panose="02020603050405020304" pitchFamily="18" charset="0"/>
                <a:ea typeface="Times New Roman" panose="02020603050405020304" pitchFamily="18" charset="0"/>
              </a:rPr>
              <a:t>Source: own processing</a:t>
            </a:r>
          </a:p>
          <a:p>
            <a:pPr indent="457200" algn="just">
              <a:buNone/>
            </a:pPr>
            <a:endParaRPr lang="en-US" sz="2400" noProof="0" dirty="0">
              <a:latin typeface="Times New Roman" panose="02020603050405020304" pitchFamily="18" charset="0"/>
              <a:ea typeface="Times New Roman" panose="02020603050405020304" pitchFamily="18" charset="0"/>
            </a:endParaRPr>
          </a:p>
          <a:p>
            <a:pPr indent="457200" algn="just">
              <a:buNone/>
            </a:pPr>
            <a:r>
              <a:rPr lang="en-US" sz="2400" noProof="0" dirty="0">
                <a:effectLst/>
                <a:latin typeface="Times New Roman" panose="02020603050405020304" pitchFamily="18" charset="0"/>
                <a:ea typeface="Times New Roman" panose="02020603050405020304" pitchFamily="18" charset="0"/>
              </a:rPr>
              <a:t>As shown in Figure 1, the majority of respondents (61.5%) currently have between 1 and 5 employees, while only 1.9% of them have between 16-30 employees. Of the total number of respondents, 36.5% of them have between 8-15 employees. None of the people who took part in this study has a number of employees in the category of 31-50 employees, respectively over 50 employees. We also wanted to find out whether the entrepreneurs had another business before applying for the Start-up Nation program. </a:t>
            </a:r>
          </a:p>
          <a:p>
            <a:pPr indent="457200" algn="just">
              <a:buNone/>
            </a:pPr>
            <a:r>
              <a:rPr lang="en-US" sz="2400" noProof="0" dirty="0">
                <a:effectLst/>
                <a:latin typeface="Times New Roman" panose="02020603050405020304" pitchFamily="18" charset="0"/>
                <a:ea typeface="Times New Roman" panose="02020603050405020304" pitchFamily="18" charset="0"/>
              </a:rPr>
              <a:t>To analyze entrepreneurs’ perception of the availability of entrepreneurial financing in Romania, we used two variables (Table 2). </a:t>
            </a:r>
            <a:endParaRPr lang="en-US" sz="2400" noProof="0" dirty="0">
              <a:latin typeface="Times New Roman" panose="02020603050405020304" pitchFamily="18" charset="0"/>
              <a:ea typeface="Times New Roman" panose="02020603050405020304" pitchFamily="18" charset="0"/>
            </a:endParaRPr>
          </a:p>
          <a:p>
            <a:pPr indent="457200" algn="just">
              <a:buNone/>
            </a:pPr>
            <a:endParaRPr lang="en-US" sz="2400" noProof="0" dirty="0">
              <a:effectLst/>
              <a:latin typeface="Times New Roman" panose="02020603050405020304" pitchFamily="18" charset="0"/>
              <a:ea typeface="Times New Roman" panose="02020603050405020304" pitchFamily="18" charset="0"/>
            </a:endParaRPr>
          </a:p>
        </p:txBody>
      </p:sp>
      <p:graphicFrame>
        <p:nvGraphicFramePr>
          <p:cNvPr id="19" name="Table 18">
            <a:extLst>
              <a:ext uri="{FF2B5EF4-FFF2-40B4-BE49-F238E27FC236}">
                <a16:creationId xmlns:a16="http://schemas.microsoft.com/office/drawing/2014/main" id="{A7FE74A2-C323-0786-4819-882FC82C00E7}"/>
              </a:ext>
            </a:extLst>
          </p:cNvPr>
          <p:cNvGraphicFramePr>
            <a:graphicFrameLocks noGrp="1"/>
          </p:cNvGraphicFramePr>
          <p:nvPr>
            <p:extLst>
              <p:ext uri="{D42A27DB-BD31-4B8C-83A1-F6EECF244321}">
                <p14:modId xmlns:p14="http://schemas.microsoft.com/office/powerpoint/2010/main" val="1027960400"/>
              </p:ext>
            </p:extLst>
          </p:nvPr>
        </p:nvGraphicFramePr>
        <p:xfrm>
          <a:off x="2352676" y="29180367"/>
          <a:ext cx="9706953" cy="4900048"/>
        </p:xfrm>
        <a:graphic>
          <a:graphicData uri="http://schemas.openxmlformats.org/drawingml/2006/table">
            <a:tbl>
              <a:tblPr firstRow="1" firstCol="1" bandRow="1">
                <a:tableStyleId>{5C22544A-7EE6-4342-B048-85BDC9FD1C3A}</a:tableStyleId>
              </a:tblPr>
              <a:tblGrid>
                <a:gridCol w="1745385">
                  <a:extLst>
                    <a:ext uri="{9D8B030D-6E8A-4147-A177-3AD203B41FA5}">
                      <a16:colId xmlns:a16="http://schemas.microsoft.com/office/drawing/2014/main" val="1266185802"/>
                    </a:ext>
                  </a:extLst>
                </a:gridCol>
                <a:gridCol w="936192">
                  <a:extLst>
                    <a:ext uri="{9D8B030D-6E8A-4147-A177-3AD203B41FA5}">
                      <a16:colId xmlns:a16="http://schemas.microsoft.com/office/drawing/2014/main" val="2308594929"/>
                    </a:ext>
                  </a:extLst>
                </a:gridCol>
                <a:gridCol w="1153102">
                  <a:extLst>
                    <a:ext uri="{9D8B030D-6E8A-4147-A177-3AD203B41FA5}">
                      <a16:colId xmlns:a16="http://schemas.microsoft.com/office/drawing/2014/main" val="1058005716"/>
                    </a:ext>
                  </a:extLst>
                </a:gridCol>
                <a:gridCol w="1154225">
                  <a:extLst>
                    <a:ext uri="{9D8B030D-6E8A-4147-A177-3AD203B41FA5}">
                      <a16:colId xmlns:a16="http://schemas.microsoft.com/office/drawing/2014/main" val="2619067939"/>
                    </a:ext>
                  </a:extLst>
                </a:gridCol>
                <a:gridCol w="1154225">
                  <a:extLst>
                    <a:ext uri="{9D8B030D-6E8A-4147-A177-3AD203B41FA5}">
                      <a16:colId xmlns:a16="http://schemas.microsoft.com/office/drawing/2014/main" val="3128059505"/>
                    </a:ext>
                  </a:extLst>
                </a:gridCol>
                <a:gridCol w="1154225">
                  <a:extLst>
                    <a:ext uri="{9D8B030D-6E8A-4147-A177-3AD203B41FA5}">
                      <a16:colId xmlns:a16="http://schemas.microsoft.com/office/drawing/2014/main" val="1689315877"/>
                    </a:ext>
                  </a:extLst>
                </a:gridCol>
                <a:gridCol w="1201428">
                  <a:extLst>
                    <a:ext uri="{9D8B030D-6E8A-4147-A177-3AD203B41FA5}">
                      <a16:colId xmlns:a16="http://schemas.microsoft.com/office/drawing/2014/main" val="1518216054"/>
                    </a:ext>
                  </a:extLst>
                </a:gridCol>
                <a:gridCol w="1208171">
                  <a:extLst>
                    <a:ext uri="{9D8B030D-6E8A-4147-A177-3AD203B41FA5}">
                      <a16:colId xmlns:a16="http://schemas.microsoft.com/office/drawing/2014/main" val="847450591"/>
                    </a:ext>
                  </a:extLst>
                </a:gridCol>
              </a:tblGrid>
              <a:tr h="696790">
                <a:tc>
                  <a:txBody>
                    <a:bodyPr/>
                    <a:lstStyle/>
                    <a:p>
                      <a:pPr algn="just">
                        <a:buNone/>
                      </a:pPr>
                      <a:r>
                        <a:rPr lang="en-US" sz="1800" noProof="0" dirty="0">
                          <a:effectLst/>
                        </a:rPr>
                        <a:t> </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1</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2</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3</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4</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5</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Average</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Standard deviation</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93704332"/>
                  </a:ext>
                </a:extLst>
              </a:tr>
              <a:tr h="2101629">
                <a:tc>
                  <a:txBody>
                    <a:bodyPr/>
                    <a:lstStyle/>
                    <a:p>
                      <a:pPr algn="ctr">
                        <a:buNone/>
                      </a:pPr>
                      <a:r>
                        <a:rPr lang="en-US" sz="1800" noProof="0" dirty="0">
                          <a:effectLst/>
                        </a:rPr>
                        <a:t>At the national level, there is sufficient financing through new and growing business loans</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 </a:t>
                      </a:r>
                    </a:p>
                    <a:p>
                      <a:pPr algn="ctr">
                        <a:buNone/>
                      </a:pPr>
                      <a:r>
                        <a:rPr lang="en-US" sz="1800" noProof="0" dirty="0">
                          <a:effectLst/>
                        </a:rPr>
                        <a:t>21,16%</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 </a:t>
                      </a:r>
                    </a:p>
                    <a:p>
                      <a:pPr algn="ctr">
                        <a:buNone/>
                      </a:pPr>
                      <a:r>
                        <a:rPr lang="en-US" sz="1800" noProof="0" dirty="0">
                          <a:effectLst/>
                        </a:rPr>
                        <a:t>19,24%</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 </a:t>
                      </a:r>
                    </a:p>
                    <a:p>
                      <a:pPr algn="ctr">
                        <a:buNone/>
                      </a:pPr>
                      <a:r>
                        <a:rPr lang="en-US" sz="1800" noProof="0" dirty="0">
                          <a:effectLst/>
                        </a:rPr>
                        <a:t>15,38%</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 </a:t>
                      </a:r>
                    </a:p>
                    <a:p>
                      <a:pPr algn="ctr">
                        <a:buNone/>
                      </a:pPr>
                      <a:r>
                        <a:rPr lang="en-US" sz="1800" noProof="0" dirty="0">
                          <a:effectLst/>
                        </a:rPr>
                        <a:t>23,08%</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 </a:t>
                      </a:r>
                    </a:p>
                    <a:p>
                      <a:pPr algn="ctr">
                        <a:buNone/>
                      </a:pPr>
                      <a:r>
                        <a:rPr lang="en-US" sz="1800" noProof="0" dirty="0">
                          <a:effectLst/>
                        </a:rPr>
                        <a:t>21,15%</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 </a:t>
                      </a:r>
                    </a:p>
                    <a:p>
                      <a:pPr algn="ctr">
                        <a:buNone/>
                      </a:pPr>
                      <a:r>
                        <a:rPr lang="en-US" sz="1800" noProof="0" dirty="0">
                          <a:effectLst/>
                        </a:rPr>
                        <a:t>3,05</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 </a:t>
                      </a:r>
                    </a:p>
                    <a:p>
                      <a:pPr algn="ctr">
                        <a:buNone/>
                      </a:pPr>
                      <a:r>
                        <a:rPr lang="en-US" sz="1800" noProof="0" dirty="0">
                          <a:effectLst/>
                        </a:rPr>
                        <a:t>1,48</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89077684"/>
                  </a:ext>
                </a:extLst>
              </a:tr>
              <a:tr h="2101629">
                <a:tc>
                  <a:txBody>
                    <a:bodyPr/>
                    <a:lstStyle/>
                    <a:p>
                      <a:pPr algn="ctr">
                        <a:buNone/>
                      </a:pPr>
                      <a:r>
                        <a:rPr lang="en-US" sz="1800" noProof="0" dirty="0">
                          <a:effectLst/>
                        </a:rPr>
                        <a:t>There are sufficient government subsidies available for new businesses nationwide.</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 </a:t>
                      </a:r>
                    </a:p>
                    <a:p>
                      <a:pPr algn="ctr">
                        <a:buNone/>
                      </a:pPr>
                      <a:r>
                        <a:rPr lang="en-US" sz="1800" noProof="0" dirty="0">
                          <a:effectLst/>
                        </a:rPr>
                        <a:t>26,93%</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 </a:t>
                      </a:r>
                    </a:p>
                    <a:p>
                      <a:pPr algn="ctr">
                        <a:buNone/>
                      </a:pPr>
                      <a:r>
                        <a:rPr lang="en-US" sz="1800" noProof="0" dirty="0">
                          <a:effectLst/>
                        </a:rPr>
                        <a:t>25%</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 </a:t>
                      </a:r>
                    </a:p>
                    <a:p>
                      <a:pPr algn="ctr">
                        <a:buNone/>
                      </a:pPr>
                      <a:r>
                        <a:rPr lang="en-US" sz="1800" noProof="0" dirty="0">
                          <a:effectLst/>
                        </a:rPr>
                        <a:t>26,93%</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 </a:t>
                      </a:r>
                    </a:p>
                    <a:p>
                      <a:pPr algn="ctr">
                        <a:buNone/>
                      </a:pPr>
                      <a:r>
                        <a:rPr lang="en-US" sz="1800" noProof="0" dirty="0">
                          <a:effectLst/>
                        </a:rPr>
                        <a:t>17,4%</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 </a:t>
                      </a:r>
                    </a:p>
                    <a:p>
                      <a:pPr algn="ctr">
                        <a:buNone/>
                      </a:pPr>
                      <a:r>
                        <a:rPr lang="en-US" sz="1800" noProof="0" dirty="0">
                          <a:effectLst/>
                        </a:rPr>
                        <a:t>3,85%</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 </a:t>
                      </a:r>
                    </a:p>
                    <a:p>
                      <a:pPr algn="ctr">
                        <a:buNone/>
                      </a:pPr>
                      <a:r>
                        <a:rPr lang="en-US" sz="1800" noProof="0" dirty="0">
                          <a:effectLst/>
                        </a:rPr>
                        <a:t>2,48</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1800" noProof="0" dirty="0">
                          <a:effectLst/>
                        </a:rPr>
                        <a:t> </a:t>
                      </a:r>
                    </a:p>
                    <a:p>
                      <a:pPr algn="ctr">
                        <a:buNone/>
                      </a:pPr>
                      <a:r>
                        <a:rPr lang="en-US" sz="1800" noProof="0" dirty="0">
                          <a:effectLst/>
                        </a:rPr>
                        <a:t> </a:t>
                      </a:r>
                    </a:p>
                    <a:p>
                      <a:pPr algn="ctr">
                        <a:buNone/>
                      </a:pPr>
                      <a:r>
                        <a:rPr lang="en-US" sz="1800" noProof="0" dirty="0">
                          <a:effectLst/>
                        </a:rPr>
                        <a:t>1,21</a:t>
                      </a:r>
                      <a:endParaRPr lang="en-US" sz="18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15906119"/>
                  </a:ext>
                </a:extLst>
              </a:tr>
            </a:tbl>
          </a:graphicData>
        </a:graphic>
      </p:graphicFrame>
      <p:sp>
        <p:nvSpPr>
          <p:cNvPr id="23" name="TextBox 22">
            <a:extLst>
              <a:ext uri="{FF2B5EF4-FFF2-40B4-BE49-F238E27FC236}">
                <a16:creationId xmlns:a16="http://schemas.microsoft.com/office/drawing/2014/main" id="{A0B225C1-89C5-603B-DD58-F730C83BC933}"/>
              </a:ext>
            </a:extLst>
          </p:cNvPr>
          <p:cNvSpPr txBox="1"/>
          <p:nvPr/>
        </p:nvSpPr>
        <p:spPr>
          <a:xfrm>
            <a:off x="1966913" y="28631158"/>
            <a:ext cx="15135224" cy="369332"/>
          </a:xfrm>
          <a:prstGeom prst="rect">
            <a:avLst/>
          </a:prstGeom>
          <a:noFill/>
        </p:spPr>
        <p:txBody>
          <a:bodyPr wrap="square">
            <a:spAutoFit/>
          </a:bodyPr>
          <a:lstStyle/>
          <a:p>
            <a:pPr indent="457200" algn="just"/>
            <a:r>
              <a:rPr lang="en-US" sz="1800" b="1" noProof="0" dirty="0"/>
              <a:t>Table 1. Perceptions related to the availability of entrepreneurial financing in Romania</a:t>
            </a:r>
            <a:endParaRPr lang="en-US" sz="1800" noProof="0" dirty="0"/>
          </a:p>
        </p:txBody>
      </p:sp>
      <p:graphicFrame>
        <p:nvGraphicFramePr>
          <p:cNvPr id="24" name="Chart 23">
            <a:extLst>
              <a:ext uri="{FF2B5EF4-FFF2-40B4-BE49-F238E27FC236}">
                <a16:creationId xmlns:a16="http://schemas.microsoft.com/office/drawing/2014/main" id="{434285F1-13B1-8BB9-F398-659C648A2CF5}"/>
              </a:ext>
            </a:extLst>
          </p:cNvPr>
          <p:cNvGraphicFramePr/>
          <p:nvPr>
            <p:extLst>
              <p:ext uri="{D42A27DB-BD31-4B8C-83A1-F6EECF244321}">
                <p14:modId xmlns:p14="http://schemas.microsoft.com/office/powerpoint/2010/main" val="301096979"/>
              </p:ext>
            </p:extLst>
          </p:nvPr>
        </p:nvGraphicFramePr>
        <p:xfrm>
          <a:off x="12605620" y="29186768"/>
          <a:ext cx="10294144" cy="489364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Chart 24">
            <a:extLst>
              <a:ext uri="{FF2B5EF4-FFF2-40B4-BE49-F238E27FC236}">
                <a16:creationId xmlns:a16="http://schemas.microsoft.com/office/drawing/2014/main" id="{20750B6B-010D-8402-CA29-C31EF1675273}"/>
              </a:ext>
            </a:extLst>
          </p:cNvPr>
          <p:cNvGraphicFramePr/>
          <p:nvPr>
            <p:extLst>
              <p:ext uri="{D42A27DB-BD31-4B8C-83A1-F6EECF244321}">
                <p14:modId xmlns:p14="http://schemas.microsoft.com/office/powerpoint/2010/main" val="2277369910"/>
              </p:ext>
            </p:extLst>
          </p:nvPr>
        </p:nvGraphicFramePr>
        <p:xfrm>
          <a:off x="22899764" y="29186768"/>
          <a:ext cx="5522835" cy="4646032"/>
        </p:xfrm>
        <a:graphic>
          <a:graphicData uri="http://schemas.openxmlformats.org/drawingml/2006/chart">
            <c:chart xmlns:c="http://schemas.openxmlformats.org/drawingml/2006/chart" xmlns:r="http://schemas.openxmlformats.org/officeDocument/2006/relationships" r:id="rId8"/>
          </a:graphicData>
        </a:graphic>
      </p:graphicFrame>
      <p:sp>
        <p:nvSpPr>
          <p:cNvPr id="27" name="TextBox 26">
            <a:extLst>
              <a:ext uri="{FF2B5EF4-FFF2-40B4-BE49-F238E27FC236}">
                <a16:creationId xmlns:a16="http://schemas.microsoft.com/office/drawing/2014/main" id="{C72FFD38-1DC9-9AB0-A963-CDC071029451}"/>
              </a:ext>
            </a:extLst>
          </p:cNvPr>
          <p:cNvSpPr txBox="1"/>
          <p:nvPr/>
        </p:nvSpPr>
        <p:spPr>
          <a:xfrm>
            <a:off x="12192979" y="34169571"/>
            <a:ext cx="10294144" cy="646331"/>
          </a:xfrm>
          <a:prstGeom prst="rect">
            <a:avLst/>
          </a:prstGeom>
          <a:noFill/>
        </p:spPr>
        <p:txBody>
          <a:bodyPr wrap="square">
            <a:spAutoFit/>
          </a:bodyPr>
          <a:lstStyle/>
          <a:p>
            <a:pPr indent="457200" algn="ctr">
              <a:buNone/>
            </a:pPr>
            <a:r>
              <a:rPr lang="en-US" sz="1800" b="1" noProof="0" dirty="0">
                <a:effectLst/>
                <a:latin typeface="Times New Roman" panose="02020603050405020304" pitchFamily="18" charset="0"/>
                <a:ea typeface="Times New Roman" panose="02020603050405020304" pitchFamily="18" charset="0"/>
              </a:rPr>
              <a:t>Figure 2. The main barriers to launching and developing a start-up in Romania</a:t>
            </a:r>
            <a:endParaRPr lang="en-US" sz="2800" noProof="0" dirty="0">
              <a:effectLst/>
              <a:latin typeface="Times New Roman" panose="02020603050405020304" pitchFamily="18" charset="0"/>
              <a:ea typeface="Times New Roman" panose="02020603050405020304" pitchFamily="18" charset="0"/>
            </a:endParaRPr>
          </a:p>
          <a:p>
            <a:pPr indent="457200" algn="ctr">
              <a:buNone/>
            </a:pPr>
            <a:r>
              <a:rPr lang="en-US" sz="1800" noProof="0" dirty="0">
                <a:effectLst/>
                <a:latin typeface="Times New Roman" panose="02020603050405020304" pitchFamily="18" charset="0"/>
                <a:ea typeface="Times New Roman" panose="02020603050405020304" pitchFamily="18" charset="0"/>
              </a:rPr>
              <a:t>Source: own processing</a:t>
            </a:r>
            <a:endParaRPr lang="en-US" sz="2800" noProof="0" dirty="0">
              <a:effectLst/>
              <a:latin typeface="Times New Roman" panose="02020603050405020304" pitchFamily="18" charset="0"/>
              <a:ea typeface="Times New Roman" panose="02020603050405020304" pitchFamily="18" charset="0"/>
            </a:endParaRPr>
          </a:p>
        </p:txBody>
      </p:sp>
      <p:sp>
        <p:nvSpPr>
          <p:cNvPr id="29" name="TextBox 28">
            <a:extLst>
              <a:ext uri="{FF2B5EF4-FFF2-40B4-BE49-F238E27FC236}">
                <a16:creationId xmlns:a16="http://schemas.microsoft.com/office/drawing/2014/main" id="{6B475D7E-5E94-B16F-E480-FE861E3E53A3}"/>
              </a:ext>
            </a:extLst>
          </p:cNvPr>
          <p:cNvSpPr txBox="1"/>
          <p:nvPr/>
        </p:nvSpPr>
        <p:spPr>
          <a:xfrm>
            <a:off x="22688777" y="34169571"/>
            <a:ext cx="5733822" cy="923330"/>
          </a:xfrm>
          <a:prstGeom prst="rect">
            <a:avLst/>
          </a:prstGeom>
          <a:noFill/>
        </p:spPr>
        <p:txBody>
          <a:bodyPr wrap="square">
            <a:spAutoFit/>
          </a:bodyPr>
          <a:lstStyle/>
          <a:p>
            <a:pPr algn="ctr">
              <a:buNone/>
            </a:pPr>
            <a:r>
              <a:rPr lang="en-US" sz="1800" b="1" noProof="0" dirty="0">
                <a:effectLst/>
                <a:latin typeface="Times New Roman" panose="02020603050405020304" pitchFamily="18" charset="0"/>
                <a:ea typeface="Times New Roman" panose="02020603050405020304" pitchFamily="18" charset="0"/>
              </a:rPr>
              <a:t>Figure 3. Share of people who have taken an accredited entrepreneurship course</a:t>
            </a:r>
            <a:endParaRPr lang="en-US" sz="2800" noProof="0" dirty="0">
              <a:effectLst/>
              <a:latin typeface="Times New Roman" panose="02020603050405020304" pitchFamily="18" charset="0"/>
              <a:ea typeface="Times New Roman" panose="02020603050405020304" pitchFamily="18" charset="0"/>
            </a:endParaRPr>
          </a:p>
          <a:p>
            <a:pPr indent="457200" algn="ctr">
              <a:buNone/>
            </a:pPr>
            <a:r>
              <a:rPr lang="en-US" sz="1800" noProof="0" dirty="0">
                <a:effectLst/>
                <a:latin typeface="Times New Roman" panose="02020603050405020304" pitchFamily="18" charset="0"/>
                <a:ea typeface="Times New Roman" panose="02020603050405020304" pitchFamily="18" charset="0"/>
              </a:rPr>
              <a:t>Source: own processing</a:t>
            </a:r>
            <a:endParaRPr lang="en-US" sz="2800" noProof="0" dirty="0">
              <a:effectLst/>
              <a:latin typeface="Times New Roman" panose="02020603050405020304" pitchFamily="18" charset="0"/>
              <a:ea typeface="Times New Roman" panose="02020603050405020304" pitchFamily="18" charset="0"/>
            </a:endParaRPr>
          </a:p>
        </p:txBody>
      </p:sp>
      <p:sp>
        <p:nvSpPr>
          <p:cNvPr id="31" name="TextBox 30">
            <a:extLst>
              <a:ext uri="{FF2B5EF4-FFF2-40B4-BE49-F238E27FC236}">
                <a16:creationId xmlns:a16="http://schemas.microsoft.com/office/drawing/2014/main" id="{CBBB930C-F770-8DD9-F0C8-7BA0A220874F}"/>
              </a:ext>
            </a:extLst>
          </p:cNvPr>
          <p:cNvSpPr txBox="1"/>
          <p:nvPr/>
        </p:nvSpPr>
        <p:spPr>
          <a:xfrm>
            <a:off x="2204826" y="34960779"/>
            <a:ext cx="26370173" cy="5262979"/>
          </a:xfrm>
          <a:prstGeom prst="rect">
            <a:avLst/>
          </a:prstGeom>
          <a:noFill/>
        </p:spPr>
        <p:txBody>
          <a:bodyPr wrap="square">
            <a:spAutoFit/>
          </a:bodyPr>
          <a:lstStyle/>
          <a:p>
            <a:pPr>
              <a:spcBef>
                <a:spcPts val="600"/>
              </a:spcBef>
              <a:buNone/>
            </a:pPr>
            <a:r>
              <a:rPr lang="en-US" sz="2400" b="1" noProof="0" dirty="0">
                <a:effectLst/>
                <a:latin typeface="Times New Roman" panose="02020603050405020304" pitchFamily="18" charset="0"/>
                <a:ea typeface="Times New Roman" panose="02020603050405020304" pitchFamily="18" charset="0"/>
              </a:rPr>
              <a:t>Conclusions</a:t>
            </a:r>
            <a:endParaRPr lang="en-US" sz="2400" noProof="0" dirty="0">
              <a:effectLst/>
              <a:latin typeface="Times New Roman" panose="02020603050405020304" pitchFamily="18" charset="0"/>
              <a:ea typeface="Times New Roman" panose="02020603050405020304" pitchFamily="18" charset="0"/>
            </a:endParaRPr>
          </a:p>
          <a:p>
            <a:pPr indent="457200" algn="just">
              <a:buNone/>
            </a:pPr>
            <a:r>
              <a:rPr lang="en-US" sz="2400" noProof="0" dirty="0">
                <a:effectLst/>
                <a:latin typeface="Times New Roman" panose="02020603050405020304" pitchFamily="18" charset="0"/>
                <a:ea typeface="Times New Roman" panose="02020603050405020304" pitchFamily="18" charset="0"/>
              </a:rPr>
              <a:t>Even though the entrepreneurial environment in Romania still has many stages to go through before reaching the level of maturity of the entrepreneurial environment in Europe, Romanian entrepreneurs and the public sector are trying to take as sure steps as possible in this direction. Certainly, most entrepreneurs want their companies to increase their performance, but, nevertheless, they omit important steps to achieve this objective. The need for entrepreneurial education is high, even if entrepreneurs believe that it is not the main factor in achieving performance. However, taking into account the results obtained from the research conducted, most entrepreneurs have taken at least one entrepreneurship course (78.4%), and of these, 41.4% took the course before applying for the Start-up Nation program. Entrepreneurs believe that at the national level there are sufficient sources of financing through loans for new and growing businesses, but, at the same time, they believe that at the national level there are not enough government subsidies available for new and growing businesses.</a:t>
            </a:r>
          </a:p>
          <a:p>
            <a:pPr indent="457200" algn="just">
              <a:buNone/>
            </a:pPr>
            <a:r>
              <a:rPr lang="en-US" sz="2400" noProof="0" dirty="0">
                <a:effectLst/>
                <a:latin typeface="Times New Roman" panose="02020603050405020304" pitchFamily="18" charset="0"/>
                <a:ea typeface="Times New Roman" panose="02020603050405020304" pitchFamily="18" charset="0"/>
              </a:rPr>
              <a:t>Most respondents believe that the Start-up Nation Romania grant program helped them develop their own business and would recommend this program to others. At the same time, the information collected showed that the main barriers to launching and developing a start-up in Romania refer to the bureaucratic system, with many administrative formalities, limited access to start-up funding programs and the small number of experts in validating ideas and providing mentoring for start-ups.</a:t>
            </a:r>
          </a:p>
          <a:p>
            <a:pPr indent="457200" algn="just">
              <a:buNone/>
            </a:pPr>
            <a:r>
              <a:rPr lang="en-US" sz="2400" noProof="0" dirty="0">
                <a:effectLst/>
                <a:latin typeface="Times New Roman" panose="02020603050405020304" pitchFamily="18" charset="0"/>
                <a:ea typeface="Times New Roman" panose="02020603050405020304" pitchFamily="18" charset="0"/>
              </a:rPr>
              <a:t>The funding obtained through the Start-up Nation program is not the most important factor influencing the success of a business, with respondents considering that the willingness to take risks, speculation and the spirit of adventure, as well as previous experience in the business field play a more important role in ensuring the success of a business.</a:t>
            </a:r>
          </a:p>
          <a:p>
            <a:pPr indent="457200" algn="just">
              <a:buNone/>
            </a:pPr>
            <a:r>
              <a:rPr lang="en-US" sz="2400" noProof="0" dirty="0">
                <a:effectLst/>
                <a:latin typeface="Times New Roman" panose="02020603050405020304" pitchFamily="18" charset="0"/>
                <a:ea typeface="Times New Roman" panose="02020603050405020304" pitchFamily="18" charset="0"/>
              </a:rPr>
              <a:t>The main limitation of this research is the small number of completed questionnaires, which means that the results cannot be generalized to the entire population of entrepreneurs who have developed a business with the help of funding provided through the Start-up Nation program. The entrepreneurs contacted were reluctant to keep the information provided confidential.</a:t>
            </a:r>
          </a:p>
        </p:txBody>
      </p:sp>
    </p:spTree>
    <p:extLst>
      <p:ext uri="{BB962C8B-B14F-4D97-AF65-F5344CB8AC3E}">
        <p14:creationId xmlns:p14="http://schemas.microsoft.com/office/powerpoint/2010/main" val="748749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83</TotalTime>
  <Words>1562</Words>
  <Application>Microsoft Office PowerPoint</Application>
  <PresentationFormat>Custom</PresentationFormat>
  <Paragraphs>95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c:creator>
  <cp:lastModifiedBy>BURLACU SORIN</cp:lastModifiedBy>
  <cp:revision>14</cp:revision>
  <dcterms:created xsi:type="dcterms:W3CDTF">2017-05-22T21:55:42Z</dcterms:created>
  <dcterms:modified xsi:type="dcterms:W3CDTF">2025-06-23T11:36:14Z</dcterms:modified>
</cp:coreProperties>
</file>