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4630400" cy="8229600"/>
  <p:notesSz cx="8229600" cy="14630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viewProps" Target="view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presProps" Target="presProps.xml" /><Relationship Id="rId5" Type="http://schemas.openxmlformats.org/officeDocument/2006/relationships/slide" Target="slides/slide4.xml" /><Relationship Id="rId10" Type="http://schemas.openxmlformats.org/officeDocument/2006/relationships/notesMaster" Target="notesMasters/notesMaster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/>
              <a:t>‹#›</a:t>
            </a:fld>
            <a:endParaRPr sz="1200" b="0" i="0" u="none" strike="noStrike" cap="none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" name="Google Shape;4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2.png" 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2.png" 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2.png" 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2.png" 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2.png" 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2.png" 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2.png" 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2.png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 master">
  <p:cSld name="Slide 1 master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3;p2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 master">
  <p:cSld name="Slide 2 mast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17;p3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3 master">
  <p:cSld name="Slide 3 mast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Google Shape;21;p4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4 master">
  <p:cSld name="Slide 4 mast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" name="Google Shape;25;p5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5 master">
  <p:cSld name="Slide 5 mast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6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" name="Google Shape;29;p6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6 master">
  <p:cSld name="Slide 6 mast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7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" name="Google Shape;33;p7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 master">
  <p:cSld name="Slide 7 mast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8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" name="Google Shape;37;p8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8 master">
  <p:cSld name="Slide 8 mast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9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" name="Google Shape;41;p9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5" Type="http://schemas.openxmlformats.org/officeDocument/2006/relationships/slideLayout" Target="../slideLayouts/slideLayout5.xml" /><Relationship Id="rId10" Type="http://schemas.openxmlformats.org/officeDocument/2006/relationships/theme" Target="../theme/theme1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9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3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9.xml" /><Relationship Id="rId4" Type="http://schemas.openxmlformats.org/officeDocument/2006/relationships/image" Target="../media/image7.pn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 /><Relationship Id="rId3" Type="http://schemas.openxmlformats.org/officeDocument/2006/relationships/image" Target="../media/image8.png" /><Relationship Id="rId7" Type="http://schemas.openxmlformats.org/officeDocument/2006/relationships/image" Target="../media/image12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9.xml" /><Relationship Id="rId6" Type="http://schemas.openxmlformats.org/officeDocument/2006/relationships/image" Target="../media/image11.png" /><Relationship Id="rId5" Type="http://schemas.openxmlformats.org/officeDocument/2006/relationships/image" Target="../media/image10.png" /><Relationship Id="rId10" Type="http://schemas.openxmlformats.org/officeDocument/2006/relationships/image" Target="../media/image15.png" /><Relationship Id="rId4" Type="http://schemas.openxmlformats.org/officeDocument/2006/relationships/image" Target="../media/image9.png" /><Relationship Id="rId9" Type="http://schemas.openxmlformats.org/officeDocument/2006/relationships/image" Target="../media/image14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9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9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69680" y="0"/>
            <a:ext cx="576072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1"/>
          <p:cNvSpPr/>
          <p:nvPr/>
        </p:nvSpPr>
        <p:spPr>
          <a:xfrm>
            <a:off x="758300" y="857450"/>
            <a:ext cx="7627500" cy="32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2E3C4E"/>
              </a:buClr>
              <a:buSzPts val="3900"/>
              <a:buFont typeface="Barlow"/>
              <a:buNone/>
            </a:pPr>
            <a:r>
              <a:rPr lang="en-US" sz="3900" b="1" i="0" u="none" strike="noStrike" cap="none">
                <a:solidFill>
                  <a:srgbClr val="2E3C4E"/>
                </a:solidFill>
                <a:latin typeface="Barlow"/>
                <a:ea typeface="Barlow"/>
                <a:cs typeface="Barlow"/>
                <a:sym typeface="Barlow"/>
              </a:rPr>
              <a:t>Generational Differences in the Perceptions and Usage of Self-Scanning and Paying Counters in Supermarkets</a:t>
            </a:r>
            <a:endParaRPr sz="3900" b="0" i="0" u="none" strike="noStrike" cap="none"/>
          </a:p>
        </p:txBody>
      </p:sp>
      <p:sp>
        <p:nvSpPr>
          <p:cNvPr id="50" name="Google Shape;50;p11"/>
          <p:cNvSpPr/>
          <p:nvPr/>
        </p:nvSpPr>
        <p:spPr>
          <a:xfrm>
            <a:off x="758309" y="5290304"/>
            <a:ext cx="303300" cy="303300"/>
          </a:xfrm>
          <a:prstGeom prst="roundRect">
            <a:avLst>
              <a:gd name="adj" fmla="val 30150125"/>
            </a:avLst>
          </a:prstGeom>
          <a:solidFill>
            <a:srgbClr val="402EB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 b="0" i="0" u="none" strike="noStrike" cap="none"/>
          </a:p>
        </p:txBody>
      </p:sp>
      <p:sp>
        <p:nvSpPr>
          <p:cNvPr id="51" name="Google Shape;51;p11"/>
          <p:cNvSpPr/>
          <p:nvPr/>
        </p:nvSpPr>
        <p:spPr>
          <a:xfrm>
            <a:off x="1156300" y="5276075"/>
            <a:ext cx="8401200" cy="26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54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850"/>
              <a:buFont typeface="Montserrat"/>
              <a:buNone/>
            </a:pPr>
            <a:r>
              <a:rPr lang="en-US" sz="2000" b="1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Irina Maiorescu, Mihaela Bucur and Gabriel Cristian Sabou</a:t>
            </a:r>
            <a:endParaRPr sz="2000" b="1" i="0" u="none" strike="noStrike" cap="none">
              <a:solidFill>
                <a:srgbClr val="38465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4054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850"/>
              <a:buFont typeface="Montserrat"/>
              <a:buNone/>
            </a:pPr>
            <a:endParaRPr sz="1600" b="1" i="0" u="none" strike="noStrike" cap="none">
              <a:solidFill>
                <a:srgbClr val="38465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4054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850"/>
              <a:buFont typeface="Montserrat"/>
              <a:buNone/>
            </a:pPr>
            <a:r>
              <a:rPr lang="en-US" sz="1600" b="1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The Bucharest University of Economic Studies, Bucharest, Romania. </a:t>
            </a:r>
            <a:endParaRPr sz="1600" b="1" i="0" u="none" strike="noStrike" cap="none">
              <a:solidFill>
                <a:srgbClr val="38465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4054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850"/>
              <a:buFont typeface="Montserrat"/>
              <a:buNone/>
            </a:pPr>
            <a:endParaRPr sz="1600" b="1" i="0" u="none" strike="noStrike" cap="none">
              <a:solidFill>
                <a:srgbClr val="38465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4054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850"/>
              <a:buFont typeface="Montserrat"/>
              <a:buNone/>
            </a:pPr>
            <a:r>
              <a:rPr lang="en-US" sz="1600" b="1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E-mail: irina.maiorescu@com.ase.ro;  mihaela.bucur@com.ase.ro; gabriel.sabou@csie.ase.ro</a:t>
            </a:r>
            <a:endParaRPr sz="1600" b="0" i="0" u="none" strike="noStrike" cap="none">
              <a:solidFill>
                <a:srgbClr val="38465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4054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850"/>
              <a:buFont typeface="Montserrat"/>
              <a:buNone/>
            </a:pPr>
            <a:r>
              <a:rPr lang="en-US" sz="1850" b="1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850" b="0" i="0" u="none" strike="noStrike" cap="non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/>
          <p:nvPr/>
        </p:nvSpPr>
        <p:spPr>
          <a:xfrm>
            <a:off x="758309" y="743426"/>
            <a:ext cx="50313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2E3C4E"/>
              </a:buClr>
              <a:buSzPts val="3900"/>
              <a:buFont typeface="Barlow"/>
              <a:buNone/>
            </a:pPr>
            <a:r>
              <a:rPr lang="en-US" sz="3900" b="1" i="0" u="none" strike="noStrike" cap="none">
                <a:solidFill>
                  <a:srgbClr val="2E3C4E"/>
                </a:solidFill>
                <a:latin typeface="Barlow"/>
                <a:ea typeface="Barlow"/>
                <a:cs typeface="Barlow"/>
                <a:sym typeface="Barlow"/>
              </a:rPr>
              <a:t>Research Methodology</a:t>
            </a:r>
            <a:endParaRPr sz="3900" b="0" i="0" u="none" strike="noStrike" cap="none"/>
          </a:p>
        </p:txBody>
      </p:sp>
      <p:sp>
        <p:nvSpPr>
          <p:cNvPr id="58" name="Google Shape;58;p12"/>
          <p:cNvSpPr/>
          <p:nvPr/>
        </p:nvSpPr>
        <p:spPr>
          <a:xfrm>
            <a:off x="758309" y="1840825"/>
            <a:ext cx="29934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3404"/>
              </a:lnSpc>
              <a:spcBef>
                <a:spcPts val="0"/>
              </a:spcBef>
              <a:spcAft>
                <a:spcPts val="0"/>
              </a:spcAft>
              <a:buClr>
                <a:srgbClr val="2E3C4E"/>
              </a:buClr>
              <a:buSzPts val="2350"/>
              <a:buFont typeface="Barlow"/>
              <a:buNone/>
            </a:pPr>
            <a:r>
              <a:rPr lang="en-US" sz="2350" b="1" i="0" u="none" strike="noStrike" cap="none">
                <a:solidFill>
                  <a:srgbClr val="2E3C4E"/>
                </a:solidFill>
                <a:latin typeface="Barlow"/>
                <a:ea typeface="Barlow"/>
                <a:cs typeface="Barlow"/>
                <a:sym typeface="Barlow"/>
              </a:rPr>
              <a:t>Study Parameters</a:t>
            </a:r>
            <a:endParaRPr sz="2350" b="0" i="0" u="none" strike="noStrike" cap="none"/>
          </a:p>
        </p:txBody>
      </p:sp>
      <p:sp>
        <p:nvSpPr>
          <p:cNvPr id="59" name="Google Shape;59;p12"/>
          <p:cNvSpPr/>
          <p:nvPr/>
        </p:nvSpPr>
        <p:spPr>
          <a:xfrm>
            <a:off x="758309" y="2404467"/>
            <a:ext cx="6325800" cy="3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069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450"/>
              <a:buFont typeface="Montserrat"/>
              <a:buChar char="•"/>
            </a:pPr>
            <a:r>
              <a:rPr lang="en-US" sz="14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126 respondents from urban areas</a:t>
            </a:r>
            <a:endParaRPr sz="1450" b="0" i="0" u="none" strike="noStrike" cap="none"/>
          </a:p>
        </p:txBody>
      </p:sp>
      <p:sp>
        <p:nvSpPr>
          <p:cNvPr id="60" name="Google Shape;60;p12"/>
          <p:cNvSpPr/>
          <p:nvPr/>
        </p:nvSpPr>
        <p:spPr>
          <a:xfrm>
            <a:off x="758309" y="2774037"/>
            <a:ext cx="6325800" cy="3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069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450"/>
              <a:buFont typeface="Montserrat"/>
              <a:buChar char="•"/>
            </a:pPr>
            <a:r>
              <a:rPr lang="en-US" sz="14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Mix of genders and age groups</a:t>
            </a:r>
            <a:endParaRPr sz="1450" b="0" i="0" u="none" strike="noStrike" cap="none"/>
          </a:p>
        </p:txBody>
      </p:sp>
      <p:sp>
        <p:nvSpPr>
          <p:cNvPr id="61" name="Google Shape;61;p12"/>
          <p:cNvSpPr/>
          <p:nvPr/>
        </p:nvSpPr>
        <p:spPr>
          <a:xfrm>
            <a:off x="758309" y="3143607"/>
            <a:ext cx="63258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069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450"/>
              <a:buFont typeface="Montserrat"/>
              <a:buChar char="•"/>
            </a:pPr>
            <a:r>
              <a:rPr lang="en-US" sz="14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All with access to supermarkets equipped with self-scanning technology</a:t>
            </a:r>
            <a:endParaRPr sz="1450" b="0" i="0" u="none" strike="noStrike" cap="none"/>
          </a:p>
        </p:txBody>
      </p:sp>
      <p:sp>
        <p:nvSpPr>
          <p:cNvPr id="62" name="Google Shape;62;p12"/>
          <p:cNvSpPr/>
          <p:nvPr/>
        </p:nvSpPr>
        <p:spPr>
          <a:xfrm>
            <a:off x="758309" y="3816429"/>
            <a:ext cx="6325800" cy="3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069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450"/>
              <a:buFont typeface="Montserrat"/>
              <a:buChar char="•"/>
            </a:pPr>
            <a:r>
              <a:rPr lang="en-US" sz="14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Respondents shop physically at least once per week</a:t>
            </a:r>
            <a:endParaRPr sz="1450" b="0" i="0" u="none" strike="noStrike" cap="none"/>
          </a:p>
        </p:txBody>
      </p:sp>
      <p:sp>
        <p:nvSpPr>
          <p:cNvPr id="63" name="Google Shape;63;p12"/>
          <p:cNvSpPr/>
          <p:nvPr/>
        </p:nvSpPr>
        <p:spPr>
          <a:xfrm>
            <a:off x="758309" y="4185999"/>
            <a:ext cx="63258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069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450"/>
              <a:buFont typeface="Montserrat"/>
              <a:buChar char="•"/>
            </a:pPr>
            <a:r>
              <a:rPr lang="en-US" sz="14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Non-normal distribution of ordinal data analyzed using Mood's test</a:t>
            </a:r>
            <a:endParaRPr sz="1450" b="0" i="0" u="none" strike="noStrike" cap="none"/>
          </a:p>
        </p:txBody>
      </p:sp>
      <p:sp>
        <p:nvSpPr>
          <p:cNvPr id="64" name="Google Shape;64;p12"/>
          <p:cNvSpPr/>
          <p:nvPr/>
        </p:nvSpPr>
        <p:spPr>
          <a:xfrm>
            <a:off x="758309" y="4963120"/>
            <a:ext cx="63258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9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450"/>
              <a:buFont typeface="Montserrat"/>
              <a:buNone/>
            </a:pPr>
            <a:r>
              <a:rPr lang="en-US" sz="14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The frequent shopping habits of participants created numerous opportunities for interaction with self-scanning equipment, ensuring answers founded on real user experience.</a:t>
            </a:r>
            <a:endParaRPr sz="1450" b="0" i="0" u="none" strike="noStrike" cap="none"/>
          </a:p>
        </p:txBody>
      </p:sp>
      <p:pic>
        <p:nvPicPr>
          <p:cNvPr id="65" name="Google Shape;65;p12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4039" y="1864519"/>
            <a:ext cx="6325671" cy="432804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2"/>
          <p:cNvSpPr/>
          <p:nvPr/>
        </p:nvSpPr>
        <p:spPr>
          <a:xfrm>
            <a:off x="7554039" y="6405801"/>
            <a:ext cx="63258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9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450"/>
              <a:buFont typeface="Montserrat"/>
              <a:buNone/>
            </a:pPr>
            <a:r>
              <a:rPr lang="en-US" sz="14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Statistical analysis included Wilcoxon Signed test for median (skewness coefficient: -0.24) and Mood's Median Test with significance value set at 0.05.</a:t>
            </a:r>
            <a:endParaRPr sz="1450" b="0" i="0" u="none" strike="noStrike" cap="non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69680" y="0"/>
            <a:ext cx="576072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3"/>
          <p:cNvSpPr/>
          <p:nvPr/>
        </p:nvSpPr>
        <p:spPr>
          <a:xfrm>
            <a:off x="683300" y="638889"/>
            <a:ext cx="7777500" cy="11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2E3C4E"/>
              </a:buClr>
              <a:buSzPts val="3500"/>
              <a:buFont typeface="Barlow"/>
              <a:buNone/>
            </a:pPr>
            <a:r>
              <a:rPr lang="en-US" sz="3500" b="1" i="0" u="none" strike="noStrike" cap="none">
                <a:solidFill>
                  <a:srgbClr val="2E3C4E"/>
                </a:solidFill>
                <a:latin typeface="Barlow"/>
                <a:ea typeface="Barlow"/>
                <a:cs typeface="Barlow"/>
                <a:sym typeface="Barlow"/>
              </a:rPr>
              <a:t>Motivation to Visit Supermarkets with Self-Scanning</a:t>
            </a:r>
            <a:endParaRPr sz="3500" b="0" i="0" u="none" strike="noStrike" cap="none"/>
          </a:p>
        </p:txBody>
      </p:sp>
      <p:sp>
        <p:nvSpPr>
          <p:cNvPr id="74" name="Google Shape;74;p13"/>
          <p:cNvSpPr/>
          <p:nvPr/>
        </p:nvSpPr>
        <p:spPr>
          <a:xfrm>
            <a:off x="683300" y="2104430"/>
            <a:ext cx="2450100" cy="5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4400"/>
              <a:buFont typeface="Barlow"/>
              <a:buNone/>
            </a:pPr>
            <a:r>
              <a:rPr lang="en-US" sz="4400" b="1" i="0" u="none" strike="noStrike" cap="none">
                <a:solidFill>
                  <a:srgbClr val="384653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sz="4400" b="0" i="0" u="none" strike="noStrike" cap="none"/>
          </a:p>
        </p:txBody>
      </p:sp>
      <p:sp>
        <p:nvSpPr>
          <p:cNvPr id="75" name="Google Shape;75;p13"/>
          <p:cNvSpPr/>
          <p:nvPr/>
        </p:nvSpPr>
        <p:spPr>
          <a:xfrm>
            <a:off x="784384" y="2881670"/>
            <a:ext cx="2247900" cy="2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750"/>
              <a:buFont typeface="Barlow"/>
              <a:buNone/>
            </a:pPr>
            <a:r>
              <a:rPr lang="en-US" sz="1750" b="1" i="0" u="none" strike="noStrike" cap="none">
                <a:solidFill>
                  <a:srgbClr val="384653"/>
                </a:solidFill>
                <a:latin typeface="Barlow"/>
                <a:ea typeface="Barlow"/>
                <a:cs typeface="Barlow"/>
                <a:sym typeface="Barlow"/>
              </a:rPr>
              <a:t>Under 25 Years</a:t>
            </a:r>
            <a:endParaRPr sz="1750" b="0" i="0" u="none" strike="noStrike" cap="none"/>
          </a:p>
        </p:txBody>
      </p:sp>
      <p:sp>
        <p:nvSpPr>
          <p:cNvPr id="76" name="Google Shape;76;p13"/>
          <p:cNvSpPr/>
          <p:nvPr/>
        </p:nvSpPr>
        <p:spPr>
          <a:xfrm>
            <a:off x="683300" y="3265051"/>
            <a:ext cx="2450100" cy="8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5384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300"/>
              <a:buFont typeface="Montserrat"/>
              <a:buNone/>
            </a:pPr>
            <a:r>
              <a:rPr lang="en-US" sz="130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Highest motivation level to visit supermarkets with self-scanning technology</a:t>
            </a:r>
            <a:endParaRPr sz="1300" b="0" i="0" u="none" strike="noStrike" cap="none"/>
          </a:p>
        </p:txBody>
      </p:sp>
      <p:sp>
        <p:nvSpPr>
          <p:cNvPr id="77" name="Google Shape;77;p13"/>
          <p:cNvSpPr/>
          <p:nvPr/>
        </p:nvSpPr>
        <p:spPr>
          <a:xfrm>
            <a:off x="3346847" y="2104430"/>
            <a:ext cx="2450100" cy="5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4400"/>
              <a:buFont typeface="Barlow"/>
              <a:buNone/>
            </a:pPr>
            <a:r>
              <a:rPr lang="en-US" sz="4400" b="1" i="0" u="none" strike="noStrike" cap="none">
                <a:solidFill>
                  <a:srgbClr val="384653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sz="4400" b="0" i="0" u="none" strike="noStrike" cap="none"/>
          </a:p>
        </p:txBody>
      </p:sp>
      <p:sp>
        <p:nvSpPr>
          <p:cNvPr id="78" name="Google Shape;78;p13"/>
          <p:cNvSpPr/>
          <p:nvPr/>
        </p:nvSpPr>
        <p:spPr>
          <a:xfrm>
            <a:off x="3447931" y="2881670"/>
            <a:ext cx="2247900" cy="2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750"/>
              <a:buFont typeface="Barlow"/>
              <a:buNone/>
            </a:pPr>
            <a:r>
              <a:rPr lang="en-US" sz="1750" b="1" i="0" u="none" strike="noStrike" cap="none">
                <a:solidFill>
                  <a:srgbClr val="384653"/>
                </a:solidFill>
                <a:latin typeface="Barlow"/>
                <a:ea typeface="Barlow"/>
                <a:cs typeface="Barlow"/>
                <a:sym typeface="Barlow"/>
              </a:rPr>
              <a:t>26-35 Years</a:t>
            </a:r>
            <a:endParaRPr sz="1750" b="0" i="0" u="none" strike="noStrike" cap="none"/>
          </a:p>
        </p:txBody>
      </p:sp>
      <p:sp>
        <p:nvSpPr>
          <p:cNvPr id="79" name="Google Shape;79;p13"/>
          <p:cNvSpPr/>
          <p:nvPr/>
        </p:nvSpPr>
        <p:spPr>
          <a:xfrm>
            <a:off x="3346847" y="3265051"/>
            <a:ext cx="2450100" cy="8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5384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300"/>
              <a:buFont typeface="Montserrat"/>
              <a:buNone/>
            </a:pPr>
            <a:r>
              <a:rPr lang="en-US" sz="130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Average motivation level to visit supermarkets with self-scanning</a:t>
            </a:r>
            <a:endParaRPr sz="1300" b="0" i="0" u="none" strike="noStrike" cap="none"/>
          </a:p>
        </p:txBody>
      </p:sp>
      <p:sp>
        <p:nvSpPr>
          <p:cNvPr id="80" name="Google Shape;80;p13"/>
          <p:cNvSpPr/>
          <p:nvPr/>
        </p:nvSpPr>
        <p:spPr>
          <a:xfrm>
            <a:off x="6010513" y="2104430"/>
            <a:ext cx="2450100" cy="5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4400"/>
              <a:buFont typeface="Barlow"/>
              <a:buNone/>
            </a:pPr>
            <a:r>
              <a:rPr lang="en-US" sz="4400" b="1" i="0" u="none" strike="noStrike" cap="none">
                <a:solidFill>
                  <a:srgbClr val="384653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sz="4400" b="0" i="0" u="none" strike="noStrike" cap="none"/>
          </a:p>
        </p:txBody>
      </p:sp>
      <p:sp>
        <p:nvSpPr>
          <p:cNvPr id="81" name="Google Shape;81;p13"/>
          <p:cNvSpPr/>
          <p:nvPr/>
        </p:nvSpPr>
        <p:spPr>
          <a:xfrm>
            <a:off x="6111597" y="2881670"/>
            <a:ext cx="2247900" cy="2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750"/>
              <a:buFont typeface="Barlow"/>
              <a:buNone/>
            </a:pPr>
            <a:r>
              <a:rPr lang="en-US" sz="1750" b="1" i="0" u="none" strike="noStrike" cap="none">
                <a:solidFill>
                  <a:srgbClr val="384653"/>
                </a:solidFill>
                <a:latin typeface="Barlow"/>
                <a:ea typeface="Barlow"/>
                <a:cs typeface="Barlow"/>
                <a:sym typeface="Barlow"/>
              </a:rPr>
              <a:t>36-45 Years</a:t>
            </a:r>
            <a:endParaRPr sz="1750" b="0" i="0" u="none" strike="noStrike" cap="none"/>
          </a:p>
        </p:txBody>
      </p:sp>
      <p:sp>
        <p:nvSpPr>
          <p:cNvPr id="82" name="Google Shape;82;p13"/>
          <p:cNvSpPr/>
          <p:nvPr/>
        </p:nvSpPr>
        <p:spPr>
          <a:xfrm>
            <a:off x="6010513" y="3265051"/>
            <a:ext cx="2450100" cy="8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5384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300"/>
              <a:buFont typeface="Montserrat"/>
              <a:buNone/>
            </a:pPr>
            <a:r>
              <a:rPr lang="en-US" sz="130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Lowest motivation level, placing minimal importance on self-scanning availability</a:t>
            </a:r>
            <a:endParaRPr sz="1300" b="0" i="0" u="none" strike="noStrike" cap="none"/>
          </a:p>
        </p:txBody>
      </p:sp>
      <p:sp>
        <p:nvSpPr>
          <p:cNvPr id="83" name="Google Shape;83;p13"/>
          <p:cNvSpPr/>
          <p:nvPr/>
        </p:nvSpPr>
        <p:spPr>
          <a:xfrm>
            <a:off x="3346847" y="4597598"/>
            <a:ext cx="2450100" cy="5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4400"/>
              <a:buFont typeface="Barlow"/>
              <a:buNone/>
            </a:pPr>
            <a:r>
              <a:rPr lang="en-US" sz="4400" b="1" i="0" u="none" strike="noStrike" cap="none">
                <a:solidFill>
                  <a:srgbClr val="384653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sz="4400" b="0" i="0" u="none" strike="noStrike" cap="none"/>
          </a:p>
        </p:txBody>
      </p:sp>
      <p:sp>
        <p:nvSpPr>
          <p:cNvPr id="84" name="Google Shape;84;p13"/>
          <p:cNvSpPr/>
          <p:nvPr/>
        </p:nvSpPr>
        <p:spPr>
          <a:xfrm>
            <a:off x="3447931" y="5374838"/>
            <a:ext cx="2247900" cy="2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750"/>
              <a:buFont typeface="Barlow"/>
              <a:buNone/>
            </a:pPr>
            <a:r>
              <a:rPr lang="en-US" sz="1750" b="1" i="0" u="none" strike="noStrike" cap="none">
                <a:solidFill>
                  <a:srgbClr val="384653"/>
                </a:solidFill>
                <a:latin typeface="Barlow"/>
                <a:ea typeface="Barlow"/>
                <a:cs typeface="Barlow"/>
                <a:sym typeface="Barlow"/>
              </a:rPr>
              <a:t>Over 46 Years</a:t>
            </a:r>
            <a:endParaRPr sz="1750" b="0" i="0" u="none" strike="noStrike" cap="none"/>
          </a:p>
        </p:txBody>
      </p:sp>
      <p:sp>
        <p:nvSpPr>
          <p:cNvPr id="85" name="Google Shape;85;p13"/>
          <p:cNvSpPr/>
          <p:nvPr/>
        </p:nvSpPr>
        <p:spPr>
          <a:xfrm>
            <a:off x="3346847" y="5758220"/>
            <a:ext cx="2450100" cy="8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5384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300"/>
              <a:buFont typeface="Montserrat"/>
              <a:buNone/>
            </a:pPr>
            <a:r>
              <a:rPr lang="en-US" sz="130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Average motivation level, but with higher variability (interquartile range: 1.5)</a:t>
            </a:r>
            <a:endParaRPr sz="1300" b="0" i="0" u="none" strike="noStrike" cap="none"/>
          </a:p>
        </p:txBody>
      </p:sp>
      <p:sp>
        <p:nvSpPr>
          <p:cNvPr id="86" name="Google Shape;86;p13"/>
          <p:cNvSpPr/>
          <p:nvPr/>
        </p:nvSpPr>
        <p:spPr>
          <a:xfrm>
            <a:off x="683300" y="6770489"/>
            <a:ext cx="7777500" cy="8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5384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300"/>
              <a:buFont typeface="Montserrat"/>
              <a:buNone/>
            </a:pPr>
            <a:r>
              <a:rPr lang="en-US" sz="130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The Mood test shows that motivation to visit supermarkets based on self-scanning availability tends to decrease with age. The p-value below 0.05 confirms significant differences between generations, validating research hypothesis H1.</a:t>
            </a:r>
            <a:endParaRPr sz="1300" b="0" i="0" u="none" strike="noStrike" cap="non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/>
          <p:nvPr/>
        </p:nvSpPr>
        <p:spPr>
          <a:xfrm>
            <a:off x="614482" y="422434"/>
            <a:ext cx="69849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396"/>
              </a:lnSpc>
              <a:spcBef>
                <a:spcPts val="0"/>
              </a:spcBef>
              <a:spcAft>
                <a:spcPts val="0"/>
              </a:spcAft>
              <a:buClr>
                <a:srgbClr val="2E3C4E"/>
              </a:buClr>
              <a:buSzPts val="3150"/>
              <a:buFont typeface="Barlow"/>
              <a:buNone/>
            </a:pPr>
            <a:r>
              <a:rPr lang="en-US" sz="3150" b="1" i="0" u="none" strike="noStrike" cap="none">
                <a:solidFill>
                  <a:srgbClr val="2E3C4E"/>
                </a:solidFill>
                <a:latin typeface="Barlow"/>
                <a:ea typeface="Barlow"/>
                <a:cs typeface="Barlow"/>
                <a:sym typeface="Barlow"/>
              </a:rPr>
              <a:t>Perceived Benefits Across Generations</a:t>
            </a:r>
            <a:endParaRPr sz="3150" b="0" i="0" u="none" strike="noStrike" cap="none"/>
          </a:p>
        </p:txBody>
      </p:sp>
      <p:pic>
        <p:nvPicPr>
          <p:cNvPr id="93" name="Google Shape;93;p1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482" y="1330762"/>
            <a:ext cx="6513313" cy="364736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/>
          <p:nvPr/>
        </p:nvSpPr>
        <p:spPr>
          <a:xfrm>
            <a:off x="7510224" y="1025845"/>
            <a:ext cx="3754500" cy="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3684"/>
              </a:lnSpc>
              <a:spcBef>
                <a:spcPts val="0"/>
              </a:spcBef>
              <a:spcAft>
                <a:spcPts val="0"/>
              </a:spcAft>
              <a:buClr>
                <a:srgbClr val="2E3C4E"/>
              </a:buClr>
              <a:buSzPts val="1900"/>
              <a:buFont typeface="Barlow"/>
              <a:buNone/>
            </a:pPr>
            <a:r>
              <a:rPr lang="en-US" sz="1900" b="1" i="0" u="none" strike="noStrike" cap="none">
                <a:solidFill>
                  <a:srgbClr val="2E3C4E"/>
                </a:solidFill>
                <a:latin typeface="Barlow"/>
                <a:ea typeface="Barlow"/>
                <a:cs typeface="Barlow"/>
                <a:sym typeface="Barlow"/>
              </a:rPr>
              <a:t>Key Findings on Perceived Benefits</a:t>
            </a:r>
            <a:endParaRPr sz="1900" b="0" i="0" u="none" strike="noStrike" cap="none"/>
          </a:p>
        </p:txBody>
      </p:sp>
      <p:sp>
        <p:nvSpPr>
          <p:cNvPr id="95" name="Google Shape;95;p14"/>
          <p:cNvSpPr/>
          <p:nvPr/>
        </p:nvSpPr>
        <p:spPr>
          <a:xfrm>
            <a:off x="7510224" y="1768316"/>
            <a:ext cx="65133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200"/>
              <a:buFont typeface="Montserrat"/>
              <a:buChar char="•"/>
            </a:pPr>
            <a:r>
              <a:rPr lang="en-US" sz="120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Significant generational differences (p-value: 0.000)</a:t>
            </a:r>
            <a:endParaRPr sz="1200" b="0" i="0" u="none" strike="noStrike" cap="none"/>
          </a:p>
        </p:txBody>
      </p:sp>
      <p:sp>
        <p:nvSpPr>
          <p:cNvPr id="96" name="Google Shape;96;p14"/>
          <p:cNvSpPr/>
          <p:nvPr/>
        </p:nvSpPr>
        <p:spPr>
          <a:xfrm>
            <a:off x="7510224" y="2067758"/>
            <a:ext cx="65133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200"/>
              <a:buFont typeface="Montserrat"/>
              <a:buChar char="•"/>
            </a:pPr>
            <a:r>
              <a:rPr lang="en-US" sz="120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Respondents under 35 rate benefits as "high" (median: 3)</a:t>
            </a:r>
            <a:endParaRPr sz="1200" b="0" i="0" u="none" strike="noStrike" cap="none"/>
          </a:p>
        </p:txBody>
      </p:sp>
      <p:sp>
        <p:nvSpPr>
          <p:cNvPr id="97" name="Google Shape;97;p14"/>
          <p:cNvSpPr/>
          <p:nvPr/>
        </p:nvSpPr>
        <p:spPr>
          <a:xfrm>
            <a:off x="7510224" y="2367201"/>
            <a:ext cx="65133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200"/>
              <a:buFont typeface="Montserrat"/>
              <a:buChar char="•"/>
            </a:pPr>
            <a:r>
              <a:rPr lang="en-US" sz="120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Older respondents perceive "moderate" benefits (median: 2)</a:t>
            </a:r>
            <a:endParaRPr sz="1200" b="0" i="0" u="none" strike="noStrike" cap="none"/>
          </a:p>
        </p:txBody>
      </p:sp>
      <p:sp>
        <p:nvSpPr>
          <p:cNvPr id="98" name="Google Shape;98;p14"/>
          <p:cNvSpPr/>
          <p:nvPr/>
        </p:nvSpPr>
        <p:spPr>
          <a:xfrm>
            <a:off x="7510224" y="2666643"/>
            <a:ext cx="65133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200"/>
              <a:buFont typeface="Montserrat"/>
              <a:buChar char="•"/>
            </a:pPr>
            <a:r>
              <a:rPr lang="en-US" sz="120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Age group 36-45 shows higher variability in responses (interquartile range: 2.00)</a:t>
            </a:r>
            <a:endParaRPr sz="1200" b="0" i="0" u="none" strike="noStrike" cap="none"/>
          </a:p>
        </p:txBody>
      </p:sp>
      <p:sp>
        <p:nvSpPr>
          <p:cNvPr id="99" name="Google Shape;99;p14"/>
          <p:cNvSpPr/>
          <p:nvPr/>
        </p:nvSpPr>
        <p:spPr>
          <a:xfrm>
            <a:off x="7510224" y="2966085"/>
            <a:ext cx="6513300" cy="2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200"/>
              <a:buFont typeface="Montserrat"/>
              <a:buChar char="•"/>
            </a:pPr>
            <a:r>
              <a:rPr lang="en-US" sz="120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Research hypothesis H2 confirmed: age impacts perception of benefits</a:t>
            </a:r>
            <a:endParaRPr sz="1200" b="0" i="0" u="none" strike="noStrike" cap="none"/>
          </a:p>
        </p:txBody>
      </p:sp>
      <p:pic>
        <p:nvPicPr>
          <p:cNvPr id="100" name="Google Shape;100;p14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10224" y="3384590"/>
            <a:ext cx="6513313" cy="4456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>
            <a:off x="758309" y="626983"/>
            <a:ext cx="68784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2E3C4E"/>
              </a:buClr>
              <a:buSzPts val="3900"/>
              <a:buFont typeface="Barlow"/>
              <a:buNone/>
            </a:pPr>
            <a:r>
              <a:rPr lang="en-US" sz="3900" b="1" i="0" u="none" strike="noStrike" cap="none">
                <a:solidFill>
                  <a:srgbClr val="2E3C4E"/>
                </a:solidFill>
                <a:latin typeface="Barlow"/>
                <a:ea typeface="Barlow"/>
                <a:cs typeface="Barlow"/>
                <a:sym typeface="Barlow"/>
              </a:rPr>
              <a:t>Ease of Use Across Age Groups</a:t>
            </a:r>
            <a:endParaRPr sz="3900" b="0" i="0" u="none" strike="noStrike" cap="none"/>
          </a:p>
        </p:txBody>
      </p:sp>
      <p:sp>
        <p:nvSpPr>
          <p:cNvPr id="107" name="Google Shape;107;p15"/>
          <p:cNvSpPr/>
          <p:nvPr/>
        </p:nvSpPr>
        <p:spPr>
          <a:xfrm>
            <a:off x="2241590" y="1629608"/>
            <a:ext cx="24945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950"/>
              <a:buFont typeface="Barlow"/>
              <a:buNone/>
            </a:pPr>
            <a:r>
              <a:rPr lang="en-US" sz="1950" b="1" i="0" u="none" strike="noStrike" cap="none">
                <a:solidFill>
                  <a:srgbClr val="384653"/>
                </a:solidFill>
                <a:latin typeface="Barlow"/>
                <a:ea typeface="Barlow"/>
                <a:cs typeface="Barlow"/>
                <a:sym typeface="Barlow"/>
              </a:rPr>
              <a:t>Under 25 Years</a:t>
            </a:r>
            <a:endParaRPr sz="1950" b="0" i="0" u="none" strike="noStrike" cap="none"/>
          </a:p>
        </p:txBody>
      </p:sp>
      <p:sp>
        <p:nvSpPr>
          <p:cNvPr id="108" name="Google Shape;108;p15"/>
          <p:cNvSpPr/>
          <p:nvPr/>
        </p:nvSpPr>
        <p:spPr>
          <a:xfrm>
            <a:off x="758309" y="2055019"/>
            <a:ext cx="3977700" cy="3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62069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450"/>
              <a:buFont typeface="Montserrat"/>
              <a:buNone/>
            </a:pPr>
            <a:r>
              <a:rPr lang="en-US" sz="14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Median: 3.0</a:t>
            </a:r>
            <a:endParaRPr sz="1450" b="0" i="0" u="none" strike="noStrike" cap="none"/>
          </a:p>
        </p:txBody>
      </p:sp>
      <p:sp>
        <p:nvSpPr>
          <p:cNvPr id="109" name="Google Shape;109;p15"/>
          <p:cNvSpPr/>
          <p:nvPr/>
        </p:nvSpPr>
        <p:spPr>
          <a:xfrm>
            <a:off x="758309" y="2471976"/>
            <a:ext cx="3977700" cy="3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62069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450"/>
              <a:buFont typeface="Montserrat"/>
              <a:buNone/>
            </a:pPr>
            <a:r>
              <a:rPr lang="en-US" sz="14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Interquartile Range: 0.00</a:t>
            </a:r>
            <a:endParaRPr sz="1450" b="0" i="0" u="none" strike="noStrike" cap="none"/>
          </a:p>
        </p:txBody>
      </p:sp>
      <p:sp>
        <p:nvSpPr>
          <p:cNvPr id="110" name="Google Shape;110;p15"/>
          <p:cNvSpPr/>
          <p:nvPr/>
        </p:nvSpPr>
        <p:spPr>
          <a:xfrm>
            <a:off x="758309" y="2888933"/>
            <a:ext cx="3977700" cy="3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62069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450"/>
              <a:buFont typeface="Montserrat"/>
              <a:buNone/>
            </a:pPr>
            <a:r>
              <a:rPr lang="en-US" sz="14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Confidence Interval: (3, 3)</a:t>
            </a:r>
            <a:endParaRPr sz="1450" b="0" i="0" u="none" strike="noStrike" cap="none"/>
          </a:p>
        </p:txBody>
      </p:sp>
      <p:sp>
        <p:nvSpPr>
          <p:cNvPr id="111" name="Google Shape;111;p15"/>
          <p:cNvSpPr/>
          <p:nvPr/>
        </p:nvSpPr>
        <p:spPr>
          <a:xfrm>
            <a:off x="758309" y="3305889"/>
            <a:ext cx="39777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62069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450"/>
              <a:buFont typeface="Montserrat"/>
              <a:buNone/>
            </a:pPr>
            <a:r>
              <a:rPr lang="en-US" sz="14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Consistently find self-scanning very easy to use</a:t>
            </a:r>
            <a:endParaRPr sz="1450" b="0" i="0" u="none" strike="noStrike" cap="none"/>
          </a:p>
        </p:txBody>
      </p:sp>
      <p:pic>
        <p:nvPicPr>
          <p:cNvPr id="112" name="Google Shape;112;p1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0270" y="1759625"/>
            <a:ext cx="4589741" cy="4589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7421" y="2741295"/>
            <a:ext cx="283607" cy="354568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5"/>
          <p:cNvSpPr/>
          <p:nvPr/>
        </p:nvSpPr>
        <p:spPr>
          <a:xfrm>
            <a:off x="9894332" y="1781175"/>
            <a:ext cx="24945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950"/>
              <a:buFont typeface="Barlow"/>
              <a:buNone/>
            </a:pPr>
            <a:r>
              <a:rPr lang="en-US" sz="1950" b="1" i="0" u="none" strike="noStrike" cap="none">
                <a:solidFill>
                  <a:srgbClr val="384653"/>
                </a:solidFill>
                <a:latin typeface="Barlow"/>
                <a:ea typeface="Barlow"/>
                <a:cs typeface="Barlow"/>
                <a:sym typeface="Barlow"/>
              </a:rPr>
              <a:t>26-35 Years</a:t>
            </a:r>
            <a:endParaRPr sz="1950" b="0" i="0" u="none" strike="noStrike" cap="none"/>
          </a:p>
        </p:txBody>
      </p:sp>
      <p:sp>
        <p:nvSpPr>
          <p:cNvPr id="115" name="Google Shape;115;p15"/>
          <p:cNvSpPr/>
          <p:nvPr/>
        </p:nvSpPr>
        <p:spPr>
          <a:xfrm>
            <a:off x="9894332" y="2206585"/>
            <a:ext cx="3977700" cy="3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9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450"/>
              <a:buFont typeface="Montserrat"/>
              <a:buNone/>
            </a:pPr>
            <a:r>
              <a:rPr lang="en-US" sz="14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Median: 3.0</a:t>
            </a:r>
            <a:endParaRPr sz="1450" b="0" i="0" u="none" strike="noStrike" cap="none"/>
          </a:p>
        </p:txBody>
      </p:sp>
      <p:sp>
        <p:nvSpPr>
          <p:cNvPr id="116" name="Google Shape;116;p15"/>
          <p:cNvSpPr/>
          <p:nvPr/>
        </p:nvSpPr>
        <p:spPr>
          <a:xfrm>
            <a:off x="9894332" y="2623542"/>
            <a:ext cx="3977700" cy="3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9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450"/>
              <a:buFont typeface="Montserrat"/>
              <a:buNone/>
            </a:pPr>
            <a:r>
              <a:rPr lang="en-US" sz="14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Interquartile Range: 0.00</a:t>
            </a:r>
            <a:endParaRPr sz="1450" b="0" i="0" u="none" strike="noStrike" cap="none"/>
          </a:p>
        </p:txBody>
      </p:sp>
      <p:sp>
        <p:nvSpPr>
          <p:cNvPr id="117" name="Google Shape;117;p15"/>
          <p:cNvSpPr/>
          <p:nvPr/>
        </p:nvSpPr>
        <p:spPr>
          <a:xfrm>
            <a:off x="9894332" y="3040499"/>
            <a:ext cx="3977700" cy="3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9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450"/>
              <a:buFont typeface="Montserrat"/>
              <a:buNone/>
            </a:pPr>
            <a:r>
              <a:rPr lang="en-US" sz="14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Confidence Interval: (3, 3)</a:t>
            </a:r>
            <a:endParaRPr sz="1450" b="0" i="0" u="none" strike="noStrike" cap="none"/>
          </a:p>
        </p:txBody>
      </p:sp>
      <p:sp>
        <p:nvSpPr>
          <p:cNvPr id="118" name="Google Shape;118;p15"/>
          <p:cNvSpPr/>
          <p:nvPr/>
        </p:nvSpPr>
        <p:spPr>
          <a:xfrm>
            <a:off x="9894332" y="3457456"/>
            <a:ext cx="3977700" cy="3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9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450"/>
              <a:buFont typeface="Montserrat"/>
              <a:buNone/>
            </a:pPr>
            <a:r>
              <a:rPr lang="en-US" sz="14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Also find technology very straightforward</a:t>
            </a:r>
            <a:endParaRPr sz="1450" b="0" i="0" u="none" strike="noStrike" cap="none"/>
          </a:p>
        </p:txBody>
      </p:sp>
      <p:pic>
        <p:nvPicPr>
          <p:cNvPr id="119" name="Google Shape;119;p15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20270" y="1759625"/>
            <a:ext cx="4589741" cy="4589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5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09134" y="2741295"/>
            <a:ext cx="283607" cy="354568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5"/>
          <p:cNvSpPr/>
          <p:nvPr/>
        </p:nvSpPr>
        <p:spPr>
          <a:xfrm>
            <a:off x="9894332" y="4196715"/>
            <a:ext cx="24945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950"/>
              <a:buFont typeface="Barlow"/>
              <a:buNone/>
            </a:pPr>
            <a:r>
              <a:rPr lang="en-US" sz="1950" b="1" i="0" u="none" strike="noStrike" cap="none">
                <a:solidFill>
                  <a:srgbClr val="384653"/>
                </a:solidFill>
                <a:latin typeface="Barlow"/>
                <a:ea typeface="Barlow"/>
                <a:cs typeface="Barlow"/>
                <a:sym typeface="Barlow"/>
              </a:rPr>
              <a:t>36-45 Years</a:t>
            </a:r>
            <a:endParaRPr sz="1950" b="0" i="0" u="none" strike="noStrike" cap="none"/>
          </a:p>
        </p:txBody>
      </p:sp>
      <p:sp>
        <p:nvSpPr>
          <p:cNvPr id="122" name="Google Shape;122;p15"/>
          <p:cNvSpPr/>
          <p:nvPr/>
        </p:nvSpPr>
        <p:spPr>
          <a:xfrm>
            <a:off x="9894332" y="4622125"/>
            <a:ext cx="3977700" cy="3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9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450"/>
              <a:buFont typeface="Montserrat"/>
              <a:buNone/>
            </a:pPr>
            <a:r>
              <a:rPr lang="en-US" sz="14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Median: 3.0</a:t>
            </a:r>
            <a:endParaRPr sz="1450" b="0" i="0" u="none" strike="noStrike" cap="none"/>
          </a:p>
        </p:txBody>
      </p:sp>
      <p:sp>
        <p:nvSpPr>
          <p:cNvPr id="123" name="Google Shape;123;p15"/>
          <p:cNvSpPr/>
          <p:nvPr/>
        </p:nvSpPr>
        <p:spPr>
          <a:xfrm>
            <a:off x="9894332" y="5039082"/>
            <a:ext cx="3977700" cy="3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9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450"/>
              <a:buFont typeface="Montserrat"/>
              <a:buNone/>
            </a:pPr>
            <a:r>
              <a:rPr lang="en-US" sz="14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Interquartile Range: 1.00</a:t>
            </a:r>
            <a:endParaRPr sz="1450" b="0" i="0" u="none" strike="noStrike" cap="none"/>
          </a:p>
        </p:txBody>
      </p:sp>
      <p:sp>
        <p:nvSpPr>
          <p:cNvPr id="124" name="Google Shape;124;p15"/>
          <p:cNvSpPr/>
          <p:nvPr/>
        </p:nvSpPr>
        <p:spPr>
          <a:xfrm>
            <a:off x="9894332" y="5456039"/>
            <a:ext cx="3977700" cy="3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9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450"/>
              <a:buFont typeface="Montserrat"/>
              <a:buNone/>
            </a:pPr>
            <a:r>
              <a:rPr lang="en-US" sz="14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Confidence Interval: (2, 3)</a:t>
            </a:r>
            <a:endParaRPr sz="1450" b="0" i="0" u="none" strike="noStrike" cap="none"/>
          </a:p>
        </p:txBody>
      </p:sp>
      <p:sp>
        <p:nvSpPr>
          <p:cNvPr id="125" name="Google Shape;125;p15"/>
          <p:cNvSpPr/>
          <p:nvPr/>
        </p:nvSpPr>
        <p:spPr>
          <a:xfrm>
            <a:off x="9894332" y="5872996"/>
            <a:ext cx="39777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9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450"/>
              <a:buFont typeface="Montserrat"/>
              <a:buNone/>
            </a:pPr>
            <a:r>
              <a:rPr lang="en-US" sz="14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Generally find it easy but with more variation</a:t>
            </a:r>
            <a:endParaRPr sz="1450" b="0" i="0" u="none" strike="noStrike" cap="none"/>
          </a:p>
        </p:txBody>
      </p:sp>
      <p:pic>
        <p:nvPicPr>
          <p:cNvPr id="126" name="Google Shape;126;p15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20270" y="1759625"/>
            <a:ext cx="4589741" cy="4589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5" descr="preencoded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09134" y="5013008"/>
            <a:ext cx="283607" cy="35456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5"/>
          <p:cNvSpPr/>
          <p:nvPr/>
        </p:nvSpPr>
        <p:spPr>
          <a:xfrm>
            <a:off x="2241590" y="4196715"/>
            <a:ext cx="24945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950"/>
              <a:buFont typeface="Barlow"/>
              <a:buNone/>
            </a:pPr>
            <a:r>
              <a:rPr lang="en-US" sz="1950" b="1" i="0" u="none" strike="noStrike" cap="none">
                <a:solidFill>
                  <a:srgbClr val="384653"/>
                </a:solidFill>
                <a:latin typeface="Barlow"/>
                <a:ea typeface="Barlow"/>
                <a:cs typeface="Barlow"/>
                <a:sym typeface="Barlow"/>
              </a:rPr>
              <a:t>Over 46 Years</a:t>
            </a:r>
            <a:endParaRPr sz="1950" b="0" i="0" u="none" strike="noStrike" cap="none"/>
          </a:p>
        </p:txBody>
      </p:sp>
      <p:sp>
        <p:nvSpPr>
          <p:cNvPr id="129" name="Google Shape;129;p15"/>
          <p:cNvSpPr/>
          <p:nvPr/>
        </p:nvSpPr>
        <p:spPr>
          <a:xfrm>
            <a:off x="758309" y="4622125"/>
            <a:ext cx="3977700" cy="3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62069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450"/>
              <a:buFont typeface="Montserrat"/>
              <a:buNone/>
            </a:pPr>
            <a:r>
              <a:rPr lang="en-US" sz="14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Median: 2.5</a:t>
            </a:r>
            <a:endParaRPr sz="1450" b="0" i="0" u="none" strike="noStrike" cap="none"/>
          </a:p>
        </p:txBody>
      </p:sp>
      <p:sp>
        <p:nvSpPr>
          <p:cNvPr id="130" name="Google Shape;130;p15"/>
          <p:cNvSpPr/>
          <p:nvPr/>
        </p:nvSpPr>
        <p:spPr>
          <a:xfrm>
            <a:off x="758309" y="5039082"/>
            <a:ext cx="3977700" cy="3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62069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450"/>
              <a:buFont typeface="Montserrat"/>
              <a:buNone/>
            </a:pPr>
            <a:r>
              <a:rPr lang="en-US" sz="14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Interquartile Range: 1.75</a:t>
            </a:r>
            <a:endParaRPr sz="1450" b="0" i="0" u="none" strike="noStrike" cap="none"/>
          </a:p>
        </p:txBody>
      </p:sp>
      <p:sp>
        <p:nvSpPr>
          <p:cNvPr id="131" name="Google Shape;131;p15"/>
          <p:cNvSpPr/>
          <p:nvPr/>
        </p:nvSpPr>
        <p:spPr>
          <a:xfrm>
            <a:off x="758309" y="5456039"/>
            <a:ext cx="3977700" cy="3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62069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450"/>
              <a:buFont typeface="Montserrat"/>
              <a:buNone/>
            </a:pPr>
            <a:r>
              <a:rPr lang="en-US" sz="14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Confidence Interval: (1, 3)</a:t>
            </a:r>
            <a:endParaRPr sz="1450" b="0" i="0" u="none" strike="noStrike" cap="none"/>
          </a:p>
        </p:txBody>
      </p:sp>
      <p:sp>
        <p:nvSpPr>
          <p:cNvPr id="132" name="Google Shape;132;p15"/>
          <p:cNvSpPr/>
          <p:nvPr/>
        </p:nvSpPr>
        <p:spPr>
          <a:xfrm>
            <a:off x="758309" y="5872996"/>
            <a:ext cx="39777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62069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450"/>
              <a:buFont typeface="Montserrat"/>
              <a:buNone/>
            </a:pPr>
            <a:r>
              <a:rPr lang="en-US" sz="14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Find technology slightly more complicated</a:t>
            </a:r>
            <a:endParaRPr sz="1450" b="0" i="0" u="none" strike="noStrike" cap="none"/>
          </a:p>
        </p:txBody>
      </p:sp>
      <p:pic>
        <p:nvPicPr>
          <p:cNvPr id="133" name="Google Shape;133;p15" descr="preencoded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20270" y="1759625"/>
            <a:ext cx="4589741" cy="4589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5" descr="preencoded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37421" y="5013008"/>
            <a:ext cx="283607" cy="35456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5"/>
          <p:cNvSpPr/>
          <p:nvPr/>
        </p:nvSpPr>
        <p:spPr>
          <a:xfrm>
            <a:off x="758309" y="6692741"/>
            <a:ext cx="131139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9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450"/>
              <a:buFont typeface="Montserrat"/>
              <a:buNone/>
            </a:pPr>
            <a:r>
              <a:rPr lang="en-US" sz="14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The p-value of 0.003 confirms research hypothesis H3: there are significant differences among generations regarding perceived ease of use. The Spearman correlation coefficient (-0.399, p-value&lt;0.05) indicates a moderate negative connection between ease of use and time spent at self-scan counters.</a:t>
            </a:r>
            <a:endParaRPr sz="1450" b="0" i="0" u="none" strike="noStrike" cap="none"/>
          </a:p>
        </p:txBody>
      </p:sp>
      <p:sp>
        <p:nvSpPr>
          <p:cNvPr id="136" name="Google Shape;136;p15"/>
          <p:cNvSpPr txBox="1"/>
          <p:nvPr/>
        </p:nvSpPr>
        <p:spPr>
          <a:xfrm>
            <a:off x="6362" y="3265450"/>
            <a:ext cx="14630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/>
          <p:nvPr/>
        </p:nvSpPr>
        <p:spPr>
          <a:xfrm>
            <a:off x="636984" y="437912"/>
            <a:ext cx="52263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153"/>
              </a:lnSpc>
              <a:spcBef>
                <a:spcPts val="0"/>
              </a:spcBef>
              <a:spcAft>
                <a:spcPts val="0"/>
              </a:spcAft>
              <a:buClr>
                <a:srgbClr val="2E3C4E"/>
              </a:buClr>
              <a:buSzPts val="3250"/>
              <a:buFont typeface="Barlow"/>
              <a:buNone/>
            </a:pPr>
            <a:r>
              <a:rPr lang="en-US" sz="3250" b="1" i="0" u="none" strike="noStrike" cap="none">
                <a:solidFill>
                  <a:srgbClr val="2E3C4E"/>
                </a:solidFill>
                <a:latin typeface="Barlow"/>
                <a:ea typeface="Barlow"/>
                <a:cs typeface="Barlow"/>
                <a:sym typeface="Barlow"/>
              </a:rPr>
              <a:t>Time Efficiency Comparison</a:t>
            </a:r>
            <a:endParaRPr sz="3250" b="0" i="0" u="none" strike="noStrike" cap="none"/>
          </a:p>
        </p:txBody>
      </p:sp>
      <p:sp>
        <p:nvSpPr>
          <p:cNvPr id="143" name="Google Shape;143;p16"/>
          <p:cNvSpPr/>
          <p:nvPr/>
        </p:nvSpPr>
        <p:spPr>
          <a:xfrm>
            <a:off x="636984" y="1359813"/>
            <a:ext cx="53718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2E3C4E"/>
              </a:buClr>
              <a:buSzPts val="1950"/>
              <a:buFont typeface="Barlow"/>
              <a:buNone/>
            </a:pPr>
            <a:r>
              <a:rPr lang="en-US" sz="1950" b="1" i="0" u="none" strike="noStrike" cap="none">
                <a:solidFill>
                  <a:srgbClr val="2E3C4E"/>
                </a:solidFill>
                <a:latin typeface="Barlow"/>
                <a:ea typeface="Barlow"/>
                <a:cs typeface="Barlow"/>
                <a:sym typeface="Barlow"/>
              </a:rPr>
              <a:t>Time Spent at Self-Scan vs. Traditional Counters</a:t>
            </a:r>
            <a:endParaRPr sz="1950" b="0" i="0" u="none" strike="noStrike" cap="none"/>
          </a:p>
        </p:txBody>
      </p:sp>
      <p:sp>
        <p:nvSpPr>
          <p:cNvPr id="144" name="Google Shape;144;p16"/>
          <p:cNvSpPr/>
          <p:nvPr/>
        </p:nvSpPr>
        <p:spPr>
          <a:xfrm>
            <a:off x="636984" y="1853208"/>
            <a:ext cx="6483900" cy="2575200"/>
          </a:xfrm>
          <a:prstGeom prst="roundRect">
            <a:avLst>
              <a:gd name="adj" fmla="val 9276"/>
            </a:avLst>
          </a:prstGeom>
          <a:noFill/>
          <a:ln w="9525" cap="flat" cmpd="sng">
            <a:solidFill>
              <a:srgbClr val="000000">
                <a:alpha val="784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6"/>
          <p:cNvSpPr/>
          <p:nvPr/>
        </p:nvSpPr>
        <p:spPr>
          <a:xfrm>
            <a:off x="644604" y="1860828"/>
            <a:ext cx="6468900" cy="715800"/>
          </a:xfrm>
          <a:prstGeom prst="rect">
            <a:avLst/>
          </a:prstGeom>
          <a:solidFill>
            <a:srgbClr val="FFFFFF">
              <a:alpha val="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6"/>
          <p:cNvSpPr/>
          <p:nvPr/>
        </p:nvSpPr>
        <p:spPr>
          <a:xfrm>
            <a:off x="804148" y="1963936"/>
            <a:ext cx="12948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250"/>
              <a:buFont typeface="Montserrat"/>
              <a:buNone/>
            </a:pPr>
            <a:r>
              <a:rPr lang="en-US" sz="1250" b="1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Age Group</a:t>
            </a:r>
            <a:endParaRPr sz="1250" b="0" i="0" u="none" strike="noStrike" cap="none"/>
          </a:p>
        </p:txBody>
      </p:sp>
      <p:sp>
        <p:nvSpPr>
          <p:cNvPr id="147" name="Google Shape;147;p16"/>
          <p:cNvSpPr/>
          <p:nvPr/>
        </p:nvSpPr>
        <p:spPr>
          <a:xfrm>
            <a:off x="2425065" y="1963936"/>
            <a:ext cx="12912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250"/>
              <a:buFont typeface="Montserrat"/>
              <a:buNone/>
            </a:pPr>
            <a:r>
              <a:rPr lang="en-US" sz="1250" b="1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Median</a:t>
            </a:r>
            <a:endParaRPr sz="1250" b="0" i="0" u="none" strike="noStrike" cap="none"/>
          </a:p>
        </p:txBody>
      </p:sp>
      <p:sp>
        <p:nvSpPr>
          <p:cNvPr id="148" name="Google Shape;148;p16"/>
          <p:cNvSpPr/>
          <p:nvPr/>
        </p:nvSpPr>
        <p:spPr>
          <a:xfrm>
            <a:off x="4042172" y="1963936"/>
            <a:ext cx="12912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250"/>
              <a:buFont typeface="Montserrat"/>
              <a:buNone/>
            </a:pPr>
            <a:r>
              <a:rPr lang="en-US" sz="1250" b="1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Interquartile Range</a:t>
            </a:r>
            <a:endParaRPr sz="1250" b="0" i="0" u="none" strike="noStrike" cap="none"/>
          </a:p>
        </p:txBody>
      </p:sp>
      <p:sp>
        <p:nvSpPr>
          <p:cNvPr id="149" name="Google Shape;149;p16"/>
          <p:cNvSpPr/>
          <p:nvPr/>
        </p:nvSpPr>
        <p:spPr>
          <a:xfrm>
            <a:off x="5659279" y="1963936"/>
            <a:ext cx="12948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250"/>
              <a:buFont typeface="Montserrat"/>
              <a:buNone/>
            </a:pPr>
            <a:r>
              <a:rPr lang="en-US" sz="1250" b="1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Confidence Interval</a:t>
            </a:r>
            <a:endParaRPr sz="1250" b="0" i="0" u="none" strike="noStrike" cap="none"/>
          </a:p>
        </p:txBody>
      </p:sp>
      <p:sp>
        <p:nvSpPr>
          <p:cNvPr id="150" name="Google Shape;150;p16"/>
          <p:cNvSpPr/>
          <p:nvPr/>
        </p:nvSpPr>
        <p:spPr>
          <a:xfrm>
            <a:off x="644604" y="2576632"/>
            <a:ext cx="6468900" cy="461100"/>
          </a:xfrm>
          <a:prstGeom prst="rect">
            <a:avLst/>
          </a:prstGeom>
          <a:solidFill>
            <a:srgbClr val="000000">
              <a:alpha val="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6"/>
          <p:cNvSpPr/>
          <p:nvPr/>
        </p:nvSpPr>
        <p:spPr>
          <a:xfrm>
            <a:off x="804148" y="2679740"/>
            <a:ext cx="12948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250"/>
              <a:buFont typeface="Montserrat"/>
              <a:buNone/>
            </a:pPr>
            <a:r>
              <a:rPr lang="en-US" sz="12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Under 25 years</a:t>
            </a:r>
            <a:endParaRPr sz="1250" b="0" i="0" u="none" strike="noStrike" cap="none"/>
          </a:p>
        </p:txBody>
      </p:sp>
      <p:sp>
        <p:nvSpPr>
          <p:cNvPr id="152" name="Google Shape;152;p16"/>
          <p:cNvSpPr/>
          <p:nvPr/>
        </p:nvSpPr>
        <p:spPr>
          <a:xfrm>
            <a:off x="2425065" y="2679740"/>
            <a:ext cx="12912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250"/>
              <a:buFont typeface="Montserrat"/>
              <a:buNone/>
            </a:pPr>
            <a:r>
              <a:rPr lang="en-US" sz="12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1250" b="0" i="0" u="none" strike="noStrike" cap="none"/>
          </a:p>
        </p:txBody>
      </p:sp>
      <p:sp>
        <p:nvSpPr>
          <p:cNvPr id="153" name="Google Shape;153;p16"/>
          <p:cNvSpPr/>
          <p:nvPr/>
        </p:nvSpPr>
        <p:spPr>
          <a:xfrm>
            <a:off x="4042172" y="2679740"/>
            <a:ext cx="12912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250"/>
              <a:buFont typeface="Montserrat"/>
              <a:buNone/>
            </a:pPr>
            <a:r>
              <a:rPr lang="en-US" sz="12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0.0</a:t>
            </a:r>
            <a:endParaRPr sz="1250" b="0" i="0" u="none" strike="noStrike" cap="none"/>
          </a:p>
        </p:txBody>
      </p:sp>
      <p:sp>
        <p:nvSpPr>
          <p:cNvPr id="154" name="Google Shape;154;p16"/>
          <p:cNvSpPr/>
          <p:nvPr/>
        </p:nvSpPr>
        <p:spPr>
          <a:xfrm>
            <a:off x="5659279" y="2679740"/>
            <a:ext cx="12948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250"/>
              <a:buFont typeface="Montserrat"/>
              <a:buNone/>
            </a:pPr>
            <a:r>
              <a:rPr lang="en-US" sz="12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(1, 1)</a:t>
            </a:r>
            <a:endParaRPr sz="1250" b="0" i="0" u="none" strike="noStrike" cap="none"/>
          </a:p>
        </p:txBody>
      </p:sp>
      <p:sp>
        <p:nvSpPr>
          <p:cNvPr id="155" name="Google Shape;155;p16"/>
          <p:cNvSpPr/>
          <p:nvPr/>
        </p:nvSpPr>
        <p:spPr>
          <a:xfrm>
            <a:off x="644604" y="3037642"/>
            <a:ext cx="6468900" cy="461100"/>
          </a:xfrm>
          <a:prstGeom prst="rect">
            <a:avLst/>
          </a:prstGeom>
          <a:solidFill>
            <a:srgbClr val="FFFFFF">
              <a:alpha val="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6"/>
          <p:cNvSpPr/>
          <p:nvPr/>
        </p:nvSpPr>
        <p:spPr>
          <a:xfrm>
            <a:off x="804148" y="3140750"/>
            <a:ext cx="12948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250"/>
              <a:buFont typeface="Montserrat"/>
              <a:buNone/>
            </a:pPr>
            <a:r>
              <a:rPr lang="en-US" sz="12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26-35 years</a:t>
            </a:r>
            <a:endParaRPr sz="1250" b="0" i="0" u="none" strike="noStrike" cap="none"/>
          </a:p>
        </p:txBody>
      </p:sp>
      <p:sp>
        <p:nvSpPr>
          <p:cNvPr id="157" name="Google Shape;157;p16"/>
          <p:cNvSpPr/>
          <p:nvPr/>
        </p:nvSpPr>
        <p:spPr>
          <a:xfrm>
            <a:off x="2425065" y="3140750"/>
            <a:ext cx="12912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250"/>
              <a:buFont typeface="Montserrat"/>
              <a:buNone/>
            </a:pPr>
            <a:r>
              <a:rPr lang="en-US" sz="12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1250" b="0" i="0" u="none" strike="noStrike" cap="none"/>
          </a:p>
        </p:txBody>
      </p:sp>
      <p:sp>
        <p:nvSpPr>
          <p:cNvPr id="158" name="Google Shape;158;p16"/>
          <p:cNvSpPr/>
          <p:nvPr/>
        </p:nvSpPr>
        <p:spPr>
          <a:xfrm>
            <a:off x="4042172" y="3140750"/>
            <a:ext cx="12912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250"/>
              <a:buFont typeface="Montserrat"/>
              <a:buNone/>
            </a:pPr>
            <a:r>
              <a:rPr lang="en-US" sz="12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0.0</a:t>
            </a:r>
            <a:endParaRPr sz="1250" b="0" i="0" u="none" strike="noStrike" cap="none"/>
          </a:p>
        </p:txBody>
      </p:sp>
      <p:sp>
        <p:nvSpPr>
          <p:cNvPr id="159" name="Google Shape;159;p16"/>
          <p:cNvSpPr/>
          <p:nvPr/>
        </p:nvSpPr>
        <p:spPr>
          <a:xfrm>
            <a:off x="5659279" y="3140750"/>
            <a:ext cx="12948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250"/>
              <a:buFont typeface="Montserrat"/>
              <a:buNone/>
            </a:pPr>
            <a:r>
              <a:rPr lang="en-US" sz="12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(1, 1)</a:t>
            </a:r>
            <a:endParaRPr sz="1250" b="0" i="0" u="none" strike="noStrike" cap="none"/>
          </a:p>
        </p:txBody>
      </p:sp>
      <p:sp>
        <p:nvSpPr>
          <p:cNvPr id="160" name="Google Shape;160;p16"/>
          <p:cNvSpPr/>
          <p:nvPr/>
        </p:nvSpPr>
        <p:spPr>
          <a:xfrm>
            <a:off x="644604" y="3498652"/>
            <a:ext cx="6468900" cy="461100"/>
          </a:xfrm>
          <a:prstGeom prst="rect">
            <a:avLst/>
          </a:prstGeom>
          <a:solidFill>
            <a:srgbClr val="000000">
              <a:alpha val="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6"/>
          <p:cNvSpPr/>
          <p:nvPr/>
        </p:nvSpPr>
        <p:spPr>
          <a:xfrm>
            <a:off x="804148" y="3601760"/>
            <a:ext cx="12948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250"/>
              <a:buFont typeface="Montserrat"/>
              <a:buNone/>
            </a:pPr>
            <a:r>
              <a:rPr lang="en-US" sz="12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36-45 years</a:t>
            </a:r>
            <a:endParaRPr sz="1250" b="0" i="0" u="none" strike="noStrike" cap="none"/>
          </a:p>
        </p:txBody>
      </p:sp>
      <p:sp>
        <p:nvSpPr>
          <p:cNvPr id="162" name="Google Shape;162;p16"/>
          <p:cNvSpPr/>
          <p:nvPr/>
        </p:nvSpPr>
        <p:spPr>
          <a:xfrm>
            <a:off x="2425065" y="3601760"/>
            <a:ext cx="12912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250"/>
              <a:buFont typeface="Montserrat"/>
              <a:buNone/>
            </a:pPr>
            <a:r>
              <a:rPr lang="en-US" sz="12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1250" b="0" i="0" u="none" strike="noStrike" cap="none"/>
          </a:p>
        </p:txBody>
      </p:sp>
      <p:sp>
        <p:nvSpPr>
          <p:cNvPr id="163" name="Google Shape;163;p16"/>
          <p:cNvSpPr/>
          <p:nvPr/>
        </p:nvSpPr>
        <p:spPr>
          <a:xfrm>
            <a:off x="4042172" y="3601760"/>
            <a:ext cx="12912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250"/>
              <a:buFont typeface="Montserrat"/>
              <a:buNone/>
            </a:pPr>
            <a:r>
              <a:rPr lang="en-US" sz="12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1.0</a:t>
            </a:r>
            <a:endParaRPr sz="1250" b="0" i="0" u="none" strike="noStrike" cap="none"/>
          </a:p>
        </p:txBody>
      </p:sp>
      <p:sp>
        <p:nvSpPr>
          <p:cNvPr id="164" name="Google Shape;164;p16"/>
          <p:cNvSpPr/>
          <p:nvPr/>
        </p:nvSpPr>
        <p:spPr>
          <a:xfrm>
            <a:off x="5659279" y="3601760"/>
            <a:ext cx="12948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250"/>
              <a:buFont typeface="Montserrat"/>
              <a:buNone/>
            </a:pPr>
            <a:r>
              <a:rPr lang="en-US" sz="12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(1, 2)</a:t>
            </a:r>
            <a:endParaRPr sz="1250" b="0" i="0" u="none" strike="noStrike" cap="none"/>
          </a:p>
        </p:txBody>
      </p:sp>
      <p:sp>
        <p:nvSpPr>
          <p:cNvPr id="165" name="Google Shape;165;p16"/>
          <p:cNvSpPr/>
          <p:nvPr/>
        </p:nvSpPr>
        <p:spPr>
          <a:xfrm>
            <a:off x="644604" y="3959662"/>
            <a:ext cx="6468900" cy="461100"/>
          </a:xfrm>
          <a:prstGeom prst="rect">
            <a:avLst/>
          </a:prstGeom>
          <a:solidFill>
            <a:srgbClr val="FFFFFF">
              <a:alpha val="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6"/>
          <p:cNvSpPr/>
          <p:nvPr/>
        </p:nvSpPr>
        <p:spPr>
          <a:xfrm>
            <a:off x="804148" y="4062770"/>
            <a:ext cx="12948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250"/>
              <a:buFont typeface="Montserrat"/>
              <a:buNone/>
            </a:pPr>
            <a:r>
              <a:rPr lang="en-US" sz="12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Over 46 years</a:t>
            </a:r>
            <a:endParaRPr sz="1250" b="0" i="0" u="none" strike="noStrike" cap="none"/>
          </a:p>
        </p:txBody>
      </p:sp>
      <p:sp>
        <p:nvSpPr>
          <p:cNvPr id="167" name="Google Shape;167;p16"/>
          <p:cNvSpPr/>
          <p:nvPr/>
        </p:nvSpPr>
        <p:spPr>
          <a:xfrm>
            <a:off x="2425065" y="4062770"/>
            <a:ext cx="12912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250"/>
              <a:buFont typeface="Montserrat"/>
              <a:buNone/>
            </a:pPr>
            <a:r>
              <a:rPr lang="en-US" sz="12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1250" b="0" i="0" u="none" strike="noStrike" cap="none"/>
          </a:p>
        </p:txBody>
      </p:sp>
      <p:sp>
        <p:nvSpPr>
          <p:cNvPr id="168" name="Google Shape;168;p16"/>
          <p:cNvSpPr/>
          <p:nvPr/>
        </p:nvSpPr>
        <p:spPr>
          <a:xfrm>
            <a:off x="4042172" y="4062770"/>
            <a:ext cx="12912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250"/>
              <a:buFont typeface="Montserrat"/>
              <a:buNone/>
            </a:pPr>
            <a:r>
              <a:rPr lang="en-US" sz="12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1.5</a:t>
            </a:r>
            <a:endParaRPr sz="1250" b="0" i="0" u="none" strike="noStrike" cap="none"/>
          </a:p>
        </p:txBody>
      </p:sp>
      <p:sp>
        <p:nvSpPr>
          <p:cNvPr id="169" name="Google Shape;169;p16"/>
          <p:cNvSpPr/>
          <p:nvPr/>
        </p:nvSpPr>
        <p:spPr>
          <a:xfrm>
            <a:off x="5659279" y="4062770"/>
            <a:ext cx="12948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250"/>
              <a:buFont typeface="Montserrat"/>
              <a:buNone/>
            </a:pPr>
            <a:r>
              <a:rPr lang="en-US" sz="12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(1, 3)</a:t>
            </a:r>
            <a:endParaRPr sz="1250" b="0" i="0" u="none" strike="noStrike" cap="none"/>
          </a:p>
        </p:txBody>
      </p:sp>
      <p:sp>
        <p:nvSpPr>
          <p:cNvPr id="170" name="Google Shape;170;p16"/>
          <p:cNvSpPr/>
          <p:nvPr/>
        </p:nvSpPr>
        <p:spPr>
          <a:xfrm>
            <a:off x="636984" y="4607362"/>
            <a:ext cx="64839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250"/>
              <a:buFont typeface="Montserrat"/>
              <a:buNone/>
            </a:pPr>
            <a:r>
              <a:rPr lang="en-US" sz="12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Median score of 1 indicates less time spent compared to traditional checkout, while 2 indicates comparable time.</a:t>
            </a:r>
            <a:endParaRPr sz="1250" b="0" i="0" u="none" strike="noStrike" cap="none"/>
          </a:p>
        </p:txBody>
      </p:sp>
      <p:pic>
        <p:nvPicPr>
          <p:cNvPr id="171" name="Google Shape;171;p1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7011" y="1379696"/>
            <a:ext cx="6484024" cy="4436388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6"/>
          <p:cNvSpPr/>
          <p:nvPr/>
        </p:nvSpPr>
        <p:spPr>
          <a:xfrm>
            <a:off x="7517011" y="5995154"/>
            <a:ext cx="25143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2E3C4E"/>
              </a:buClr>
              <a:buSzPts val="1950"/>
              <a:buFont typeface="Barlow"/>
              <a:buNone/>
            </a:pPr>
            <a:r>
              <a:rPr lang="en-US" sz="1950" b="1" i="0" u="none" strike="noStrike" cap="none">
                <a:solidFill>
                  <a:srgbClr val="2E3C4E"/>
                </a:solidFill>
                <a:latin typeface="Barlow"/>
                <a:ea typeface="Barlow"/>
                <a:cs typeface="Barlow"/>
                <a:sym typeface="Barlow"/>
              </a:rPr>
              <a:t>Key Findings</a:t>
            </a:r>
            <a:endParaRPr sz="1950" b="0" i="0" u="none" strike="noStrike" cap="none"/>
          </a:p>
        </p:txBody>
      </p:sp>
      <p:sp>
        <p:nvSpPr>
          <p:cNvPr id="173" name="Google Shape;173;p16"/>
          <p:cNvSpPr/>
          <p:nvPr/>
        </p:nvSpPr>
        <p:spPr>
          <a:xfrm>
            <a:off x="7517011" y="6468666"/>
            <a:ext cx="64839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250"/>
              <a:buFont typeface="Montserrat"/>
              <a:buChar char="•"/>
            </a:pPr>
            <a:r>
              <a:rPr lang="en-US" sz="12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Younger shoppers (under 35) consistently experience time savings</a:t>
            </a:r>
            <a:endParaRPr sz="1250" b="0" i="0" u="none" strike="noStrike" cap="none"/>
          </a:p>
        </p:txBody>
      </p:sp>
      <p:sp>
        <p:nvSpPr>
          <p:cNvPr id="174" name="Google Shape;174;p16"/>
          <p:cNvSpPr/>
          <p:nvPr/>
        </p:nvSpPr>
        <p:spPr>
          <a:xfrm>
            <a:off x="7517011" y="6779181"/>
            <a:ext cx="64839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250"/>
              <a:buFont typeface="Montserrat"/>
              <a:buChar char="•"/>
            </a:pPr>
            <a:r>
              <a:rPr lang="en-US" sz="12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Middle-aged shoppers (36-45) generally save time but with more variation</a:t>
            </a:r>
            <a:endParaRPr sz="1250" b="0" i="0" u="none" strike="noStrike" cap="none"/>
          </a:p>
        </p:txBody>
      </p:sp>
      <p:sp>
        <p:nvSpPr>
          <p:cNvPr id="175" name="Google Shape;175;p16"/>
          <p:cNvSpPr/>
          <p:nvPr/>
        </p:nvSpPr>
        <p:spPr>
          <a:xfrm>
            <a:off x="7517011" y="7089696"/>
            <a:ext cx="64839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250"/>
              <a:buFont typeface="Montserrat"/>
              <a:buChar char="•"/>
            </a:pPr>
            <a:r>
              <a:rPr lang="en-US" sz="12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Older shoppers (over 46) report comparable time to traditional checkout</a:t>
            </a:r>
            <a:endParaRPr sz="1250" b="0" i="0" u="none" strike="noStrike" cap="none"/>
          </a:p>
        </p:txBody>
      </p:sp>
      <p:sp>
        <p:nvSpPr>
          <p:cNvPr id="176" name="Google Shape;176;p16"/>
          <p:cNvSpPr/>
          <p:nvPr/>
        </p:nvSpPr>
        <p:spPr>
          <a:xfrm>
            <a:off x="7517011" y="7400211"/>
            <a:ext cx="64839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250"/>
              <a:buFont typeface="Montserrat"/>
              <a:buChar char="•"/>
            </a:pPr>
            <a:r>
              <a:rPr lang="en-US" sz="12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Significant generational differences confirmed (p-value: 0.000)</a:t>
            </a:r>
            <a:endParaRPr sz="1250" b="0" i="0" u="none" strike="noStrike" cap="none"/>
          </a:p>
        </p:txBody>
      </p:sp>
      <p:sp>
        <p:nvSpPr>
          <p:cNvPr id="177" name="Google Shape;177;p16"/>
          <p:cNvSpPr/>
          <p:nvPr/>
        </p:nvSpPr>
        <p:spPr>
          <a:xfrm>
            <a:off x="7517011" y="7710726"/>
            <a:ext cx="64839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250"/>
              <a:buFont typeface="Montserrat"/>
              <a:buChar char="•"/>
            </a:pPr>
            <a:r>
              <a:rPr lang="en-US" sz="12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Research hypothesis H4 validated</a:t>
            </a:r>
            <a:endParaRPr sz="1250" b="0" i="0" u="none" strike="noStrike" cap="non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69680" y="0"/>
            <a:ext cx="5760720" cy="8231863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7"/>
          <p:cNvSpPr/>
          <p:nvPr/>
        </p:nvSpPr>
        <p:spPr>
          <a:xfrm>
            <a:off x="707826" y="486608"/>
            <a:ext cx="4969771" cy="614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657"/>
              </a:lnSpc>
              <a:spcBef>
                <a:spcPts val="0"/>
              </a:spcBef>
              <a:spcAft>
                <a:spcPts val="0"/>
              </a:spcAft>
              <a:buClr>
                <a:srgbClr val="2E3C4E"/>
              </a:buClr>
              <a:buSzPts val="3650"/>
              <a:buFont typeface="Barlow"/>
              <a:buNone/>
            </a:pPr>
            <a:r>
              <a:rPr lang="en-US" sz="3650" b="1" i="0" u="none" strike="noStrike" cap="none">
                <a:solidFill>
                  <a:srgbClr val="2E3C4E"/>
                </a:solidFill>
                <a:latin typeface="Barlow"/>
                <a:ea typeface="Barlow"/>
                <a:cs typeface="Barlow"/>
                <a:sym typeface="Barlow"/>
              </a:rPr>
              <a:t>Key Research Findings</a:t>
            </a:r>
            <a:endParaRPr sz="3650" b="0" i="0" u="none" strike="noStrike" cap="none"/>
          </a:p>
        </p:txBody>
      </p:sp>
      <p:sp>
        <p:nvSpPr>
          <p:cNvPr id="185" name="Google Shape;185;p17"/>
          <p:cNvSpPr/>
          <p:nvPr/>
        </p:nvSpPr>
        <p:spPr>
          <a:xfrm>
            <a:off x="707827" y="1333976"/>
            <a:ext cx="398100" cy="398100"/>
          </a:xfrm>
          <a:prstGeom prst="roundRect">
            <a:avLst>
              <a:gd name="adj" fmla="val 66670"/>
            </a:avLst>
          </a:prstGeom>
          <a:solidFill>
            <a:srgbClr val="D4E9F7"/>
          </a:solidFill>
          <a:ln w="9525" cap="flat" cmpd="sng">
            <a:solidFill>
              <a:srgbClr val="BACF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7"/>
          <p:cNvSpPr/>
          <p:nvPr/>
        </p:nvSpPr>
        <p:spPr>
          <a:xfrm>
            <a:off x="767239" y="1358444"/>
            <a:ext cx="2793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2200"/>
              <a:buFont typeface="Barlow"/>
              <a:buNone/>
            </a:pPr>
            <a:r>
              <a:rPr lang="en-US" sz="2200" b="1" i="0" u="none" strike="noStrike" cap="none">
                <a:solidFill>
                  <a:srgbClr val="384653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sz="2200" b="0" i="0" u="none" strike="noStrike" cap="none"/>
          </a:p>
        </p:txBody>
      </p:sp>
      <p:sp>
        <p:nvSpPr>
          <p:cNvPr id="187" name="Google Shape;187;p17"/>
          <p:cNvSpPr/>
          <p:nvPr/>
        </p:nvSpPr>
        <p:spPr>
          <a:xfrm>
            <a:off x="1282898" y="1318176"/>
            <a:ext cx="4171565" cy="30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2200"/>
              <a:buFont typeface="Barlow"/>
              <a:buNone/>
            </a:pPr>
            <a:r>
              <a:rPr lang="en-US" sz="2200" b="1" i="0" u="none" strike="noStrike" cap="none">
                <a:solidFill>
                  <a:srgbClr val="384653"/>
                </a:solidFill>
                <a:latin typeface="Barlow"/>
                <a:ea typeface="Barlow"/>
                <a:cs typeface="Barlow"/>
                <a:sym typeface="Barlow"/>
              </a:rPr>
              <a:t>Motivation Decreases with Age</a:t>
            </a:r>
            <a:endParaRPr sz="2200" b="0" i="0" u="none" strike="noStrike" cap="none"/>
          </a:p>
        </p:txBody>
      </p:sp>
      <p:sp>
        <p:nvSpPr>
          <p:cNvPr id="188" name="Google Shape;188;p17"/>
          <p:cNvSpPr/>
          <p:nvPr/>
        </p:nvSpPr>
        <p:spPr>
          <a:xfrm>
            <a:off x="1282898" y="1822371"/>
            <a:ext cx="7153200" cy="8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963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350"/>
              <a:buFont typeface="Montserrat"/>
              <a:buNone/>
            </a:pPr>
            <a:r>
              <a:rPr lang="en-US" sz="1350" b="0" i="0" u="none" strike="noStrike" cap="none" dirty="0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Younger consumers (under 25) are significantly more motivated to visit supermarkets offering self-scanning facilities, with motivation declining as age increases.</a:t>
            </a:r>
            <a:endParaRPr sz="1350" b="0" i="0" u="none" strike="noStrike" cap="none" dirty="0"/>
          </a:p>
        </p:txBody>
      </p:sp>
      <p:sp>
        <p:nvSpPr>
          <p:cNvPr id="189" name="Google Shape;189;p17"/>
          <p:cNvSpPr/>
          <p:nvPr/>
        </p:nvSpPr>
        <p:spPr>
          <a:xfrm>
            <a:off x="707827" y="3025259"/>
            <a:ext cx="398100" cy="398100"/>
          </a:xfrm>
          <a:prstGeom prst="roundRect">
            <a:avLst>
              <a:gd name="adj" fmla="val 66670"/>
            </a:avLst>
          </a:prstGeom>
          <a:solidFill>
            <a:srgbClr val="D4E9F7"/>
          </a:solidFill>
          <a:ln w="9525" cap="flat" cmpd="sng">
            <a:solidFill>
              <a:srgbClr val="BACF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7"/>
          <p:cNvSpPr/>
          <p:nvPr/>
        </p:nvSpPr>
        <p:spPr>
          <a:xfrm>
            <a:off x="767239" y="3049726"/>
            <a:ext cx="2793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2200"/>
              <a:buFont typeface="Barlow"/>
              <a:buNone/>
            </a:pPr>
            <a:r>
              <a:rPr lang="en-US" sz="2200" b="1" i="0" u="none" strike="noStrike" cap="none">
                <a:solidFill>
                  <a:srgbClr val="384653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sz="2200" b="0" i="0" u="none" strike="noStrike" cap="none"/>
          </a:p>
        </p:txBody>
      </p:sp>
      <p:sp>
        <p:nvSpPr>
          <p:cNvPr id="191" name="Google Shape;191;p17"/>
          <p:cNvSpPr/>
          <p:nvPr/>
        </p:nvSpPr>
        <p:spPr>
          <a:xfrm>
            <a:off x="1282897" y="3058358"/>
            <a:ext cx="5465845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2200"/>
              <a:buFont typeface="Barlow"/>
              <a:buNone/>
            </a:pPr>
            <a:r>
              <a:rPr lang="en-US" sz="2200" b="1" i="0" u="none" strike="noStrike" cap="none">
                <a:solidFill>
                  <a:srgbClr val="384653"/>
                </a:solidFill>
                <a:latin typeface="Barlow"/>
                <a:ea typeface="Barlow"/>
                <a:cs typeface="Barlow"/>
                <a:sym typeface="Barlow"/>
              </a:rPr>
              <a:t>Benefit Perception Varies by Generation</a:t>
            </a:r>
            <a:endParaRPr sz="2200" b="0" i="0" u="none" strike="noStrike" cap="none"/>
          </a:p>
        </p:txBody>
      </p:sp>
      <p:sp>
        <p:nvSpPr>
          <p:cNvPr id="192" name="Google Shape;192;p17"/>
          <p:cNvSpPr/>
          <p:nvPr/>
        </p:nvSpPr>
        <p:spPr>
          <a:xfrm>
            <a:off x="1282898" y="3513653"/>
            <a:ext cx="7153200" cy="8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963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350"/>
              <a:buFont typeface="Montserrat"/>
              <a:buNone/>
            </a:pPr>
            <a:r>
              <a:rPr lang="en-US" sz="13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Respondents under 35 perceive self-service technologies as highly beneficial (median: 3), while older participants view them as only moderately advantageous (median: 2).</a:t>
            </a:r>
            <a:endParaRPr sz="1350" b="0" i="0" u="none" strike="noStrike" cap="none"/>
          </a:p>
        </p:txBody>
      </p:sp>
      <p:sp>
        <p:nvSpPr>
          <p:cNvPr id="193" name="Google Shape;193;p17"/>
          <p:cNvSpPr/>
          <p:nvPr/>
        </p:nvSpPr>
        <p:spPr>
          <a:xfrm>
            <a:off x="707827" y="4716542"/>
            <a:ext cx="398100" cy="398100"/>
          </a:xfrm>
          <a:prstGeom prst="roundRect">
            <a:avLst>
              <a:gd name="adj" fmla="val 66670"/>
            </a:avLst>
          </a:prstGeom>
          <a:solidFill>
            <a:srgbClr val="D4E9F7"/>
          </a:solidFill>
          <a:ln w="9525" cap="flat" cmpd="sng">
            <a:solidFill>
              <a:srgbClr val="BACF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7"/>
          <p:cNvSpPr/>
          <p:nvPr/>
        </p:nvSpPr>
        <p:spPr>
          <a:xfrm>
            <a:off x="767239" y="4741009"/>
            <a:ext cx="2793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2200"/>
              <a:buFont typeface="Barlow"/>
              <a:buNone/>
            </a:pPr>
            <a:r>
              <a:rPr lang="en-US" sz="2200" b="1" i="0" u="none" strike="noStrike" cap="none">
                <a:solidFill>
                  <a:srgbClr val="384653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sz="2200" b="0" i="0" u="none" strike="noStrike" cap="none"/>
          </a:p>
        </p:txBody>
      </p:sp>
      <p:sp>
        <p:nvSpPr>
          <p:cNvPr id="195" name="Google Shape;195;p17"/>
          <p:cNvSpPr/>
          <p:nvPr/>
        </p:nvSpPr>
        <p:spPr>
          <a:xfrm>
            <a:off x="1282897" y="4749640"/>
            <a:ext cx="5096051" cy="36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2200"/>
              <a:buFont typeface="Barlow"/>
              <a:buNone/>
            </a:pPr>
            <a:r>
              <a:rPr lang="en-US" sz="2200" b="1" i="0" u="none" strike="noStrike" cap="none">
                <a:solidFill>
                  <a:srgbClr val="384653"/>
                </a:solidFill>
                <a:latin typeface="Barlow"/>
                <a:ea typeface="Barlow"/>
                <a:cs typeface="Barlow"/>
                <a:sym typeface="Barlow"/>
              </a:rPr>
              <a:t>Usability Challenges for Older Users</a:t>
            </a:r>
            <a:endParaRPr sz="2200" b="0" i="0" u="none" strike="noStrike" cap="none"/>
          </a:p>
        </p:txBody>
      </p:sp>
      <p:sp>
        <p:nvSpPr>
          <p:cNvPr id="196" name="Google Shape;196;p17"/>
          <p:cNvSpPr/>
          <p:nvPr/>
        </p:nvSpPr>
        <p:spPr>
          <a:xfrm>
            <a:off x="1282898" y="5204936"/>
            <a:ext cx="7153200" cy="8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963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350"/>
              <a:buFont typeface="Montserrat"/>
              <a:buNone/>
            </a:pPr>
            <a:r>
              <a:rPr lang="en-US" sz="13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While most age groups find these technologies user-friendly, those over 45 report slightly more difficulty (median: 2.5), indicating potential usability barriers for older consumers.</a:t>
            </a:r>
            <a:endParaRPr sz="1350" b="0" i="0" u="none" strike="noStrike" cap="none"/>
          </a:p>
        </p:txBody>
      </p:sp>
      <p:sp>
        <p:nvSpPr>
          <p:cNvPr id="197" name="Google Shape;197;p17"/>
          <p:cNvSpPr/>
          <p:nvPr/>
        </p:nvSpPr>
        <p:spPr>
          <a:xfrm>
            <a:off x="707827" y="6407825"/>
            <a:ext cx="398100" cy="398100"/>
          </a:xfrm>
          <a:prstGeom prst="roundRect">
            <a:avLst>
              <a:gd name="adj" fmla="val 66670"/>
            </a:avLst>
          </a:prstGeom>
          <a:solidFill>
            <a:srgbClr val="D4E9F7"/>
          </a:solidFill>
          <a:ln w="9525" cap="flat" cmpd="sng">
            <a:solidFill>
              <a:srgbClr val="BACF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7"/>
          <p:cNvSpPr/>
          <p:nvPr/>
        </p:nvSpPr>
        <p:spPr>
          <a:xfrm>
            <a:off x="767239" y="6432292"/>
            <a:ext cx="2793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2200"/>
              <a:buFont typeface="Barlow"/>
              <a:buNone/>
            </a:pPr>
            <a:r>
              <a:rPr lang="en-US" sz="2200" b="1" i="0" u="none" strike="noStrike" cap="none">
                <a:solidFill>
                  <a:srgbClr val="384653"/>
                </a:solidFill>
                <a:latin typeface="Barlow"/>
                <a:ea typeface="Barlow"/>
                <a:cs typeface="Barlow"/>
                <a:sym typeface="Barlow"/>
              </a:rPr>
              <a:t>4</a:t>
            </a:r>
            <a:endParaRPr sz="2200" b="0" i="0" u="none" strike="noStrike" cap="none"/>
          </a:p>
        </p:txBody>
      </p:sp>
      <p:sp>
        <p:nvSpPr>
          <p:cNvPr id="199" name="Google Shape;199;p17"/>
          <p:cNvSpPr/>
          <p:nvPr/>
        </p:nvSpPr>
        <p:spPr>
          <a:xfrm>
            <a:off x="1282898" y="6440923"/>
            <a:ext cx="3826984" cy="45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2200"/>
              <a:buFont typeface="Barlow"/>
              <a:buNone/>
            </a:pPr>
            <a:r>
              <a:rPr lang="en-US" sz="2200" b="1" i="0" u="none" strike="noStrike" cap="none">
                <a:solidFill>
                  <a:srgbClr val="384653"/>
                </a:solidFill>
                <a:latin typeface="Barlow"/>
                <a:ea typeface="Barlow"/>
                <a:cs typeface="Barlow"/>
                <a:sym typeface="Barlow"/>
              </a:rPr>
              <a:t>Time Efficiency Age Gap</a:t>
            </a:r>
            <a:endParaRPr sz="2200" b="0" i="0" u="none" strike="noStrike" cap="none"/>
          </a:p>
        </p:txBody>
      </p:sp>
      <p:sp>
        <p:nvSpPr>
          <p:cNvPr id="200" name="Google Shape;200;p17"/>
          <p:cNvSpPr/>
          <p:nvPr/>
        </p:nvSpPr>
        <p:spPr>
          <a:xfrm>
            <a:off x="1282898" y="6896219"/>
            <a:ext cx="7153200" cy="8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963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350"/>
              <a:buFont typeface="Montserrat"/>
              <a:buNone/>
            </a:pPr>
            <a:r>
              <a:rPr lang="en-US" sz="135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Younger users experience time savings with self-scanning options compared to traditional checkouts, while older respondents (over 46) often find the time spent comparable to conventional methods.</a:t>
            </a:r>
            <a:endParaRPr sz="1350" b="0" i="0" u="none" strike="noStrike" cap="non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8"/>
          <p:cNvSpPr/>
          <p:nvPr/>
        </p:nvSpPr>
        <p:spPr>
          <a:xfrm>
            <a:off x="514350" y="353616"/>
            <a:ext cx="4363500" cy="4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528"/>
              </a:lnSpc>
              <a:spcBef>
                <a:spcPts val="0"/>
              </a:spcBef>
              <a:spcAft>
                <a:spcPts val="0"/>
              </a:spcAft>
              <a:buClr>
                <a:srgbClr val="2E3C4E"/>
              </a:buClr>
              <a:buSzPts val="2650"/>
              <a:buFont typeface="Barlow"/>
              <a:buNone/>
            </a:pPr>
            <a:r>
              <a:rPr lang="en-US" sz="2650" b="1" i="0" u="none" strike="noStrike" cap="none">
                <a:solidFill>
                  <a:srgbClr val="2E3C4E"/>
                </a:solidFill>
                <a:latin typeface="Barlow"/>
                <a:ea typeface="Barlow"/>
                <a:cs typeface="Barlow"/>
                <a:sym typeface="Barlow"/>
              </a:rPr>
              <a:t>Conclusions and Implications</a:t>
            </a:r>
            <a:endParaRPr sz="2650" b="0" i="0" u="none" strike="noStrike" cap="none"/>
          </a:p>
        </p:txBody>
      </p:sp>
      <p:sp>
        <p:nvSpPr>
          <p:cNvPr id="207" name="Google Shape;207;p18"/>
          <p:cNvSpPr/>
          <p:nvPr/>
        </p:nvSpPr>
        <p:spPr>
          <a:xfrm>
            <a:off x="514350" y="1098113"/>
            <a:ext cx="21207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806"/>
              </a:lnSpc>
              <a:spcBef>
                <a:spcPts val="0"/>
              </a:spcBef>
              <a:spcAft>
                <a:spcPts val="0"/>
              </a:spcAft>
              <a:buClr>
                <a:srgbClr val="2E3C4E"/>
              </a:buClr>
              <a:buSzPts val="1550"/>
              <a:buFont typeface="Barlow"/>
              <a:buNone/>
            </a:pPr>
            <a:r>
              <a:rPr lang="en-US" sz="1550" b="1" i="0" u="none" strike="noStrike" cap="none">
                <a:solidFill>
                  <a:srgbClr val="2E3C4E"/>
                </a:solidFill>
                <a:latin typeface="Barlow"/>
                <a:ea typeface="Barlow"/>
                <a:cs typeface="Barlow"/>
                <a:sym typeface="Barlow"/>
              </a:rPr>
              <a:t>Research Contributions</a:t>
            </a:r>
            <a:endParaRPr sz="1550" b="0" i="0" u="none" strike="noStrike" cap="none"/>
          </a:p>
        </p:txBody>
      </p:sp>
      <p:sp>
        <p:nvSpPr>
          <p:cNvPr id="208" name="Google Shape;208;p18"/>
          <p:cNvSpPr/>
          <p:nvPr/>
        </p:nvSpPr>
        <p:spPr>
          <a:xfrm>
            <a:off x="514350" y="1480542"/>
            <a:ext cx="66441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000"/>
              <a:buFont typeface="Montserrat"/>
              <a:buChar char="•"/>
            </a:pPr>
            <a:r>
              <a:rPr lang="en-US" sz="100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Provides age-specific insights into consumer behavior toward self-service technologies</a:t>
            </a:r>
            <a:endParaRPr sz="1000" b="0" i="0" u="none" strike="noStrike" cap="none"/>
          </a:p>
        </p:txBody>
      </p:sp>
      <p:sp>
        <p:nvSpPr>
          <p:cNvPr id="209" name="Google Shape;209;p18"/>
          <p:cNvSpPr/>
          <p:nvPr/>
        </p:nvSpPr>
        <p:spPr>
          <a:xfrm>
            <a:off x="514350" y="1731288"/>
            <a:ext cx="66441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000"/>
              <a:buFont typeface="Montserrat"/>
              <a:buChar char="•"/>
            </a:pPr>
            <a:r>
              <a:rPr lang="en-US" sz="100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Reinforces Technology Acceptance Model within a generational context</a:t>
            </a:r>
            <a:endParaRPr sz="1000" b="0" i="0" u="none" strike="noStrike" cap="none"/>
          </a:p>
        </p:txBody>
      </p:sp>
      <p:sp>
        <p:nvSpPr>
          <p:cNvPr id="210" name="Google Shape;210;p18"/>
          <p:cNvSpPr/>
          <p:nvPr/>
        </p:nvSpPr>
        <p:spPr>
          <a:xfrm>
            <a:off x="514350" y="1982033"/>
            <a:ext cx="66441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000"/>
              <a:buFont typeface="Montserrat"/>
              <a:buChar char="•"/>
            </a:pPr>
            <a:r>
              <a:rPr lang="en-US" sz="100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Highlights age-specific patterns in motivation, perceived benefits, ease of use, and time efficiency</a:t>
            </a:r>
            <a:endParaRPr sz="1000" b="0" i="0" u="none" strike="noStrike" cap="none"/>
          </a:p>
        </p:txBody>
      </p:sp>
      <p:sp>
        <p:nvSpPr>
          <p:cNvPr id="211" name="Google Shape;211;p18"/>
          <p:cNvSpPr/>
          <p:nvPr/>
        </p:nvSpPr>
        <p:spPr>
          <a:xfrm>
            <a:off x="514350" y="2232779"/>
            <a:ext cx="66441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000"/>
              <a:buFont typeface="Montserrat"/>
              <a:buChar char="•"/>
            </a:pPr>
            <a:r>
              <a:rPr lang="en-US" sz="100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Offers practical benefits for retail management decision-making</a:t>
            </a:r>
            <a:endParaRPr sz="1000" b="0" i="0" u="none" strike="noStrike" cap="none"/>
          </a:p>
        </p:txBody>
      </p:sp>
      <p:sp>
        <p:nvSpPr>
          <p:cNvPr id="212" name="Google Shape;212;p18"/>
          <p:cNvSpPr/>
          <p:nvPr/>
        </p:nvSpPr>
        <p:spPr>
          <a:xfrm>
            <a:off x="514350" y="2567107"/>
            <a:ext cx="20307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806"/>
              </a:lnSpc>
              <a:spcBef>
                <a:spcPts val="0"/>
              </a:spcBef>
              <a:spcAft>
                <a:spcPts val="0"/>
              </a:spcAft>
              <a:buClr>
                <a:srgbClr val="2E3C4E"/>
              </a:buClr>
              <a:buSzPts val="1550"/>
              <a:buFont typeface="Barlow"/>
              <a:buNone/>
            </a:pPr>
            <a:r>
              <a:rPr lang="en-US" sz="1550" b="1" i="0" u="none" strike="noStrike" cap="none">
                <a:solidFill>
                  <a:srgbClr val="2E3C4E"/>
                </a:solidFill>
                <a:latin typeface="Barlow"/>
                <a:ea typeface="Barlow"/>
                <a:cs typeface="Barlow"/>
                <a:sym typeface="Barlow"/>
              </a:rPr>
              <a:t>Limitations</a:t>
            </a:r>
            <a:endParaRPr sz="1550" b="0" i="0" u="none" strike="noStrike" cap="none"/>
          </a:p>
        </p:txBody>
      </p:sp>
      <p:sp>
        <p:nvSpPr>
          <p:cNvPr id="213" name="Google Shape;213;p18"/>
          <p:cNvSpPr/>
          <p:nvPr/>
        </p:nvSpPr>
        <p:spPr>
          <a:xfrm>
            <a:off x="514350" y="2949535"/>
            <a:ext cx="66441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000"/>
              <a:buFont typeface="Montserrat"/>
              <a:buChar char="•"/>
            </a:pPr>
            <a:r>
              <a:rPr lang="en-US" sz="100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Non-probability, self-selection sampling limits extrapolation</a:t>
            </a:r>
            <a:endParaRPr sz="1000" b="0" i="0" u="none" strike="noStrike" cap="none"/>
          </a:p>
        </p:txBody>
      </p:sp>
      <p:sp>
        <p:nvSpPr>
          <p:cNvPr id="214" name="Google Shape;214;p18"/>
          <p:cNvSpPr/>
          <p:nvPr/>
        </p:nvSpPr>
        <p:spPr>
          <a:xfrm>
            <a:off x="514350" y="3200281"/>
            <a:ext cx="66441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000"/>
              <a:buFont typeface="Montserrat"/>
              <a:buChar char="•"/>
            </a:pPr>
            <a:r>
              <a:rPr lang="en-US" sz="100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Relatively small sample size in the over 46 age group</a:t>
            </a:r>
            <a:endParaRPr sz="1000" b="0" i="0" u="none" strike="noStrike" cap="none"/>
          </a:p>
        </p:txBody>
      </p:sp>
      <p:sp>
        <p:nvSpPr>
          <p:cNvPr id="215" name="Google Shape;215;p18"/>
          <p:cNvSpPr/>
          <p:nvPr/>
        </p:nvSpPr>
        <p:spPr>
          <a:xfrm>
            <a:off x="514350" y="3451027"/>
            <a:ext cx="66441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000"/>
              <a:buFont typeface="Montserrat"/>
              <a:buChar char="•"/>
            </a:pPr>
            <a:r>
              <a:rPr lang="en-US" sz="100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Urban-only demographics potentially exclude rural perspectives</a:t>
            </a:r>
            <a:endParaRPr sz="1000" b="0" i="0" u="none" strike="noStrike" cap="none"/>
          </a:p>
        </p:txBody>
      </p:sp>
      <p:pic>
        <p:nvPicPr>
          <p:cNvPr id="216" name="Google Shape;216;p1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4081" y="762893"/>
            <a:ext cx="6349591" cy="396879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8"/>
          <p:cNvSpPr/>
          <p:nvPr/>
        </p:nvSpPr>
        <p:spPr>
          <a:xfrm>
            <a:off x="7479625" y="5242640"/>
            <a:ext cx="2030700" cy="564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806"/>
              </a:lnSpc>
              <a:spcBef>
                <a:spcPts val="0"/>
              </a:spcBef>
              <a:spcAft>
                <a:spcPts val="0"/>
              </a:spcAft>
              <a:buClr>
                <a:srgbClr val="2E3C4E"/>
              </a:buClr>
              <a:buSzPts val="1550"/>
              <a:buFont typeface="Barlow"/>
              <a:buNone/>
            </a:pPr>
            <a:r>
              <a:rPr lang="en-US" sz="1550" b="1" i="0" u="none" strike="noStrike" cap="none">
                <a:solidFill>
                  <a:srgbClr val="2E3C4E"/>
                </a:solidFill>
                <a:latin typeface="Barlow"/>
                <a:ea typeface="Barlow"/>
                <a:cs typeface="Barlow"/>
                <a:sym typeface="Barlow"/>
              </a:rPr>
              <a:t>Practical Implications</a:t>
            </a:r>
            <a:endParaRPr sz="1550" b="0" i="0" u="none" strike="noStrike" cap="none"/>
          </a:p>
        </p:txBody>
      </p:sp>
      <p:sp>
        <p:nvSpPr>
          <p:cNvPr id="218" name="Google Shape;218;p18"/>
          <p:cNvSpPr/>
          <p:nvPr/>
        </p:nvSpPr>
        <p:spPr>
          <a:xfrm>
            <a:off x="7479625" y="5851028"/>
            <a:ext cx="66441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000"/>
              <a:buFont typeface="Montserrat"/>
              <a:buNone/>
            </a:pPr>
            <a:r>
              <a:rPr lang="en-US" sz="100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Retailers should consider age-specific strategies:</a:t>
            </a:r>
            <a:endParaRPr sz="1000" b="0" i="0" u="none" strike="noStrike" cap="none"/>
          </a:p>
        </p:txBody>
      </p:sp>
      <p:sp>
        <p:nvSpPr>
          <p:cNvPr id="219" name="Google Shape;219;p18"/>
          <p:cNvSpPr/>
          <p:nvPr/>
        </p:nvSpPr>
        <p:spPr>
          <a:xfrm>
            <a:off x="7479625" y="6164093"/>
            <a:ext cx="66441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000"/>
              <a:buFont typeface="Montserrat"/>
              <a:buChar char="•"/>
            </a:pPr>
            <a:r>
              <a:rPr lang="en-US" sz="100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Leverage self-scanning technology to attract younger shoppers</a:t>
            </a:r>
            <a:endParaRPr sz="1000" b="0" i="0" u="none" strike="noStrike" cap="none"/>
          </a:p>
        </p:txBody>
      </p:sp>
      <p:sp>
        <p:nvSpPr>
          <p:cNvPr id="220" name="Google Shape;220;p18"/>
          <p:cNvSpPr/>
          <p:nvPr/>
        </p:nvSpPr>
        <p:spPr>
          <a:xfrm>
            <a:off x="7479625" y="6414836"/>
            <a:ext cx="66441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000"/>
              <a:buFont typeface="Montserrat"/>
              <a:buChar char="•"/>
            </a:pPr>
            <a:r>
              <a:rPr lang="en-US" sz="100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Provide additional support and education for older consumers</a:t>
            </a:r>
            <a:endParaRPr sz="1000" b="0" i="0" u="none" strike="noStrike" cap="none"/>
          </a:p>
        </p:txBody>
      </p:sp>
      <p:sp>
        <p:nvSpPr>
          <p:cNvPr id="221" name="Google Shape;221;p18"/>
          <p:cNvSpPr/>
          <p:nvPr/>
        </p:nvSpPr>
        <p:spPr>
          <a:xfrm>
            <a:off x="7479625" y="6623560"/>
            <a:ext cx="66441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000"/>
              <a:buFont typeface="Montserrat"/>
              <a:buChar char="•"/>
            </a:pPr>
            <a:r>
              <a:rPr lang="en-US" sz="100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Enhance interface usability for older demographics</a:t>
            </a:r>
            <a:endParaRPr sz="1000" b="0" i="0" u="none" strike="noStrike" cap="none"/>
          </a:p>
        </p:txBody>
      </p:sp>
      <p:sp>
        <p:nvSpPr>
          <p:cNvPr id="222" name="Google Shape;222;p18"/>
          <p:cNvSpPr/>
          <p:nvPr/>
        </p:nvSpPr>
        <p:spPr>
          <a:xfrm>
            <a:off x="7479625" y="6865912"/>
            <a:ext cx="66441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000"/>
              <a:buFont typeface="Montserrat"/>
              <a:buChar char="•"/>
            </a:pPr>
            <a:r>
              <a:rPr lang="en-US" sz="100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Consider maintaining traditional checkout options</a:t>
            </a:r>
            <a:endParaRPr sz="1000" b="0" i="0" u="none" strike="noStrike" cap="none"/>
          </a:p>
        </p:txBody>
      </p:sp>
      <p:sp>
        <p:nvSpPr>
          <p:cNvPr id="223" name="Google Shape;223;p18"/>
          <p:cNvSpPr/>
          <p:nvPr/>
        </p:nvSpPr>
        <p:spPr>
          <a:xfrm>
            <a:off x="7479625" y="7217039"/>
            <a:ext cx="24444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806"/>
              </a:lnSpc>
              <a:spcBef>
                <a:spcPts val="0"/>
              </a:spcBef>
              <a:spcAft>
                <a:spcPts val="0"/>
              </a:spcAft>
              <a:buClr>
                <a:srgbClr val="2E3C4E"/>
              </a:buClr>
              <a:buSzPts val="1550"/>
              <a:buFont typeface="Barlow"/>
              <a:buNone/>
            </a:pPr>
            <a:r>
              <a:rPr lang="en-US" sz="1550" b="1" i="0" u="none" strike="noStrike" cap="none">
                <a:solidFill>
                  <a:srgbClr val="2E3C4E"/>
                </a:solidFill>
                <a:latin typeface="Barlow"/>
                <a:ea typeface="Barlow"/>
                <a:cs typeface="Barlow"/>
                <a:sym typeface="Barlow"/>
              </a:rPr>
              <a:t>Future Research Directions</a:t>
            </a:r>
            <a:endParaRPr sz="1550" b="0" i="0" u="none" strike="noStrike" cap="none"/>
          </a:p>
        </p:txBody>
      </p:sp>
      <p:sp>
        <p:nvSpPr>
          <p:cNvPr id="224" name="Google Shape;224;p18"/>
          <p:cNvSpPr/>
          <p:nvPr/>
        </p:nvSpPr>
        <p:spPr>
          <a:xfrm>
            <a:off x="7479625" y="7540636"/>
            <a:ext cx="66441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000"/>
              <a:buFont typeface="Montserrat"/>
              <a:buChar char="•"/>
            </a:pPr>
            <a:r>
              <a:rPr lang="en-US" sz="100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Explore how exposure and training influence technology acceptance</a:t>
            </a:r>
            <a:endParaRPr sz="1000" b="0" i="0" u="none" strike="noStrike" cap="none"/>
          </a:p>
        </p:txBody>
      </p:sp>
      <p:sp>
        <p:nvSpPr>
          <p:cNvPr id="225" name="Google Shape;225;p18"/>
          <p:cNvSpPr/>
          <p:nvPr/>
        </p:nvSpPr>
        <p:spPr>
          <a:xfrm>
            <a:off x="7479625" y="7833417"/>
            <a:ext cx="66441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000"/>
              <a:buFont typeface="Montserrat"/>
              <a:buChar char="•"/>
            </a:pPr>
            <a:r>
              <a:rPr lang="en-US" sz="100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Expand sample to include rural populations</a:t>
            </a:r>
            <a:endParaRPr sz="1000" b="0" i="0" u="none" strike="noStrike" cap="none"/>
          </a:p>
        </p:txBody>
      </p:sp>
      <p:sp>
        <p:nvSpPr>
          <p:cNvPr id="226" name="Google Shape;226;p18"/>
          <p:cNvSpPr/>
          <p:nvPr/>
        </p:nvSpPr>
        <p:spPr>
          <a:xfrm>
            <a:off x="7479625" y="8479155"/>
            <a:ext cx="66441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84653"/>
              </a:buClr>
              <a:buSzPts val="1000"/>
              <a:buFont typeface="Montserrat"/>
              <a:buChar char="•"/>
            </a:pPr>
            <a:r>
              <a:rPr lang="en-US" sz="1000" b="0" i="0" u="none" strike="noStrike" cap="none">
                <a:solidFill>
                  <a:srgbClr val="384653"/>
                </a:solidFill>
                <a:latin typeface="Montserrat"/>
                <a:ea typeface="Montserrat"/>
                <a:cs typeface="Montserrat"/>
                <a:sym typeface="Montserrat"/>
              </a:rPr>
              <a:t>Investigate additional demographic factors beyond age</a:t>
            </a:r>
            <a:endParaRPr sz="1000" b="0" i="0" u="none" strike="noStrike" cap="non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8</Slides>
  <Notes>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Irina Gabriela</cp:lastModifiedBy>
  <cp:revision>2</cp:revision>
  <dcterms:modified xsi:type="dcterms:W3CDTF">2025-06-26T20:51:12Z</dcterms:modified>
</cp:coreProperties>
</file>