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23B"/>
    <a:srgbClr val="C3C3C3"/>
    <a:srgbClr val="885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autoAdjust="0"/>
    <p:restoredTop sz="94660"/>
  </p:normalViewPr>
  <p:slideViewPr>
    <p:cSldViewPr snapToGrid="0">
      <p:cViewPr>
        <p:scale>
          <a:sx n="30" d="100"/>
          <a:sy n="30" d="100"/>
        </p:scale>
        <p:origin x="1162" y="-45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7503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93943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13741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30F1355-598C-45B3-AAB3-5C27E5350FB0}"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113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0F1355-598C-45B3-AAB3-5C27E5350FB0}" type="datetimeFigureOut">
              <a:rPr lang="en-US" smtClean="0"/>
              <a:t>6/22/2025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15886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30F1355-598C-45B3-AAB3-5C27E5350FB0}"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41862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30F1355-598C-45B3-AAB3-5C27E5350FB0}" type="datetimeFigureOut">
              <a:rPr lang="en-US" smtClean="0"/>
              <a:t>6/22/2025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8814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30F1355-598C-45B3-AAB3-5C27E5350FB0}" type="datetimeFigureOut">
              <a:rPr lang="en-US" smtClean="0"/>
              <a:t>6/22/2025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61213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F1355-598C-45B3-AAB3-5C27E5350FB0}" type="datetimeFigureOut">
              <a:rPr lang="en-US" smtClean="0"/>
              <a:t>6/22/2025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366842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53362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B30F1355-598C-45B3-AAB3-5C27E5350FB0}" type="datetimeFigureOut">
              <a:rPr lang="en-US" smtClean="0"/>
              <a:t>6/22/2025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8AB-CBAD-4279-8EDE-27C1E0715B96}" type="slidenum">
              <a:rPr lang="en-US" smtClean="0"/>
              <a:t>‹#›</a:t>
            </a:fld>
            <a:endParaRPr lang="en-US"/>
          </a:p>
        </p:txBody>
      </p:sp>
    </p:spTree>
    <p:extLst>
      <p:ext uri="{BB962C8B-B14F-4D97-AF65-F5344CB8AC3E}">
        <p14:creationId xmlns:p14="http://schemas.microsoft.com/office/powerpoint/2010/main" val="205623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15F6355-C71B-E572-A2AE-0C4A56C1BAE4}"/>
              </a:ext>
            </a:extLst>
          </p:cNvPr>
          <p:cNvSpPr/>
          <p:nvPr userDrawn="1"/>
        </p:nvSpPr>
        <p:spPr>
          <a:xfrm>
            <a:off x="0" y="-1"/>
            <a:ext cx="30275213" cy="2278903"/>
          </a:xfrm>
          <a:prstGeom prst="rect">
            <a:avLst/>
          </a:prstGeom>
          <a:solidFill>
            <a:srgbClr val="2F67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Placeholder 1"/>
          <p:cNvSpPr>
            <a:spLocks noGrp="1"/>
          </p:cNvSpPr>
          <p:nvPr>
            <p:ph type="title"/>
          </p:nvPr>
        </p:nvSpPr>
        <p:spPr>
          <a:xfrm>
            <a:off x="2081421" y="2580495"/>
            <a:ext cx="26112371" cy="797183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30F1355-598C-45B3-AAB3-5C27E5350FB0}" type="datetimeFigureOut">
              <a:rPr lang="en-US" smtClean="0"/>
              <a:t>6/22/2025</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93CD98AB-CBAD-4279-8EDE-27C1E0715B96}" type="slidenum">
              <a:rPr lang="en-US" smtClean="0"/>
              <a:t>‹#›</a:t>
            </a:fld>
            <a:endParaRPr lang="en-US"/>
          </a:p>
        </p:txBody>
      </p:sp>
      <p:sp>
        <p:nvSpPr>
          <p:cNvPr id="8" name="Subtitle 2">
            <a:extLst>
              <a:ext uri="{FF2B5EF4-FFF2-40B4-BE49-F238E27FC236}">
                <a16:creationId xmlns:a16="http://schemas.microsoft.com/office/drawing/2014/main" id="{1BBF21EB-FD94-6EC5-C5A1-DAAB99858BBA}"/>
              </a:ext>
            </a:extLst>
          </p:cNvPr>
          <p:cNvSpPr txBox="1">
            <a:spLocks/>
          </p:cNvSpPr>
          <p:nvPr userDrawn="1"/>
        </p:nvSpPr>
        <p:spPr>
          <a:xfrm>
            <a:off x="1091773" y="140188"/>
            <a:ext cx="13314170" cy="1972945"/>
          </a:xfrm>
          <a:prstGeom prst="rect">
            <a:avLst/>
          </a:prstGeom>
        </p:spPr>
        <p:txBody>
          <a:bodyPr vert="horz" lIns="227064" tIns="113532" rIns="227064" bIns="11353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11</a:t>
            </a:r>
            <a:r>
              <a:rPr lang="en-US" sz="4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th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BASIQ </a:t>
            </a:r>
            <a:r>
              <a:rPr lang="en-US" sz="40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International Conference</a:t>
            </a:r>
          </a:p>
          <a:p>
            <a:pPr marL="0" marR="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New Trends in Sustainable Business and Consumption</a:t>
            </a:r>
          </a:p>
          <a:p>
            <a:pPr marL="0" marR="0" lvl="0" indent="0" algn="l" defTabSz="2270603"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26-28 June </a:t>
            </a:r>
            <a:r>
              <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2025, University of Oradea - Faculty of Economic Sciences, Romania</a:t>
            </a:r>
            <a:b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endParaRPr lang="en-US" sz="2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blue and white logo&#10;&#10;AI-generated content may be incorrect.">
            <a:extLst>
              <a:ext uri="{FF2B5EF4-FFF2-40B4-BE49-F238E27FC236}">
                <a16:creationId xmlns:a16="http://schemas.microsoft.com/office/drawing/2014/main" id="{6731F677-5C41-151E-2482-6990957902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220129" y="354723"/>
            <a:ext cx="3128958" cy="1656000"/>
          </a:xfrm>
          <a:prstGeom prst="rect">
            <a:avLst/>
          </a:prstGeom>
        </p:spPr>
      </p:pic>
      <p:pic>
        <p:nvPicPr>
          <p:cNvPr id="13" name="Graphic 12">
            <a:extLst>
              <a:ext uri="{FF2B5EF4-FFF2-40B4-BE49-F238E27FC236}">
                <a16:creationId xmlns:a16="http://schemas.microsoft.com/office/drawing/2014/main" id="{4848C1A9-524A-3495-B56E-90F259426436}"/>
              </a:ext>
            </a:extLst>
          </p:cNvPr>
          <p:cNvPicPr>
            <a:picLocks noChangeAspect="1"/>
          </p:cNvPicPr>
          <p:nvPr userDrawn="1"/>
        </p:nvPicPr>
        <p:blipFill>
          <a:blip r:embed="rId14">
            <a:extLst>
              <a:ext uri="{96DAC541-7B7A-43D3-8B79-37D633B846F1}">
                <asvg:svgBlip xmlns:asvg="http://schemas.microsoft.com/office/drawing/2016/SVG/main" r:embed="rId15"/>
              </a:ext>
            </a:extLst>
          </a:blip>
          <a:srcRect l="3281" t="4117" r="3640" b="3520"/>
          <a:stretch/>
        </p:blipFill>
        <p:spPr>
          <a:xfrm>
            <a:off x="21653193" y="354723"/>
            <a:ext cx="1668836" cy="1656000"/>
          </a:xfrm>
          <a:prstGeom prst="rect">
            <a:avLst/>
          </a:prstGeom>
        </p:spPr>
      </p:pic>
      <p:pic>
        <p:nvPicPr>
          <p:cNvPr id="14" name="Picture 13" descr="A blue and white circle with a caduceus and a world map&#10;&#10;AI-generated content may be incorrect.">
            <a:extLst>
              <a:ext uri="{FF2B5EF4-FFF2-40B4-BE49-F238E27FC236}">
                <a16:creationId xmlns:a16="http://schemas.microsoft.com/office/drawing/2014/main" id="{7183C3B9-AF08-4EAE-F6A7-DB556A5834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3626135" y="354723"/>
            <a:ext cx="1657155" cy="1656000"/>
          </a:xfrm>
          <a:prstGeom prst="rect">
            <a:avLst/>
          </a:prstGeom>
        </p:spPr>
      </p:pic>
      <p:pic>
        <p:nvPicPr>
          <p:cNvPr id="15" name="Picture 14" descr="A blue circle with white letters&#10;&#10;AI-generated content may be incorrect.">
            <a:extLst>
              <a:ext uri="{FF2B5EF4-FFF2-40B4-BE49-F238E27FC236}">
                <a16:creationId xmlns:a16="http://schemas.microsoft.com/office/drawing/2014/main" id="{5B120D4A-19F0-1F89-9EF2-1B73C2357539}"/>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l="7791" t="7447" r="7963" b="7273"/>
          <a:stretch/>
        </p:blipFill>
        <p:spPr>
          <a:xfrm>
            <a:off x="25587396" y="354723"/>
            <a:ext cx="1635937" cy="1656000"/>
          </a:xfrm>
          <a:prstGeom prst="rect">
            <a:avLst/>
          </a:prstGeom>
        </p:spPr>
      </p:pic>
      <p:pic>
        <p:nvPicPr>
          <p:cNvPr id="16" name="Picture 15" descr="A purple circle with white text&#10;&#10;AI-generated content may be incorrect.">
            <a:extLst>
              <a:ext uri="{FF2B5EF4-FFF2-40B4-BE49-F238E27FC236}">
                <a16:creationId xmlns:a16="http://schemas.microsoft.com/office/drawing/2014/main" id="{3550141D-BFF9-385A-7775-6B30E0E2B6D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27440" y="354723"/>
            <a:ext cx="1656000" cy="1656000"/>
          </a:xfrm>
          <a:prstGeom prst="rect">
            <a:avLst/>
          </a:prstGeom>
        </p:spPr>
      </p:pic>
    </p:spTree>
    <p:extLst>
      <p:ext uri="{BB962C8B-B14F-4D97-AF65-F5344CB8AC3E}">
        <p14:creationId xmlns:p14="http://schemas.microsoft.com/office/powerpoint/2010/main" val="96286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on.pargaru@gmail.com" TargetMode="External"/><Relationship Id="rId2" Type="http://schemas.openxmlformats.org/officeDocument/2006/relationships/hyperlink" Target="mailto:oana_camelia.iacob@upb.ro"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sorin.angheluta@gmail.com" TargetMode="External"/><Relationship Id="rId4" Type="http://schemas.openxmlformats.org/officeDocument/2006/relationships/hyperlink" Target="mailto:sburlacu@amp.as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91E0B3-0EE3-A1FC-4250-3DC606D8FFB4}"/>
              </a:ext>
            </a:extLst>
          </p:cNvPr>
          <p:cNvSpPr txBox="1"/>
          <p:nvPr/>
        </p:nvSpPr>
        <p:spPr>
          <a:xfrm>
            <a:off x="8253608" y="3554154"/>
            <a:ext cx="19528209" cy="1323439"/>
          </a:xfrm>
          <a:prstGeom prst="rect">
            <a:avLst/>
          </a:prstGeom>
          <a:solidFill>
            <a:srgbClr val="2C223B">
              <a:alpha val="7059"/>
            </a:srgbClr>
          </a:solidFill>
        </p:spPr>
        <p:txBody>
          <a:bodyPr wrap="square" rtlCol="0">
            <a:spAutoFit/>
          </a:bodyPr>
          <a:lstStyle/>
          <a:p>
            <a:r>
              <a:rPr lang="en-US" sz="4000" b="1" dirty="0">
                <a:latin typeface="Arial" panose="020B0604020202020204" pitchFamily="34" charset="0"/>
                <a:cs typeface="Arial" panose="020B0604020202020204" pitchFamily="34" charset="0"/>
              </a:rPr>
              <a:t>Digitalization of public administration and its impact on sustainability in institutional consumption: An exploratory analysis of open government data</a:t>
            </a:r>
          </a:p>
        </p:txBody>
      </p:sp>
      <p:sp>
        <p:nvSpPr>
          <p:cNvPr id="14" name="TextBox 13">
            <a:extLst>
              <a:ext uri="{FF2B5EF4-FFF2-40B4-BE49-F238E27FC236}">
                <a16:creationId xmlns:a16="http://schemas.microsoft.com/office/drawing/2014/main" id="{39498380-4970-B1BF-834C-E404DC1D9CE5}"/>
              </a:ext>
            </a:extLst>
          </p:cNvPr>
          <p:cNvSpPr txBox="1"/>
          <p:nvPr/>
        </p:nvSpPr>
        <p:spPr>
          <a:xfrm>
            <a:off x="8253608" y="4895879"/>
            <a:ext cx="19528209" cy="584775"/>
          </a:xfrm>
          <a:prstGeom prst="rect">
            <a:avLst/>
          </a:prstGeom>
          <a:solidFill>
            <a:srgbClr val="2C223B">
              <a:alpha val="7059"/>
            </a:srgbClr>
          </a:solidFill>
        </p:spPr>
        <p:txBody>
          <a:bodyPr wrap="square" rtlCol="0">
            <a:spAutoFit/>
          </a:bodyPr>
          <a:lstStyle/>
          <a:p>
            <a:pPr algn="ctr">
              <a:spcBef>
                <a:spcPts val="600"/>
              </a:spcBef>
              <a:buNone/>
            </a:pPr>
            <a:r>
              <a:rPr lang="en-US" sz="3200" b="1" dirty="0">
                <a:solidFill>
                  <a:srgbClr val="000000"/>
                </a:solidFill>
                <a:effectLst/>
                <a:latin typeface="Times New Roman" panose="02020603050405020304" pitchFamily="18" charset="0"/>
                <a:ea typeface="Times New Roman" panose="02020603050405020304" pitchFamily="18" charset="0"/>
              </a:rPr>
              <a:t>Oana Camelia IACOB (PÂRGARU)</a:t>
            </a:r>
            <a:r>
              <a:rPr lang="en-US" sz="3200" b="1" baseline="30000" dirty="0">
                <a:solidFill>
                  <a:srgbClr val="000000"/>
                </a:solidFill>
                <a:effectLst/>
                <a:latin typeface="Times New Roman" panose="02020603050405020304" pitchFamily="18" charset="0"/>
                <a:ea typeface="Times New Roman" panose="02020603050405020304" pitchFamily="18" charset="0"/>
              </a:rPr>
              <a:t>1</a:t>
            </a:r>
            <a:r>
              <a:rPr lang="en-US" sz="3200" b="1" dirty="0">
                <a:solidFill>
                  <a:srgbClr val="000000"/>
                </a:solidFill>
                <a:effectLst/>
                <a:latin typeface="Times New Roman" panose="02020603050405020304" pitchFamily="18" charset="0"/>
                <a:ea typeface="Times New Roman" panose="02020603050405020304" pitchFamily="18" charset="0"/>
              </a:rPr>
              <a:t>, Emil GRĂTIANU</a:t>
            </a:r>
            <a:r>
              <a:rPr lang="en-US" sz="3200" b="1" baseline="30000" dirty="0">
                <a:solidFill>
                  <a:srgbClr val="000000"/>
                </a:solidFill>
                <a:effectLst/>
                <a:latin typeface="Times New Roman" panose="02020603050405020304" pitchFamily="18" charset="0"/>
                <a:ea typeface="Times New Roman" panose="02020603050405020304" pitchFamily="18" charset="0"/>
              </a:rPr>
              <a:t>2</a:t>
            </a:r>
            <a:r>
              <a:rPr lang="en-US" sz="3200" b="1" dirty="0">
                <a:solidFill>
                  <a:srgbClr val="000000"/>
                </a:solidFill>
                <a:effectLst/>
                <a:latin typeface="Times New Roman" panose="02020603050405020304" pitchFamily="18" charset="0"/>
                <a:ea typeface="Times New Roman" panose="02020603050405020304" pitchFamily="18" charset="0"/>
              </a:rPr>
              <a:t>, Sorin BURLACU</a:t>
            </a:r>
            <a:r>
              <a:rPr lang="en-US" sz="3200" b="1" baseline="30000" dirty="0">
                <a:solidFill>
                  <a:srgbClr val="000000"/>
                </a:solidFill>
                <a:effectLst/>
                <a:latin typeface="Times New Roman" panose="02020603050405020304" pitchFamily="18" charset="0"/>
                <a:ea typeface="Times New Roman" panose="02020603050405020304" pitchFamily="18" charset="0"/>
              </a:rPr>
              <a:t>3</a:t>
            </a:r>
            <a:r>
              <a:rPr lang="en-US" sz="3200" b="1" dirty="0">
                <a:solidFill>
                  <a:srgbClr val="000000"/>
                </a:solidFill>
                <a:effectLst/>
                <a:latin typeface="Times New Roman" panose="02020603050405020304" pitchFamily="18" charset="0"/>
                <a:ea typeface="Times New Roman" panose="02020603050405020304" pitchFamily="18" charset="0"/>
              </a:rPr>
              <a:t> and Petrică Sorin ANGHELUȚĂ</a:t>
            </a:r>
            <a:r>
              <a:rPr lang="en-US" sz="3200" b="1" baseline="30000" dirty="0">
                <a:solidFill>
                  <a:srgbClr val="000000"/>
                </a:solidFill>
                <a:effectLst/>
                <a:latin typeface="Times New Roman" panose="02020603050405020304" pitchFamily="18" charset="0"/>
                <a:ea typeface="Times New Roman" panose="02020603050405020304" pitchFamily="18" charset="0"/>
              </a:rPr>
              <a:t>4</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ro-RO" sz="36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297967ED-A615-7E01-D328-AF55338B0E1A}"/>
              </a:ext>
            </a:extLst>
          </p:cNvPr>
          <p:cNvSpPr txBox="1"/>
          <p:nvPr/>
        </p:nvSpPr>
        <p:spPr>
          <a:xfrm>
            <a:off x="8253608" y="5509056"/>
            <a:ext cx="19528208" cy="1569660"/>
          </a:xfrm>
          <a:prstGeom prst="rect">
            <a:avLst/>
          </a:prstGeom>
          <a:solidFill>
            <a:srgbClr val="2C223B">
              <a:alpha val="7059"/>
            </a:srgbClr>
          </a:solidFill>
        </p:spPr>
        <p:txBody>
          <a:bodyPr wrap="square" rtlCol="0">
            <a:spAutoFit/>
          </a:bodyPr>
          <a:lstStyle/>
          <a:p>
            <a:pPr algn="ctr">
              <a:buNone/>
            </a:pPr>
            <a:r>
              <a:rPr lang="en-US" sz="3200" i="1" baseline="30000" dirty="0">
                <a:effectLst/>
                <a:latin typeface="Times New Roman" panose="02020603050405020304" pitchFamily="18" charset="0"/>
                <a:ea typeface="Times New Roman" panose="02020603050405020304" pitchFamily="18" charset="0"/>
              </a:rPr>
              <a:t>1)</a:t>
            </a:r>
            <a:r>
              <a:rPr lang="en-US" sz="3200" i="1" baseline="30000" dirty="0">
                <a:solidFill>
                  <a:srgbClr val="000000"/>
                </a:solidFill>
                <a:effectLst/>
                <a:latin typeface="Times New Roman" panose="02020603050405020304" pitchFamily="18" charset="0"/>
                <a:ea typeface="Times New Roman" panose="02020603050405020304" pitchFamily="18" charset="0"/>
              </a:rPr>
              <a:t> </a:t>
            </a:r>
            <a:r>
              <a:rPr lang="en-US" sz="3200" i="1" dirty="0">
                <a:solidFill>
                  <a:srgbClr val="000000"/>
                </a:solidFill>
                <a:effectLst/>
                <a:latin typeface="Times New Roman" panose="02020603050405020304" pitchFamily="18" charset="0"/>
                <a:ea typeface="Times New Roman" panose="02020603050405020304" pitchFamily="18" charset="0"/>
              </a:rPr>
              <a:t>University POLITEHNICA of Bucharest, Romania</a:t>
            </a:r>
            <a:endParaRPr lang="ro-RO" sz="3600" dirty="0">
              <a:effectLst/>
              <a:latin typeface="Times New Roman" panose="02020603050405020304" pitchFamily="18" charset="0"/>
              <a:ea typeface="Times New Roman" panose="02020603050405020304" pitchFamily="18" charset="0"/>
            </a:endParaRPr>
          </a:p>
          <a:p>
            <a:pPr algn="ctr">
              <a:buNone/>
            </a:pP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baseline="30000" dirty="0">
                <a:solidFill>
                  <a:srgbClr val="000000"/>
                </a:solidFill>
                <a:effectLst/>
                <a:latin typeface="Times New Roman" panose="02020603050405020304" pitchFamily="18" charset="0"/>
                <a:ea typeface="Times New Roman" panose="02020603050405020304" pitchFamily="18" charset="0"/>
              </a:rPr>
              <a:t>2) </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Valahia</a:t>
            </a:r>
            <a:r>
              <a:rPr lang="en-US" sz="3200" i="1" dirty="0">
                <a:solidFill>
                  <a:srgbClr val="000000"/>
                </a:solidFill>
                <a:effectLst/>
                <a:latin typeface="Times New Roman" panose="02020603050405020304" pitchFamily="18" charset="0"/>
                <a:ea typeface="Times New Roman" panose="02020603050405020304" pitchFamily="18" charset="0"/>
              </a:rPr>
              <a:t>” University of Târgoviște, </a:t>
            </a:r>
            <a:r>
              <a:rPr lang="en-US" sz="3200" i="1" dirty="0" err="1">
                <a:solidFill>
                  <a:srgbClr val="000000"/>
                </a:solidFill>
                <a:effectLst/>
                <a:latin typeface="Times New Roman" panose="02020603050405020304" pitchFamily="18" charset="0"/>
                <a:ea typeface="Times New Roman" panose="02020603050405020304" pitchFamily="18" charset="0"/>
              </a:rPr>
              <a:t>Targoviste</a:t>
            </a:r>
            <a:r>
              <a:rPr lang="en-US" sz="3200" i="1" dirty="0">
                <a:solidFill>
                  <a:srgbClr val="000000"/>
                </a:solidFill>
                <a:effectLst/>
                <a:latin typeface="Times New Roman" panose="02020603050405020304" pitchFamily="18" charset="0"/>
                <a:ea typeface="Times New Roman" panose="02020603050405020304" pitchFamily="18" charset="0"/>
              </a:rPr>
              <a:t>, Romania</a:t>
            </a:r>
            <a:endParaRPr lang="ro-RO" sz="3600" dirty="0">
              <a:effectLst/>
              <a:latin typeface="Times New Roman" panose="02020603050405020304" pitchFamily="18" charset="0"/>
              <a:ea typeface="Times New Roman" panose="02020603050405020304" pitchFamily="18" charset="0"/>
            </a:endParaRPr>
          </a:p>
          <a:p>
            <a:pPr algn="ctr">
              <a:buNone/>
            </a:pPr>
            <a:r>
              <a:rPr lang="en-US" sz="3200" i="1" baseline="30000" dirty="0">
                <a:solidFill>
                  <a:srgbClr val="000000"/>
                </a:solidFill>
                <a:effectLst/>
                <a:latin typeface="Times New Roman" panose="02020603050405020304" pitchFamily="18" charset="0"/>
                <a:ea typeface="Times New Roman" panose="02020603050405020304" pitchFamily="18" charset="0"/>
              </a:rPr>
              <a:t>3), 4) </a:t>
            </a:r>
            <a:r>
              <a:rPr lang="en-US" sz="3200" i="1" baseline="30000" dirty="0">
                <a:effectLst/>
                <a:latin typeface="Times New Roman" panose="02020603050405020304" pitchFamily="18" charset="0"/>
                <a:ea typeface="Times New Roman" panose="02020603050405020304" pitchFamily="18" charset="0"/>
              </a:rPr>
              <a:t> </a:t>
            </a:r>
            <a:r>
              <a:rPr lang="en-US" sz="3200" i="1" dirty="0">
                <a:effectLst/>
                <a:latin typeface="Times New Roman" panose="02020603050405020304" pitchFamily="18" charset="0"/>
                <a:ea typeface="Times New Roman" panose="02020603050405020304" pitchFamily="18" charset="0"/>
              </a:rPr>
              <a:t>Bucharest University of Economic Studies</a:t>
            </a:r>
            <a:r>
              <a:rPr lang="en-US" sz="3200" i="1" dirty="0">
                <a:solidFill>
                  <a:srgbClr val="000000"/>
                </a:solidFill>
                <a:effectLst/>
                <a:latin typeface="Times New Roman" panose="02020603050405020304" pitchFamily="18" charset="0"/>
                <a:ea typeface="Times New Roman" panose="02020603050405020304" pitchFamily="18" charset="0"/>
              </a:rPr>
              <a:t>, Bucharest, Romania </a:t>
            </a:r>
            <a:endParaRPr lang="ro-RO" sz="36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6385552E-C1F0-06B4-3D33-D7DF687B6E5C}"/>
              </a:ext>
            </a:extLst>
          </p:cNvPr>
          <p:cNvSpPr txBox="1"/>
          <p:nvPr/>
        </p:nvSpPr>
        <p:spPr>
          <a:xfrm>
            <a:off x="8253608" y="7107118"/>
            <a:ext cx="19528208" cy="1569660"/>
          </a:xfrm>
          <a:prstGeom prst="rect">
            <a:avLst/>
          </a:prstGeom>
          <a:solidFill>
            <a:srgbClr val="2C223B">
              <a:alpha val="7059"/>
            </a:srgbClr>
          </a:solidFill>
        </p:spPr>
        <p:txBody>
          <a:bodyPr wrap="square" rtlCol="0">
            <a:spAutoFit/>
          </a:bodyPr>
          <a:lstStyle/>
          <a:p>
            <a:pPr algn="ctr">
              <a:buNone/>
            </a:pPr>
            <a:r>
              <a:rPr lang="en-US" sz="3200" dirty="0">
                <a:effectLst/>
                <a:latin typeface="Times New Roman" panose="02020603050405020304" pitchFamily="18" charset="0"/>
                <a:ea typeface="Times New Roman" panose="02020603050405020304" pitchFamily="18" charset="0"/>
              </a:rPr>
              <a:t>E-mail</a:t>
            </a:r>
            <a:r>
              <a:rPr lang="ro-RO" sz="3200" baseline="30000" dirty="0">
                <a:effectLst/>
                <a:latin typeface="Times New Roman" panose="02020603050405020304" pitchFamily="18" charset="0"/>
                <a:ea typeface="Times New Roman" panose="02020603050405020304" pitchFamily="18" charset="0"/>
              </a:rPr>
              <a:t>1</a:t>
            </a:r>
            <a:r>
              <a:rPr lang="en-US" sz="3200" dirty="0">
                <a:effectLst/>
                <a:latin typeface="Times New Roman" panose="02020603050405020304" pitchFamily="18" charset="0"/>
                <a:ea typeface="Times New Roman" panose="02020603050405020304" pitchFamily="18" charset="0"/>
              </a:rPr>
              <a:t>: </a:t>
            </a:r>
            <a:r>
              <a:rPr lang="en-US" sz="3200" u="sng" dirty="0">
                <a:solidFill>
                  <a:srgbClr val="0000FF"/>
                </a:solidFill>
                <a:effectLst/>
                <a:latin typeface="Times New Roman" panose="02020603050405020304" pitchFamily="18" charset="0"/>
                <a:ea typeface="Times New Roman" panose="02020603050405020304" pitchFamily="18" charset="0"/>
                <a:hlinkClick r:id="rId2"/>
              </a:rPr>
              <a:t>oana_camelia.iacob@upb.ro</a:t>
            </a:r>
            <a:r>
              <a:rPr lang="en-US" sz="3200" dirty="0">
                <a:effectLst/>
                <a:latin typeface="Times New Roman" panose="02020603050405020304" pitchFamily="18" charset="0"/>
                <a:ea typeface="Times New Roman" panose="02020603050405020304" pitchFamily="18" charset="0"/>
              </a:rPr>
              <a:t>; E-mail</a:t>
            </a:r>
            <a:r>
              <a:rPr lang="ro-RO" sz="3200" baseline="30000" dirty="0">
                <a:effectLst/>
                <a:latin typeface="Times New Roman" panose="02020603050405020304" pitchFamily="18" charset="0"/>
                <a:ea typeface="Times New Roman" panose="02020603050405020304" pitchFamily="18" charset="0"/>
              </a:rPr>
              <a:t>2</a:t>
            </a:r>
            <a:r>
              <a:rPr lang="en-US" sz="3200" dirty="0">
                <a:effectLst/>
                <a:latin typeface="Times New Roman" panose="02020603050405020304" pitchFamily="18" charset="0"/>
                <a:ea typeface="Times New Roman" panose="02020603050405020304" pitchFamily="18" charset="0"/>
              </a:rPr>
              <a:t>: </a:t>
            </a:r>
            <a:r>
              <a:rPr lang="en-US" sz="3200" u="sng" dirty="0">
                <a:solidFill>
                  <a:srgbClr val="0000FF"/>
                </a:solidFill>
                <a:effectLst/>
                <a:latin typeface="Times New Roman" panose="02020603050405020304" pitchFamily="18" charset="0"/>
                <a:ea typeface="Times New Roman" panose="02020603050405020304" pitchFamily="18" charset="0"/>
                <a:hlinkClick r:id="rId3"/>
              </a:rPr>
              <a:t>ion.pargaru@gmail.com</a:t>
            </a:r>
            <a:r>
              <a:rPr lang="ro-RO" sz="3200" dirty="0">
                <a:effectLst/>
                <a:latin typeface="Times New Roman" panose="02020603050405020304" pitchFamily="18" charset="0"/>
                <a:ea typeface="Times New Roman" panose="02020603050405020304" pitchFamily="18" charset="0"/>
              </a:rPr>
              <a:t> </a:t>
            </a:r>
            <a:endParaRPr lang="ro-RO" sz="4400" dirty="0">
              <a:effectLst/>
              <a:latin typeface="Times New Roman" panose="02020603050405020304" pitchFamily="18" charset="0"/>
              <a:ea typeface="Times New Roman" panose="02020603050405020304" pitchFamily="18" charset="0"/>
            </a:endParaRPr>
          </a:p>
          <a:p>
            <a:pPr algn="ctr">
              <a:buNone/>
            </a:pPr>
            <a:r>
              <a:rPr lang="en-US" sz="3200" dirty="0">
                <a:effectLst/>
                <a:latin typeface="Times New Roman" panose="02020603050405020304" pitchFamily="18" charset="0"/>
                <a:ea typeface="Times New Roman" panose="02020603050405020304" pitchFamily="18" charset="0"/>
              </a:rPr>
              <a:t>E-mail</a:t>
            </a:r>
            <a:r>
              <a:rPr lang="ro-RO" sz="3200" baseline="30000" dirty="0">
                <a:effectLst/>
                <a:latin typeface="Times New Roman" panose="02020603050405020304" pitchFamily="18" charset="0"/>
                <a:ea typeface="Times New Roman" panose="02020603050405020304" pitchFamily="18" charset="0"/>
              </a:rPr>
              <a:t>3</a:t>
            </a:r>
            <a:r>
              <a:rPr lang="en-US" sz="3200" dirty="0">
                <a:effectLst/>
                <a:latin typeface="Times New Roman" panose="02020603050405020304" pitchFamily="18" charset="0"/>
                <a:ea typeface="Times New Roman" panose="02020603050405020304" pitchFamily="18" charset="0"/>
              </a:rPr>
              <a:t>: </a:t>
            </a:r>
            <a:r>
              <a:rPr lang="en-US" sz="3200" u="sng" dirty="0">
                <a:solidFill>
                  <a:srgbClr val="0000FF"/>
                </a:solidFill>
                <a:effectLst/>
                <a:latin typeface="Times New Roman" panose="02020603050405020304" pitchFamily="18" charset="0"/>
                <a:ea typeface="Times New Roman" panose="02020603050405020304" pitchFamily="18" charset="0"/>
                <a:hlinkClick r:id="rId4"/>
              </a:rPr>
              <a:t>sburlacu@amp.ase.ro</a:t>
            </a:r>
            <a:r>
              <a:rPr lang="ro-RO" sz="32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E-mail</a:t>
            </a:r>
            <a:r>
              <a:rPr lang="ro-RO" sz="3200" baseline="30000" dirty="0">
                <a:effectLst/>
                <a:latin typeface="Times New Roman" panose="02020603050405020304" pitchFamily="18" charset="0"/>
                <a:ea typeface="Times New Roman" panose="02020603050405020304" pitchFamily="18" charset="0"/>
              </a:rPr>
              <a:t>4</a:t>
            </a:r>
            <a:r>
              <a:rPr lang="en-US" sz="3200" dirty="0">
                <a:effectLst/>
                <a:latin typeface="Times New Roman" panose="02020603050405020304" pitchFamily="18" charset="0"/>
                <a:ea typeface="Times New Roman" panose="02020603050405020304" pitchFamily="18" charset="0"/>
              </a:rPr>
              <a:t>: </a:t>
            </a:r>
            <a:r>
              <a:rPr lang="en-US" sz="3200" u="sng" dirty="0" err="1">
                <a:solidFill>
                  <a:srgbClr val="0000FF"/>
                </a:solidFill>
                <a:effectLst/>
                <a:latin typeface="Times New Roman" panose="02020603050405020304" pitchFamily="18" charset="0"/>
                <a:ea typeface="Times New Roman" panose="02020603050405020304" pitchFamily="18" charset="0"/>
                <a:hlinkClick r:id="rId5"/>
              </a:rPr>
              <a:t>sorin.angheluta@a</a:t>
            </a:r>
            <a:r>
              <a:rPr lang="ro-RO" sz="3200" u="sng" dirty="0">
                <a:solidFill>
                  <a:srgbClr val="0000FF"/>
                </a:solidFill>
                <a:effectLst/>
                <a:latin typeface="Times New Roman" panose="02020603050405020304" pitchFamily="18" charset="0"/>
                <a:ea typeface="Times New Roman" panose="02020603050405020304" pitchFamily="18" charset="0"/>
                <a:hlinkClick r:id="rId5"/>
              </a:rPr>
              <a:t>mp.ase.ro</a:t>
            </a:r>
            <a:endParaRPr lang="ro-RO" sz="4400" dirty="0">
              <a:effectLst/>
              <a:latin typeface="Times New Roman" panose="02020603050405020304" pitchFamily="18" charset="0"/>
              <a:ea typeface="Times New Roman" panose="02020603050405020304" pitchFamily="18" charset="0"/>
            </a:endParaRPr>
          </a:p>
          <a:p>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D1110DD-D55D-9E6E-5822-0520FC515A5A}"/>
              </a:ext>
            </a:extLst>
          </p:cNvPr>
          <p:cNvSpPr txBox="1"/>
          <p:nvPr/>
        </p:nvSpPr>
        <p:spPr>
          <a:xfrm>
            <a:off x="2209800" y="8705180"/>
            <a:ext cx="14808200" cy="7786747"/>
          </a:xfrm>
          <a:prstGeom prst="rect">
            <a:avLst/>
          </a:prstGeom>
          <a:noFill/>
        </p:spPr>
        <p:txBody>
          <a:bodyPr wrap="square">
            <a:spAutoFit/>
          </a:bodyPr>
          <a:lstStyle/>
          <a:p>
            <a:pPr marL="365760" indent="-365760" algn="just">
              <a:spcBef>
                <a:spcPts val="600"/>
              </a:spcBef>
              <a:buNone/>
              <a:tabLst>
                <a:tab pos="365760" algn="l"/>
                <a:tab pos="449580" algn="l"/>
              </a:tabLst>
            </a:pPr>
            <a:r>
              <a:rPr lang="en-US" sz="2400" b="1" dirty="0">
                <a:effectLst/>
                <a:latin typeface="Times New Roman" panose="02020603050405020304" pitchFamily="18" charset="0"/>
              </a:rPr>
              <a:t>Abstract</a:t>
            </a:r>
            <a:endParaRPr lang="ro-RO" sz="2400" b="1" dirty="0">
              <a:effectLst/>
              <a:latin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aim of this article is to explore the impact of public administration digitalization on the efficiency of institutional consumption, in the context of accelerating digital transformation and the use of European funds. The study analyzes the relationship between the degree of digitalization and the dynamics of public procurement, with a focus on the differentiation between procurements financed from European funds and those from other sources.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research design is exploratory, based on a quantitative approach using open government data collected from the official platform data.gov.ro, for the period 2020–2024. The selected datasets include information on direct procurements made by public institutions in Romania. The statistical analysis was performed in the Anaconda environment, using Python tools such as Pandas, Matplotlib and Seaborn, and the methodology included preliminary data processing, construction of composite indicators and application of Pearson correlation coefficients.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results indicate a moderate correlation (r = 0.46) between the share of procurement financed from European funds and the general dynamics of institutional procurement. This relationship suggests that the digitalization of public procurement processes, associated with European funding (including through programs such as PNRR), can have a positive impact on operational efficiency and reducing dependence on traditional resource-consuming procedures.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originality of the research lies in the integration of open data analysis with the assessment of institutional sustainability, addressing an area still insufficiently covered in the specialized literature. The article proposes a replicable quantitative analysis model, based on the use of open-source resources, for assessing the impact of digitalization on sustainability in the public sector.</a:t>
            </a:r>
            <a:endParaRPr lang="ro-RO" sz="2400" dirty="0">
              <a:effectLst/>
              <a:latin typeface="Times New Roman" panose="02020603050405020304" pitchFamily="18" charset="0"/>
              <a:ea typeface="Times New Roman" panose="02020603050405020304" pitchFamily="18" charset="0"/>
            </a:endParaRPr>
          </a:p>
          <a:p>
            <a:pPr>
              <a:buNone/>
            </a:pPr>
            <a:r>
              <a:rPr lang="en-US" sz="2400" dirty="0">
                <a:effectLst/>
                <a:latin typeface="Times New Roman" panose="02020603050405020304" pitchFamily="18" charset="0"/>
                <a:ea typeface="Times New Roman" panose="02020603050405020304" pitchFamily="18" charset="0"/>
              </a:rPr>
              <a:t>The practical implications of the study aim to support decision-makers in formulating public policies that accelerate sustainable digitalization and optimize institutional consumption in the public sector</a:t>
            </a:r>
            <a:endParaRPr lang="ro-RO" sz="2400" dirty="0"/>
          </a:p>
        </p:txBody>
      </p:sp>
      <p:sp>
        <p:nvSpPr>
          <p:cNvPr id="5" name="TextBox 4">
            <a:extLst>
              <a:ext uri="{FF2B5EF4-FFF2-40B4-BE49-F238E27FC236}">
                <a16:creationId xmlns:a16="http://schemas.microsoft.com/office/drawing/2014/main" id="{2F39DD60-2E71-20A1-2053-F6402F1F0EC9}"/>
              </a:ext>
            </a:extLst>
          </p:cNvPr>
          <p:cNvSpPr txBox="1"/>
          <p:nvPr/>
        </p:nvSpPr>
        <p:spPr>
          <a:xfrm>
            <a:off x="12293601" y="16715330"/>
            <a:ext cx="15488215" cy="7848302"/>
          </a:xfrm>
          <a:prstGeom prst="rect">
            <a:avLst/>
          </a:prstGeom>
          <a:noFill/>
        </p:spPr>
        <p:txBody>
          <a:bodyPr wrap="square">
            <a:spAutoFit/>
          </a:bodyPr>
          <a:lstStyle/>
          <a:p>
            <a:pPr algn="just"/>
            <a:r>
              <a:rPr lang="en-US" sz="2400" b="1" noProof="0" dirty="0">
                <a:latin typeface="Times New Roman" panose="02020603050405020304" pitchFamily="18" charset="0"/>
                <a:cs typeface="Times New Roman" panose="02020603050405020304" pitchFamily="18" charset="0"/>
              </a:rPr>
              <a:t>Introduction:</a:t>
            </a:r>
          </a:p>
          <a:p>
            <a:pPr algn="just"/>
            <a:r>
              <a:rPr lang="en-US" sz="2400" noProof="0" dirty="0">
                <a:latin typeface="Times New Roman" panose="02020603050405020304" pitchFamily="18" charset="0"/>
                <a:cs typeface="Times New Roman" panose="02020603050405020304" pitchFamily="18" charset="0"/>
              </a:rPr>
              <a:t>In a context where digitalization is a priority for the modernization of public administration, it is essential to analyze how this transformation influences resource consumption and institutional sustainability. The introduction below provides a clear perspective on the objectives and motivation of the research.</a:t>
            </a:r>
            <a:endParaRPr lang="ro-RO" sz="2400" noProof="0" dirty="0">
              <a:latin typeface="Times New Roman" panose="02020603050405020304" pitchFamily="18" charset="0"/>
              <a:cs typeface="Times New Roman" panose="02020603050405020304" pitchFamily="18" charset="0"/>
            </a:endParaRPr>
          </a:p>
          <a:p>
            <a:pPr algn="just"/>
            <a:endParaRPr lang="en-US" sz="2400" noProof="0" dirty="0">
              <a:latin typeface="Times New Roman" panose="02020603050405020304" pitchFamily="18" charset="0"/>
              <a:cs typeface="Times New Roman" panose="02020603050405020304" pitchFamily="18" charset="0"/>
            </a:endParaRPr>
          </a:p>
          <a:p>
            <a:pPr algn="just"/>
            <a:r>
              <a:rPr lang="en-US" sz="2400" b="1" noProof="0" dirty="0">
                <a:latin typeface="Times New Roman" panose="02020603050405020304" pitchFamily="18" charset="0"/>
                <a:cs typeface="Times New Roman" panose="02020603050405020304" pitchFamily="18" charset="0"/>
              </a:rPr>
              <a:t>Main ideas:</a:t>
            </a:r>
          </a:p>
          <a:p>
            <a:pPr algn="just"/>
            <a:r>
              <a:rPr lang="en-US" sz="2400" noProof="0" dirty="0">
                <a:latin typeface="Times New Roman" panose="02020603050405020304" pitchFamily="18" charset="0"/>
                <a:cs typeface="Times New Roman" panose="02020603050405020304" pitchFamily="18" charset="0"/>
              </a:rPr>
              <a:t>The digitalization of public administration offers major opportunities to modernize state institutions and improve services to citizens.</a:t>
            </a:r>
          </a:p>
          <a:p>
            <a:pPr algn="just"/>
            <a:r>
              <a:rPr lang="en-US" sz="2400" noProof="0" dirty="0">
                <a:latin typeface="Times New Roman" panose="02020603050405020304" pitchFamily="18" charset="0"/>
                <a:cs typeface="Times New Roman" panose="02020603050405020304" pitchFamily="18" charset="0"/>
              </a:rPr>
              <a:t>The rapid development of information technologies has contributed to:</a:t>
            </a:r>
          </a:p>
          <a:p>
            <a:pPr marL="342900" indent="-342900" algn="just">
              <a:buFont typeface="Arial" panose="020B0604020202020204" pitchFamily="34" charset="0"/>
              <a:buChar char="•"/>
            </a:pPr>
            <a:r>
              <a:rPr lang="en-US" sz="2400" noProof="0" dirty="0">
                <a:latin typeface="Times New Roman" panose="02020603050405020304" pitchFamily="18" charset="0"/>
                <a:cs typeface="Times New Roman" panose="02020603050405020304" pitchFamily="18" charset="0"/>
              </a:rPr>
              <a:t>better resource management,</a:t>
            </a:r>
          </a:p>
          <a:p>
            <a:pPr marL="342900" indent="-342900" algn="just">
              <a:buFont typeface="Arial" panose="020B0604020202020204" pitchFamily="34" charset="0"/>
              <a:buChar char="•"/>
            </a:pPr>
            <a:r>
              <a:rPr lang="en-US" sz="2400" noProof="0" dirty="0">
                <a:latin typeface="Times New Roman" panose="02020603050405020304" pitchFamily="18" charset="0"/>
                <a:cs typeface="Times New Roman" panose="02020603050405020304" pitchFamily="18" charset="0"/>
              </a:rPr>
              <a:t>increased transparency,</a:t>
            </a:r>
          </a:p>
          <a:p>
            <a:pPr marL="342900" indent="-342900" algn="just">
              <a:buFont typeface="Arial" panose="020B0604020202020204" pitchFamily="34" charset="0"/>
              <a:buChar char="•"/>
            </a:pPr>
            <a:r>
              <a:rPr lang="en-US" sz="2400" noProof="0" dirty="0">
                <a:latin typeface="Times New Roman" panose="02020603050405020304" pitchFamily="18" charset="0"/>
                <a:cs typeface="Times New Roman" panose="02020603050405020304" pitchFamily="18" charset="0"/>
              </a:rPr>
              <a:t>increased administrative efficiency.</a:t>
            </a:r>
          </a:p>
          <a:p>
            <a:pPr algn="just"/>
            <a:r>
              <a:rPr lang="en-US" sz="2400" noProof="0" dirty="0">
                <a:latin typeface="Times New Roman" panose="02020603050405020304" pitchFamily="18" charset="0"/>
                <a:cs typeface="Times New Roman" panose="02020603050405020304" pitchFamily="18" charset="0"/>
              </a:rPr>
              <a:t>Digitalization can lead to a reduction in the consumption of physical resources (paper, energy, fuel), thus contributing to the sustainability of public institutions.</a:t>
            </a:r>
          </a:p>
          <a:p>
            <a:pPr algn="just"/>
            <a:r>
              <a:rPr lang="en-US" sz="2400" noProof="0" dirty="0">
                <a:latin typeface="Times New Roman" panose="02020603050405020304" pitchFamily="18" charset="0"/>
                <a:cs typeface="Times New Roman" panose="02020603050405020304" pitchFamily="18" charset="0"/>
              </a:rPr>
              <a:t>The effects of digitalization on resource consumption and environmental impact are not sufficiently studied in the specialized literature.</a:t>
            </a:r>
          </a:p>
          <a:p>
            <a:pPr algn="just"/>
            <a:r>
              <a:rPr lang="en-US" sz="2400" noProof="0" dirty="0">
                <a:latin typeface="Times New Roman" panose="02020603050405020304" pitchFamily="18" charset="0"/>
                <a:cs typeface="Times New Roman" panose="02020603050405020304" pitchFamily="18" charset="0"/>
              </a:rPr>
              <a:t>Although digitalization is often associated with cost reduction and operational efficiency, the direct link with the reduction of resource consumption is poorly documented.</a:t>
            </a:r>
          </a:p>
          <a:p>
            <a:pPr algn="just"/>
            <a:r>
              <a:rPr lang="en-US" sz="2400" noProof="0" dirty="0">
                <a:latin typeface="Times New Roman" panose="02020603050405020304" pitchFamily="18" charset="0"/>
                <a:cs typeface="Times New Roman" panose="02020603050405020304" pitchFamily="18" charset="0"/>
              </a:rPr>
              <a:t>Research goal: to analyze the impact of digitalization on the sustainable consumption of resources in public administration.</a:t>
            </a:r>
          </a:p>
          <a:p>
            <a:pPr algn="just"/>
            <a:r>
              <a:rPr lang="en-US" sz="2400" noProof="0" dirty="0">
                <a:latin typeface="Times New Roman" panose="02020603050405020304" pitchFamily="18" charset="0"/>
                <a:cs typeface="Times New Roman" panose="02020603050405020304" pitchFamily="18" charset="0"/>
              </a:rPr>
              <a:t>Period analyzed: 2020–2024, through open government data.</a:t>
            </a:r>
          </a:p>
          <a:p>
            <a:pPr algn="just"/>
            <a:r>
              <a:rPr lang="en-US" sz="2400" noProof="0" dirty="0">
                <a:latin typeface="Times New Roman" panose="02020603050405020304" pitchFamily="18" charset="0"/>
                <a:cs typeface="Times New Roman" panose="02020603050405020304" pitchFamily="18" charset="0"/>
              </a:rPr>
              <a:t>The aim is to identify correlations between the level of digitalization and the reduction of physical resource consumption.</a:t>
            </a:r>
          </a:p>
        </p:txBody>
      </p:sp>
      <p:pic>
        <p:nvPicPr>
          <p:cNvPr id="6" name="Picture 5" descr="A diagram of a business process&#10;&#10;AI-generated content may be incorrect.">
            <a:extLst>
              <a:ext uri="{FF2B5EF4-FFF2-40B4-BE49-F238E27FC236}">
                <a16:creationId xmlns:a16="http://schemas.microsoft.com/office/drawing/2014/main" id="{A4B21327-F140-E104-0785-8329629A0D84}"/>
              </a:ext>
            </a:extLst>
          </p:cNvPr>
          <p:cNvPicPr>
            <a:picLocks noChangeAspect="1"/>
          </p:cNvPicPr>
          <p:nvPr/>
        </p:nvPicPr>
        <p:blipFill>
          <a:blip r:embed="rId6"/>
          <a:stretch>
            <a:fillRect/>
          </a:stretch>
        </p:blipFill>
        <p:spPr>
          <a:xfrm>
            <a:off x="17757612" y="9256955"/>
            <a:ext cx="10024204" cy="6683195"/>
          </a:xfrm>
          <a:prstGeom prst="rect">
            <a:avLst/>
          </a:prstGeom>
        </p:spPr>
      </p:pic>
      <p:sp>
        <p:nvSpPr>
          <p:cNvPr id="8" name="TextBox 7">
            <a:extLst>
              <a:ext uri="{FF2B5EF4-FFF2-40B4-BE49-F238E27FC236}">
                <a16:creationId xmlns:a16="http://schemas.microsoft.com/office/drawing/2014/main" id="{91C31D0E-55B3-812B-2AED-1BBE39C2A395}"/>
              </a:ext>
            </a:extLst>
          </p:cNvPr>
          <p:cNvSpPr txBox="1"/>
          <p:nvPr/>
        </p:nvSpPr>
        <p:spPr>
          <a:xfrm>
            <a:off x="16500476" y="16068999"/>
            <a:ext cx="11928190" cy="646331"/>
          </a:xfrm>
          <a:prstGeom prst="rect">
            <a:avLst/>
          </a:prstGeom>
          <a:noFill/>
        </p:spPr>
        <p:txBody>
          <a:bodyPr wrap="square">
            <a:spAutoFit/>
          </a:bodyPr>
          <a:lstStyle/>
          <a:p>
            <a:pPr marL="457200" algn="ctr">
              <a:buNone/>
            </a:pPr>
            <a:r>
              <a:rPr lang="en-US" sz="1800" b="1" dirty="0">
                <a:effectLst/>
                <a:latin typeface="Times New Roman" panose="02020603050405020304" pitchFamily="18" charset="0"/>
                <a:ea typeface="Times New Roman" panose="02020603050405020304" pitchFamily="18" charset="0"/>
              </a:rPr>
              <a:t>Figure 1. Correlation between types of public procurement, the level of digitalization of authorities and European funding</a:t>
            </a:r>
            <a:endParaRPr lang="ro-RO"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07957127-9E96-C7A1-ECED-2AF9DD028CA6}"/>
              </a:ext>
            </a:extLst>
          </p:cNvPr>
          <p:cNvSpPr txBox="1"/>
          <p:nvPr/>
        </p:nvSpPr>
        <p:spPr>
          <a:xfrm>
            <a:off x="3073402" y="23799061"/>
            <a:ext cx="7975599" cy="369332"/>
          </a:xfrm>
          <a:prstGeom prst="rect">
            <a:avLst/>
          </a:prstGeom>
          <a:noFill/>
        </p:spPr>
        <p:txBody>
          <a:bodyPr wrap="square">
            <a:spAutoFit/>
          </a:bodyPr>
          <a:lstStyle/>
          <a:p>
            <a:pPr algn="ctr">
              <a:buNone/>
            </a:pPr>
            <a:r>
              <a:rPr lang="en-US" sz="1800" b="1" dirty="0">
                <a:effectLst/>
                <a:latin typeface="Times New Roman" panose="02020603050405020304" pitchFamily="18" charset="0"/>
                <a:ea typeface="Times New Roman" panose="02020603050405020304" pitchFamily="18" charset="0"/>
              </a:rPr>
              <a:t>Table 1. Correlation between acquisition types and funding sources</a:t>
            </a:r>
            <a:endParaRPr lang="ro-RO" sz="2800" dirty="0">
              <a:effectLst/>
              <a:latin typeface="Times New Roman" panose="02020603050405020304" pitchFamily="18" charset="0"/>
              <a:ea typeface="Times New Roman" panose="02020603050405020304" pitchFamily="18" charset="0"/>
            </a:endParaRPr>
          </a:p>
        </p:txBody>
      </p:sp>
      <p:graphicFrame>
        <p:nvGraphicFramePr>
          <p:cNvPr id="18" name="Table 17">
            <a:extLst>
              <a:ext uri="{FF2B5EF4-FFF2-40B4-BE49-F238E27FC236}">
                <a16:creationId xmlns:a16="http://schemas.microsoft.com/office/drawing/2014/main" id="{98E805F3-3C8D-B399-21D8-98FF07FEC29F}"/>
              </a:ext>
            </a:extLst>
          </p:cNvPr>
          <p:cNvGraphicFramePr>
            <a:graphicFrameLocks noGrp="1"/>
          </p:cNvGraphicFramePr>
          <p:nvPr>
            <p:extLst>
              <p:ext uri="{D42A27DB-BD31-4B8C-83A1-F6EECF244321}">
                <p14:modId xmlns:p14="http://schemas.microsoft.com/office/powerpoint/2010/main" val="1893255077"/>
              </p:ext>
            </p:extLst>
          </p:nvPr>
        </p:nvGraphicFramePr>
        <p:xfrm>
          <a:off x="2540001" y="17221200"/>
          <a:ext cx="8509000" cy="6217920"/>
        </p:xfrm>
        <a:graphic>
          <a:graphicData uri="http://schemas.openxmlformats.org/drawingml/2006/table">
            <a:tbl>
              <a:tblPr firstRow="1" firstCol="1" bandRow="1">
                <a:tableStyleId>{5C22544A-7EE6-4342-B048-85BDC9FD1C3A}</a:tableStyleId>
              </a:tblPr>
              <a:tblGrid>
                <a:gridCol w="1701800">
                  <a:extLst>
                    <a:ext uri="{9D8B030D-6E8A-4147-A177-3AD203B41FA5}">
                      <a16:colId xmlns:a16="http://schemas.microsoft.com/office/drawing/2014/main" val="2179926331"/>
                    </a:ext>
                  </a:extLst>
                </a:gridCol>
                <a:gridCol w="1701800">
                  <a:extLst>
                    <a:ext uri="{9D8B030D-6E8A-4147-A177-3AD203B41FA5}">
                      <a16:colId xmlns:a16="http://schemas.microsoft.com/office/drawing/2014/main" val="2598542961"/>
                    </a:ext>
                  </a:extLst>
                </a:gridCol>
                <a:gridCol w="1701800">
                  <a:extLst>
                    <a:ext uri="{9D8B030D-6E8A-4147-A177-3AD203B41FA5}">
                      <a16:colId xmlns:a16="http://schemas.microsoft.com/office/drawing/2014/main" val="986654490"/>
                    </a:ext>
                  </a:extLst>
                </a:gridCol>
                <a:gridCol w="1701800">
                  <a:extLst>
                    <a:ext uri="{9D8B030D-6E8A-4147-A177-3AD203B41FA5}">
                      <a16:colId xmlns:a16="http://schemas.microsoft.com/office/drawing/2014/main" val="868224902"/>
                    </a:ext>
                  </a:extLst>
                </a:gridCol>
                <a:gridCol w="1701800">
                  <a:extLst>
                    <a:ext uri="{9D8B030D-6E8A-4147-A177-3AD203B41FA5}">
                      <a16:colId xmlns:a16="http://schemas.microsoft.com/office/drawing/2014/main" val="3645914046"/>
                    </a:ext>
                  </a:extLst>
                </a:gridCol>
              </a:tblGrid>
              <a:tr h="1410437">
                <a:tc>
                  <a:txBody>
                    <a:bodyPr/>
                    <a:lstStyle/>
                    <a:p>
                      <a:pPr algn="just">
                        <a:buNone/>
                      </a:pPr>
                      <a:r>
                        <a:rPr lang="en-US" sz="2400">
                          <a:effectLst/>
                          <a:latin typeface="Times New Roman" panose="02020603050405020304" pitchFamily="18" charset="0"/>
                          <a:cs typeface="Times New Roman" panose="02020603050405020304" pitchFamily="18" charset="0"/>
                        </a:rPr>
                        <a:t>Acquisition Type</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buNone/>
                      </a:pPr>
                      <a:r>
                        <a:rPr lang="en-US" sz="2400">
                          <a:effectLst/>
                          <a:latin typeface="Times New Roman" panose="02020603050405020304" pitchFamily="18" charset="0"/>
                          <a:cs typeface="Times New Roman" panose="02020603050405020304" pitchFamily="18" charset="0"/>
                        </a:rPr>
                        <a:t>Funding through European funds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buNone/>
                      </a:pPr>
                      <a:r>
                        <a:rPr lang="en-US" sz="2400">
                          <a:effectLst/>
                          <a:latin typeface="Times New Roman" panose="02020603050405020304" pitchFamily="18" charset="0"/>
                          <a:cs typeface="Times New Roman" panose="02020603050405020304" pitchFamily="18" charset="0"/>
                        </a:rPr>
                        <a:t>Internal Funding</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buNone/>
                      </a:pPr>
                      <a:r>
                        <a:rPr lang="en-US" sz="2400">
                          <a:effectLst/>
                          <a:latin typeface="Times New Roman" panose="02020603050405020304" pitchFamily="18" charset="0"/>
                          <a:cs typeface="Times New Roman" panose="02020603050405020304" pitchFamily="18" charset="0"/>
                        </a:rPr>
                        <a:t>Growth after PNRR</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buNone/>
                      </a:pPr>
                      <a:r>
                        <a:rPr lang="en-US" sz="2400">
                          <a:effectLst/>
                          <a:latin typeface="Times New Roman" panose="02020603050405020304" pitchFamily="18" charset="0"/>
                          <a:cs typeface="Times New Roman" panose="02020603050405020304" pitchFamily="18" charset="0"/>
                        </a:rPr>
                        <a:t>Long-term Impact</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1593143"/>
                  </a:ext>
                </a:extLst>
              </a:tr>
              <a:tr h="989112">
                <a:tc>
                  <a:txBody>
                    <a:bodyPr/>
                    <a:lstStyle/>
                    <a:p>
                      <a:pPr algn="just">
                        <a:buNone/>
                      </a:pPr>
                      <a:r>
                        <a:rPr lang="en-US" sz="2400">
                          <a:effectLst/>
                          <a:latin typeface="Times New Roman" panose="02020603050405020304" pitchFamily="18" charset="0"/>
                          <a:cs typeface="Times New Roman" panose="02020603050405020304" pitchFamily="18" charset="0"/>
                        </a:rPr>
                        <a:t>IT Acquisitions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buNone/>
                      </a:pPr>
                      <a:r>
                        <a:rPr lang="en-US" sz="2400" dirty="0">
                          <a:effectLst/>
                          <a:latin typeface="Times New Roman" panose="02020603050405020304" pitchFamily="18" charset="0"/>
                          <a:cs typeface="Times New Roman" panose="02020603050405020304" pitchFamily="18" charset="0"/>
                        </a:rPr>
                        <a:t>Yes</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No</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High</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Positive</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6916487"/>
                  </a:ext>
                </a:extLst>
              </a:tr>
              <a:tr h="989112">
                <a:tc>
                  <a:txBody>
                    <a:bodyPr/>
                    <a:lstStyle/>
                    <a:p>
                      <a:pPr algn="just">
                        <a:buNone/>
                      </a:pPr>
                      <a:r>
                        <a:rPr lang="en-US" sz="2400">
                          <a:effectLst/>
                          <a:latin typeface="Times New Roman" panose="02020603050405020304" pitchFamily="18" charset="0"/>
                          <a:cs typeface="Times New Roman" panose="02020603050405020304" pitchFamily="18" charset="0"/>
                        </a:rPr>
                        <a:t>Service Acquisitions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buNone/>
                      </a:pPr>
                      <a:r>
                        <a:rPr lang="en-US" sz="2400">
                          <a:effectLst/>
                          <a:latin typeface="Times New Roman" panose="02020603050405020304" pitchFamily="18" charset="0"/>
                          <a:cs typeface="Times New Roman" panose="02020603050405020304" pitchFamily="18" charset="0"/>
                        </a:rPr>
                        <a:t>Yes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Partially</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Medium</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dirty="0">
                          <a:effectLst/>
                          <a:latin typeface="Times New Roman" panose="02020603050405020304" pitchFamily="18" charset="0"/>
                          <a:cs typeface="Times New Roman" panose="02020603050405020304" pitchFamily="18" charset="0"/>
                        </a:rPr>
                        <a:t>Medium</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5298943"/>
                  </a:ext>
                </a:extLst>
              </a:tr>
              <a:tr h="1057828">
                <a:tc>
                  <a:txBody>
                    <a:bodyPr/>
                    <a:lstStyle/>
                    <a:p>
                      <a:pPr algn="just">
                        <a:buNone/>
                      </a:pPr>
                      <a:r>
                        <a:rPr lang="en-US" sz="2400">
                          <a:effectLst/>
                          <a:latin typeface="Times New Roman" panose="02020603050405020304" pitchFamily="18" charset="0"/>
                          <a:cs typeface="Times New Roman" panose="02020603050405020304" pitchFamily="18" charset="0"/>
                        </a:rPr>
                        <a:t>Infrastructure Acquisitions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buNone/>
                      </a:pPr>
                      <a:r>
                        <a:rPr lang="en-US" sz="2400">
                          <a:effectLst/>
                          <a:latin typeface="Times New Roman" panose="02020603050405020304" pitchFamily="18" charset="0"/>
                          <a:cs typeface="Times New Roman" panose="02020603050405020304" pitchFamily="18" charset="0"/>
                        </a:rPr>
                        <a:t>Yes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Yes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High</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a:effectLst/>
                          <a:latin typeface="Times New Roman" panose="02020603050405020304" pitchFamily="18" charset="0"/>
                          <a:cs typeface="Times New Roman" panose="02020603050405020304" pitchFamily="18" charset="0"/>
                        </a:rPr>
                        <a:t>Major</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2024814"/>
                  </a:ext>
                </a:extLst>
              </a:tr>
              <a:tr h="989112">
                <a:tc>
                  <a:txBody>
                    <a:bodyPr/>
                    <a:lstStyle/>
                    <a:p>
                      <a:pPr algn="just">
                        <a:buNone/>
                      </a:pPr>
                      <a:r>
                        <a:rPr lang="en-US" sz="2400" dirty="0">
                          <a:effectLst/>
                          <a:latin typeface="Times New Roman" panose="02020603050405020304" pitchFamily="18" charset="0"/>
                          <a:cs typeface="Times New Roman" panose="02020603050405020304" pitchFamily="18" charset="0"/>
                        </a:rPr>
                        <a:t>Sustainable Acquisitions</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buNone/>
                      </a:pP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dirty="0">
                          <a:effectLst/>
                          <a:latin typeface="Times New Roman" panose="02020603050405020304" pitchFamily="18" charset="0"/>
                          <a:cs typeface="Times New Roman" panose="02020603050405020304" pitchFamily="18" charset="0"/>
                        </a:rPr>
                        <a:t>Yes</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dirty="0">
                          <a:effectLst/>
                          <a:latin typeface="Times New Roman" panose="02020603050405020304" pitchFamily="18" charset="0"/>
                          <a:cs typeface="Times New Roman" panose="02020603050405020304" pitchFamily="18" charset="0"/>
                        </a:rPr>
                        <a:t>Small</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buNone/>
                      </a:pPr>
                      <a:r>
                        <a:rPr lang="en-US" sz="2400" dirty="0">
                          <a:effectLst/>
                          <a:latin typeface="Times New Roman" panose="02020603050405020304" pitchFamily="18" charset="0"/>
                          <a:cs typeface="Times New Roman" panose="02020603050405020304" pitchFamily="18" charset="0"/>
                        </a:rPr>
                        <a:t>Significant</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714161"/>
                  </a:ext>
                </a:extLst>
              </a:tr>
            </a:tbl>
          </a:graphicData>
        </a:graphic>
      </p:graphicFrame>
      <p:sp>
        <p:nvSpPr>
          <p:cNvPr id="20" name="TextBox 19">
            <a:extLst>
              <a:ext uri="{FF2B5EF4-FFF2-40B4-BE49-F238E27FC236}">
                <a16:creationId xmlns:a16="http://schemas.microsoft.com/office/drawing/2014/main" id="{2CCB98DE-4EC7-1BF1-27D7-2F3F998E37A1}"/>
              </a:ext>
            </a:extLst>
          </p:cNvPr>
          <p:cNvSpPr txBox="1"/>
          <p:nvPr/>
        </p:nvSpPr>
        <p:spPr>
          <a:xfrm>
            <a:off x="2209800" y="24787035"/>
            <a:ext cx="25572016" cy="830997"/>
          </a:xfrm>
          <a:prstGeom prst="rect">
            <a:avLst/>
          </a:prstGeom>
          <a:noFill/>
        </p:spPr>
        <p:txBody>
          <a:bodyPr wrap="square">
            <a:spAutoFit/>
          </a:bodyPr>
          <a:lstStyle/>
          <a:p>
            <a:pPr algn="just">
              <a:spcBef>
                <a:spcPts val="600"/>
              </a:spcBef>
              <a:buNone/>
            </a:pPr>
            <a:r>
              <a:rPr lang="en-US" sz="2400" dirty="0">
                <a:effectLst/>
                <a:latin typeface="Times New Roman" panose="02020603050405020304" pitchFamily="18" charset="0"/>
                <a:ea typeface="Times New Roman" panose="02020603050405020304" pitchFamily="18" charset="0"/>
              </a:rPr>
              <a:t>Table 1 illustrates the correlation between the different types of procurement analyzed and the funding sources available for them and presents an estimate of the anticipated growth after the implementation of the National Recovery and Resilience Plan (NRRP), as well as the long-term impact of each type of procurement.</a:t>
            </a:r>
            <a:endParaRPr lang="ro-RO" sz="2400" dirty="0">
              <a:effectLst/>
              <a:latin typeface="Times New Roman" panose="02020603050405020304" pitchFamily="18" charset="0"/>
              <a:ea typeface="Times New Roman" panose="02020603050405020304" pitchFamily="18" charset="0"/>
            </a:endParaRPr>
          </a:p>
        </p:txBody>
      </p:sp>
      <p:graphicFrame>
        <p:nvGraphicFramePr>
          <p:cNvPr id="21" name="Table 20">
            <a:extLst>
              <a:ext uri="{FF2B5EF4-FFF2-40B4-BE49-F238E27FC236}">
                <a16:creationId xmlns:a16="http://schemas.microsoft.com/office/drawing/2014/main" id="{68E779C3-99F5-F6F9-565B-6E776AA5EA07}"/>
              </a:ext>
            </a:extLst>
          </p:cNvPr>
          <p:cNvGraphicFramePr>
            <a:graphicFrameLocks noGrp="1"/>
          </p:cNvGraphicFramePr>
          <p:nvPr>
            <p:extLst>
              <p:ext uri="{D42A27DB-BD31-4B8C-83A1-F6EECF244321}">
                <p14:modId xmlns:p14="http://schemas.microsoft.com/office/powerpoint/2010/main" val="1000819895"/>
              </p:ext>
            </p:extLst>
          </p:nvPr>
        </p:nvGraphicFramePr>
        <p:xfrm>
          <a:off x="12573000" y="26236674"/>
          <a:ext cx="15208815" cy="8046078"/>
        </p:xfrm>
        <a:graphic>
          <a:graphicData uri="http://schemas.openxmlformats.org/drawingml/2006/table">
            <a:tbl>
              <a:tblPr firstRow="1" firstCol="1" bandRow="1">
                <a:tableStyleId>{5C22544A-7EE6-4342-B048-85BDC9FD1C3A}</a:tableStyleId>
              </a:tblPr>
              <a:tblGrid>
                <a:gridCol w="3041763">
                  <a:extLst>
                    <a:ext uri="{9D8B030D-6E8A-4147-A177-3AD203B41FA5}">
                      <a16:colId xmlns:a16="http://schemas.microsoft.com/office/drawing/2014/main" val="838955257"/>
                    </a:ext>
                  </a:extLst>
                </a:gridCol>
                <a:gridCol w="3041763">
                  <a:extLst>
                    <a:ext uri="{9D8B030D-6E8A-4147-A177-3AD203B41FA5}">
                      <a16:colId xmlns:a16="http://schemas.microsoft.com/office/drawing/2014/main" val="2022395491"/>
                    </a:ext>
                  </a:extLst>
                </a:gridCol>
                <a:gridCol w="3041763">
                  <a:extLst>
                    <a:ext uri="{9D8B030D-6E8A-4147-A177-3AD203B41FA5}">
                      <a16:colId xmlns:a16="http://schemas.microsoft.com/office/drawing/2014/main" val="2864550957"/>
                    </a:ext>
                  </a:extLst>
                </a:gridCol>
                <a:gridCol w="3041763">
                  <a:extLst>
                    <a:ext uri="{9D8B030D-6E8A-4147-A177-3AD203B41FA5}">
                      <a16:colId xmlns:a16="http://schemas.microsoft.com/office/drawing/2014/main" val="3979486087"/>
                    </a:ext>
                  </a:extLst>
                </a:gridCol>
                <a:gridCol w="3041763">
                  <a:extLst>
                    <a:ext uri="{9D8B030D-6E8A-4147-A177-3AD203B41FA5}">
                      <a16:colId xmlns:a16="http://schemas.microsoft.com/office/drawing/2014/main" val="1430660370"/>
                    </a:ext>
                  </a:extLst>
                </a:gridCol>
              </a:tblGrid>
              <a:tr h="1096638">
                <a:tc>
                  <a:txBody>
                    <a:bodyPr/>
                    <a:lstStyle/>
                    <a:p>
                      <a:pPr algn="ctr">
                        <a:buNone/>
                      </a:pPr>
                      <a:r>
                        <a:rPr lang="en-US" sz="2400">
                          <a:effectLst/>
                        </a:rPr>
                        <a:t>Authority Type</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European Funds Accessibility</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a:effectLst/>
                        </a:rPr>
                        <a:t>Volume of Implemented Projects</a:t>
                      </a:r>
                      <a:endParaRPr lang="ro-RO"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Scale of Realized Investments</a:t>
                      </a:r>
                      <a:endParaRPr lang="ro-RO"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buNone/>
                      </a:pPr>
                      <a:r>
                        <a:rPr lang="en-US" sz="2400" dirty="0">
                          <a:effectLst/>
                        </a:rPr>
                        <a:t>Level of Digitalization Integration</a:t>
                      </a:r>
                      <a:endParaRPr lang="ro-RO"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4592450"/>
                  </a:ext>
                </a:extLst>
              </a:tr>
              <a:tr h="2193276">
                <a:tc>
                  <a:txBody>
                    <a:bodyPr/>
                    <a:lstStyle/>
                    <a:p>
                      <a:pPr algn="just">
                        <a:buNone/>
                      </a:pPr>
                      <a:r>
                        <a:rPr lang="en-US" sz="2400">
                          <a:effectLst/>
                          <a:latin typeface="Times New Roman" panose="02020603050405020304" pitchFamily="18" charset="0"/>
                          <a:cs typeface="Times New Roman" panose="02020603050405020304" pitchFamily="18" charset="0"/>
                        </a:rPr>
                        <a:t>Central Authorities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en-US" sz="2400">
                          <a:effectLst/>
                          <a:latin typeface="Times New Roman" panose="02020603050405020304" pitchFamily="18" charset="0"/>
                          <a:cs typeface="Times New Roman" panose="02020603050405020304" pitchFamily="18" charset="0"/>
                        </a:rPr>
                        <a:t>Navigates the complex landscape of European funding with expertise, demonstrating a high capacity to access various opportunities.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Notable for an extensive portfolio of funded initiatives, covering a wide range of domains.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Mobilizes significant financial resources, reflecting the scope of national projects.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The integration of digital solutions is profound and strategic, aiming for structural modernization.</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30084777"/>
                  </a:ext>
                </a:extLst>
              </a:tr>
              <a:tr h="2193276">
                <a:tc>
                  <a:txBody>
                    <a:bodyPr/>
                    <a:lstStyle/>
                    <a:p>
                      <a:pPr algn="just">
                        <a:buNone/>
                      </a:pPr>
                      <a:r>
                        <a:rPr lang="en-US" sz="2400">
                          <a:effectLst/>
                          <a:latin typeface="Times New Roman" panose="02020603050405020304" pitchFamily="18" charset="0"/>
                          <a:cs typeface="Times New Roman" panose="02020603050405020304" pitchFamily="18" charset="0"/>
                        </a:rPr>
                        <a:t>Regional Authorities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en-US" sz="2400">
                          <a:effectLst/>
                          <a:latin typeface="Times New Roman" panose="02020603050405020304" pitchFamily="18" charset="0"/>
                          <a:cs typeface="Times New Roman" panose="02020603050405020304" pitchFamily="18" charset="0"/>
                        </a:rPr>
                        <a:t>Demonstrates an active engagement, but faces intermediate complexity in the application and management of funds.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Presents a considerable number of projects, adapted to the regional specifics and zonal development priorities.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Carries out investments with a substantial value, contributing to economic and social growth at the regional level.</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The adoption of digital technologies is under development, with the potential for expansion and deepening.</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9695609"/>
                  </a:ext>
                </a:extLst>
              </a:tr>
              <a:tr h="2193276">
                <a:tc>
                  <a:txBody>
                    <a:bodyPr/>
                    <a:lstStyle/>
                    <a:p>
                      <a:pPr algn="just">
                        <a:buNone/>
                      </a:pPr>
                      <a:r>
                        <a:rPr lang="en-US" sz="2400" dirty="0">
                          <a:effectLst/>
                          <a:latin typeface="Times New Roman" panose="02020603050405020304" pitchFamily="18" charset="0"/>
                          <a:cs typeface="Times New Roman" panose="02020603050405020304" pitchFamily="18" charset="0"/>
                        </a:rPr>
                        <a:t>Local Authorities</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buNone/>
                      </a:pPr>
                      <a:r>
                        <a:rPr lang="en-US" sz="2400">
                          <a:effectLst/>
                          <a:latin typeface="Times New Roman" panose="02020603050405020304" pitchFamily="18" charset="0"/>
                          <a:cs typeface="Times New Roman" panose="02020603050405020304" pitchFamily="18" charset="0"/>
                        </a:rPr>
                        <a:t>Encounters significant difficulties in navigating European procedures, having an often restricted access to opportunities.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Characterized by a reduced volume of funded projects, often concentrated on immediate needs and limited capacities.</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a:effectLst/>
                          <a:latin typeface="Times New Roman" panose="02020603050405020304" pitchFamily="18" charset="0"/>
                          <a:cs typeface="Times New Roman" panose="02020603050405020304" pitchFamily="18" charset="0"/>
                        </a:rPr>
                        <a:t>The investments made are of a more modest scale, reflecting budgetary constraints and the complexity of accessing large funding.</a:t>
                      </a:r>
                      <a:endParaRPr lang="ro-RO"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dirty="0">
                          <a:effectLst/>
                          <a:latin typeface="Times New Roman" panose="02020603050405020304" pitchFamily="18" charset="0"/>
                          <a:cs typeface="Times New Roman" panose="02020603050405020304" pitchFamily="18" charset="0"/>
                        </a:rPr>
                        <a:t>The level of digitalization is in an early stage, with significant needs for investment and know-how.</a:t>
                      </a:r>
                      <a:endParaRPr lang="ro-R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3970554"/>
                  </a:ext>
                </a:extLst>
              </a:tr>
            </a:tbl>
          </a:graphicData>
        </a:graphic>
      </p:graphicFrame>
      <p:sp>
        <p:nvSpPr>
          <p:cNvPr id="23" name="TextBox 22">
            <a:extLst>
              <a:ext uri="{FF2B5EF4-FFF2-40B4-BE49-F238E27FC236}">
                <a16:creationId xmlns:a16="http://schemas.microsoft.com/office/drawing/2014/main" id="{D4851BF3-D703-BA94-0344-B82664695752}"/>
              </a:ext>
            </a:extLst>
          </p:cNvPr>
          <p:cNvSpPr txBox="1"/>
          <p:nvPr/>
        </p:nvSpPr>
        <p:spPr>
          <a:xfrm>
            <a:off x="15646400" y="34532062"/>
            <a:ext cx="10744200" cy="369332"/>
          </a:xfrm>
          <a:prstGeom prst="rect">
            <a:avLst/>
          </a:prstGeom>
          <a:noFill/>
        </p:spPr>
        <p:txBody>
          <a:bodyPr wrap="square">
            <a:spAutoFit/>
          </a:bodyPr>
          <a:lstStyle/>
          <a:p>
            <a:pPr marL="457200" algn="just">
              <a:buNone/>
            </a:pPr>
            <a:r>
              <a:rPr lang="en-US" sz="1800" b="1" dirty="0">
                <a:effectLst/>
                <a:latin typeface="Times New Roman" panose="02020603050405020304" pitchFamily="18" charset="0"/>
                <a:ea typeface="Times New Roman" panose="02020603050405020304" pitchFamily="18" charset="0"/>
              </a:rPr>
              <a:t>Table 2. Qualitative differences between central and local authorities in the use of European funds</a:t>
            </a:r>
            <a:endParaRPr lang="ro-RO" sz="28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B0B287AB-2376-EEC5-F6A6-91D6274B0A1F}"/>
              </a:ext>
            </a:extLst>
          </p:cNvPr>
          <p:cNvSpPr txBox="1"/>
          <p:nvPr/>
        </p:nvSpPr>
        <p:spPr>
          <a:xfrm>
            <a:off x="1879600" y="26083160"/>
            <a:ext cx="10058400" cy="8448467"/>
          </a:xfrm>
          <a:prstGeom prst="rect">
            <a:avLst/>
          </a:prstGeom>
          <a:noFill/>
        </p:spPr>
        <p:txBody>
          <a:bodyPr wrap="square">
            <a:spAutoFit/>
          </a:bodyPr>
          <a:lstStyle/>
          <a:p>
            <a:pPr algn="just">
              <a:spcBef>
                <a:spcPts val="600"/>
              </a:spcBef>
              <a:buNone/>
            </a:pPr>
            <a:r>
              <a:rPr lang="en-US" sz="2400" dirty="0">
                <a:effectLst/>
                <a:latin typeface="Times New Roman" panose="02020603050405020304" pitchFamily="18" charset="0"/>
                <a:ea typeface="Times New Roman" panose="02020603050405020304" pitchFamily="18" charset="0"/>
              </a:rPr>
              <a:t>The perspective in Table 1 on how the different types of procurement intersect with funding sources and their potential impact indicates a dependence on European funds for all categories of procurement analyzed, which underlines the importance of accessing these resources for development. Regarding domestic financing, this seems to be particularly relevant for infrastructure and sustainable procurement, suggesting a co-financing or national budgetary allocation for these strategic areas.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anticipated growth after the PNRR is assessed as high for IT and infrastructure procurement, indicating a significant potential to boost these sectors through the plan. Service procurement is estimated to have a medium growth, while sustainable procurement is seen with a lower growth, possibly due to the specificity and complexity of their large-scale implementation in a short time horizon.</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Ultimately, the long-term impact is considered positive for IT procurement, medium for services, major for infrastructure (which is to be expected given the nature of the investments) and significant for sustainable procurement. This last category, although with a more modest initial growth, promises substantial long-term benefits, aligning with sustainability and resilience objectives.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Table 2 illustrates the qualitative differences observed between central, regional and local authorities in Romania in terms of access to European funds, the volume and value of implemented projects, as well as the level of integration of digitalization in their activities.</a:t>
            </a:r>
            <a:endParaRPr lang="ro-RO"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B8796742-3090-065F-0268-69603B0ADA3F}"/>
              </a:ext>
            </a:extLst>
          </p:cNvPr>
          <p:cNvSpPr txBox="1"/>
          <p:nvPr/>
        </p:nvSpPr>
        <p:spPr>
          <a:xfrm>
            <a:off x="1879599" y="35150269"/>
            <a:ext cx="25902215" cy="5493812"/>
          </a:xfrm>
          <a:prstGeom prst="rect">
            <a:avLst/>
          </a:prstGeom>
          <a:noFill/>
        </p:spPr>
        <p:txBody>
          <a:bodyPr wrap="square">
            <a:spAutoFit/>
          </a:bodyPr>
          <a:lstStyle/>
          <a:p>
            <a:pPr algn="just">
              <a:buNone/>
            </a:pPr>
            <a:r>
              <a:rPr lang="en-US" sz="2400" b="1" dirty="0">
                <a:effectLst/>
                <a:latin typeface="Times New Roman" panose="02020603050405020304" pitchFamily="18" charset="0"/>
                <a:ea typeface="Times New Roman" panose="02020603050405020304" pitchFamily="18" charset="0"/>
              </a:rPr>
              <a:t>Conclusions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This exploratory investigation deepens the interconnection between the digitalization of public administration and the efficiency of institutional consumption in Romania, placing the analysis in the dynamic context of digital transformation and the mobilization of European funds. By examining open government data from the period 2020-2024, the research reveals a moderate correlation (r = 0.46) between the proportion of procurements financed from European sources and the overall trajectory of procurements carried out by public institutions. This finding, although not indicating an absolute causal dependence, suggests a positive influence of the digitalization of procurement processes, often catalyzed by access to European funding (including through mechanisms such as the National Recovery and Resilience Plan), on optimizing operational efficiency and reducing the recurrence of traditional, inertially resource-consuming procedures.</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The intrinsic originality of this research emanates from the rigorous combination of open data analysis with multidimensional assessment of institutional sustainability – a field that, despite its growing relevance, remains relatively under-explored in the current academic landscape. By proposing a replicable quantitative analytical model, based on the use of open-source resources, the study offers a concrete methodology for assessing the impact of digitalization on the sustainable dimension of public sector functioning. This innovative methodological approach opens new horizons for future research and facilitates a more nuanced understanding of the mechanisms through which digital technology can contribute to a more accountable and efficient public administration.</a:t>
            </a:r>
            <a:endParaRPr lang="ro-RO" sz="2400" dirty="0">
              <a:effectLst/>
              <a:latin typeface="Times New Roman" panose="02020603050405020304" pitchFamily="18" charset="0"/>
              <a:ea typeface="Times New Roman" panose="02020603050405020304" pitchFamily="18" charset="0"/>
            </a:endParaRPr>
          </a:p>
          <a:p>
            <a:pPr algn="just">
              <a:spcBef>
                <a:spcPts val="600"/>
              </a:spcBef>
              <a:buNone/>
            </a:pPr>
            <a:r>
              <a:rPr lang="en-US" sz="2400" dirty="0">
                <a:effectLst/>
                <a:latin typeface="Times New Roman" panose="02020603050405020304" pitchFamily="18" charset="0"/>
                <a:ea typeface="Times New Roman" panose="02020603050405020304" pitchFamily="18" charset="0"/>
              </a:rPr>
              <a:t>From the perspective of practical implications, the conclusions of this research argue for the need to formulate and implement coherent and ambitious public policies, designed to accelerate the process of sustainable digitalization across the entire spectrum of public administration. Furthermore, they highlight the importance of strategically aligning digitalization investments with European funding opportunities, to optimize institutional consumption and promote more transparent, efficient and sustainable public procurement practices. In essence, the study advocates for an integrated vision of digitalization, not as an end, but as an essential strategic tool for building a modern, resilient and future-oriented public administration.</a:t>
            </a:r>
            <a:endParaRPr lang="ro-RO"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749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103</TotalTime>
  <Words>1602</Words>
  <Application>Microsoft Office PowerPoint</Application>
  <PresentationFormat>Custom</PresentationFormat>
  <Paragraphs>84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c:creator>
  <cp:lastModifiedBy>BURLACU SORIN</cp:lastModifiedBy>
  <cp:revision>14</cp:revision>
  <dcterms:created xsi:type="dcterms:W3CDTF">2017-05-22T21:55:42Z</dcterms:created>
  <dcterms:modified xsi:type="dcterms:W3CDTF">2025-06-22T08:24:39Z</dcterms:modified>
</cp:coreProperties>
</file>