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23B"/>
    <a:srgbClr val="C3C3C3"/>
    <a:srgbClr val="885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5" autoAdjust="0"/>
    <p:restoredTop sz="94660"/>
  </p:normalViewPr>
  <p:slideViewPr>
    <p:cSldViewPr snapToGrid="0">
      <p:cViewPr>
        <p:scale>
          <a:sx n="40" d="100"/>
          <a:sy n="40" d="100"/>
        </p:scale>
        <p:origin x="-336" y="-261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75038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93943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13741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1134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0F1355-598C-45B3-AAB3-5C27E5350FB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158869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30F1355-598C-45B3-AAB3-5C27E5350FB0}"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41862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30F1355-598C-45B3-AAB3-5C27E5350FB0}"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88142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30F1355-598C-45B3-AAB3-5C27E5350FB0}"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61213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F1355-598C-45B3-AAB3-5C27E5350FB0}"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66842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53362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5623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15F6355-C71B-E572-A2AE-0C4A56C1BAE4}"/>
              </a:ext>
            </a:extLst>
          </p:cNvPr>
          <p:cNvSpPr/>
          <p:nvPr userDrawn="1"/>
        </p:nvSpPr>
        <p:spPr>
          <a:xfrm>
            <a:off x="0" y="-1"/>
            <a:ext cx="30275213" cy="2278903"/>
          </a:xfrm>
          <a:prstGeom prst="rect">
            <a:avLst/>
          </a:prstGeom>
          <a:solidFill>
            <a:srgbClr val="2F6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Placeholder 1"/>
          <p:cNvSpPr>
            <a:spLocks noGrp="1"/>
          </p:cNvSpPr>
          <p:nvPr>
            <p:ph type="title"/>
          </p:nvPr>
        </p:nvSpPr>
        <p:spPr>
          <a:xfrm>
            <a:off x="2081421" y="2580495"/>
            <a:ext cx="26112371" cy="797183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30F1355-598C-45B3-AAB3-5C27E5350FB0}" type="datetimeFigureOut">
              <a:rPr lang="en-US" smtClean="0"/>
              <a:t>6/25/2025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3CD98AB-CBAD-4279-8EDE-27C1E0715B96}" type="slidenum">
              <a:rPr lang="en-US" smtClean="0"/>
              <a:t>‹#›</a:t>
            </a:fld>
            <a:endParaRPr lang="en-US"/>
          </a:p>
        </p:txBody>
      </p:sp>
      <p:sp>
        <p:nvSpPr>
          <p:cNvPr id="8" name="Subtitle 2">
            <a:extLst>
              <a:ext uri="{FF2B5EF4-FFF2-40B4-BE49-F238E27FC236}">
                <a16:creationId xmlns:a16="http://schemas.microsoft.com/office/drawing/2014/main" id="{1BBF21EB-FD94-6EC5-C5A1-DAAB99858BBA}"/>
              </a:ext>
            </a:extLst>
          </p:cNvPr>
          <p:cNvSpPr txBox="1">
            <a:spLocks/>
          </p:cNvSpPr>
          <p:nvPr userDrawn="1"/>
        </p:nvSpPr>
        <p:spPr>
          <a:xfrm>
            <a:off x="1091773" y="140188"/>
            <a:ext cx="13314170" cy="1972945"/>
          </a:xfrm>
          <a:prstGeom prst="rect">
            <a:avLst/>
          </a:prstGeom>
        </p:spPr>
        <p:txBody>
          <a:bodyPr vert="horz" lIns="227064" tIns="113532" rIns="227064" bIns="11353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11</a:t>
            </a:r>
            <a:r>
              <a:rPr lang="en-US" sz="4000" b="1"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th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BASIQ </a:t>
            </a:r>
            <a:r>
              <a:rPr lang="en-US" sz="40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International Conference</a:t>
            </a:r>
          </a:p>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New Trends in Sustainable Business and Consumption</a:t>
            </a:r>
          </a:p>
          <a:p>
            <a:pPr marL="0" marR="0" lvl="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26-28 June </a:t>
            </a:r>
            <a:r>
              <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2025, University of Oradea - Faculty of Economic Sciences, Romania</a:t>
            </a:r>
            <a:b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blue and white logo&#10;&#10;AI-generated content may be incorrect.">
            <a:extLst>
              <a:ext uri="{FF2B5EF4-FFF2-40B4-BE49-F238E27FC236}">
                <a16:creationId xmlns:a16="http://schemas.microsoft.com/office/drawing/2014/main" id="{6731F677-5C41-151E-2482-6990957902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20129" y="354723"/>
            <a:ext cx="3128958" cy="1656000"/>
          </a:xfrm>
          <a:prstGeom prst="rect">
            <a:avLst/>
          </a:prstGeom>
        </p:spPr>
      </p:pic>
      <p:pic>
        <p:nvPicPr>
          <p:cNvPr id="13" name="Graphic 12">
            <a:extLst>
              <a:ext uri="{FF2B5EF4-FFF2-40B4-BE49-F238E27FC236}">
                <a16:creationId xmlns:a16="http://schemas.microsoft.com/office/drawing/2014/main" id="{4848C1A9-524A-3495-B56E-90F259426436}"/>
              </a:ext>
            </a:extLst>
          </p:cNvPr>
          <p:cNvPicPr>
            <a:picLocks noChangeAspect="1"/>
          </p:cNvPicPr>
          <p:nvPr userDrawn="1"/>
        </p:nvPicPr>
        <p:blipFill>
          <a:blip r:embed="rId14">
            <a:extLst>
              <a:ext uri="{96DAC541-7B7A-43D3-8B79-37D633B846F1}">
                <asvg:svgBlip xmlns:asvg="http://schemas.microsoft.com/office/drawing/2016/SVG/main" r:embed="rId15"/>
              </a:ext>
            </a:extLst>
          </a:blip>
          <a:srcRect l="3281" t="4117" r="3640" b="3520"/>
          <a:stretch/>
        </p:blipFill>
        <p:spPr>
          <a:xfrm>
            <a:off x="21653193" y="354723"/>
            <a:ext cx="1668836" cy="1656000"/>
          </a:xfrm>
          <a:prstGeom prst="rect">
            <a:avLst/>
          </a:prstGeom>
        </p:spPr>
      </p:pic>
      <p:pic>
        <p:nvPicPr>
          <p:cNvPr id="14" name="Picture 13" descr="A blue and white circle with a caduceus and a world map&#10;&#10;AI-generated content may be incorrect.">
            <a:extLst>
              <a:ext uri="{FF2B5EF4-FFF2-40B4-BE49-F238E27FC236}">
                <a16:creationId xmlns:a16="http://schemas.microsoft.com/office/drawing/2014/main" id="{7183C3B9-AF08-4EAE-F6A7-DB556A58349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26135" y="354723"/>
            <a:ext cx="1657155" cy="1656000"/>
          </a:xfrm>
          <a:prstGeom prst="rect">
            <a:avLst/>
          </a:prstGeom>
        </p:spPr>
      </p:pic>
      <p:pic>
        <p:nvPicPr>
          <p:cNvPr id="15" name="Picture 14" descr="A blue circle with white letters&#10;&#10;AI-generated content may be incorrect.">
            <a:extLst>
              <a:ext uri="{FF2B5EF4-FFF2-40B4-BE49-F238E27FC236}">
                <a16:creationId xmlns:a16="http://schemas.microsoft.com/office/drawing/2014/main" id="{5B120D4A-19F0-1F89-9EF2-1B73C2357539}"/>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l="7791" t="7447" r="7963" b="7273"/>
          <a:stretch/>
        </p:blipFill>
        <p:spPr>
          <a:xfrm>
            <a:off x="25587396" y="354723"/>
            <a:ext cx="1635937" cy="1656000"/>
          </a:xfrm>
          <a:prstGeom prst="rect">
            <a:avLst/>
          </a:prstGeom>
        </p:spPr>
      </p:pic>
      <p:pic>
        <p:nvPicPr>
          <p:cNvPr id="16" name="Picture 15" descr="A purple circle with white text&#10;&#10;AI-generated content may be incorrect.">
            <a:extLst>
              <a:ext uri="{FF2B5EF4-FFF2-40B4-BE49-F238E27FC236}">
                <a16:creationId xmlns:a16="http://schemas.microsoft.com/office/drawing/2014/main" id="{3550141D-BFF9-385A-7775-6B30E0E2B6D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527440" y="354723"/>
            <a:ext cx="1656000" cy="1656000"/>
          </a:xfrm>
          <a:prstGeom prst="rect">
            <a:avLst/>
          </a:prstGeom>
        </p:spPr>
      </p:pic>
    </p:spTree>
    <p:extLst>
      <p:ext uri="{BB962C8B-B14F-4D97-AF65-F5344CB8AC3E}">
        <p14:creationId xmlns:p14="http://schemas.microsoft.com/office/powerpoint/2010/main" val="96286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91E0B3-0EE3-A1FC-4250-3DC606D8FFB4}"/>
              </a:ext>
            </a:extLst>
          </p:cNvPr>
          <p:cNvSpPr txBox="1"/>
          <p:nvPr/>
        </p:nvSpPr>
        <p:spPr>
          <a:xfrm>
            <a:off x="8253608" y="3554154"/>
            <a:ext cx="19528209" cy="553998"/>
          </a:xfrm>
          <a:prstGeom prst="rect">
            <a:avLst/>
          </a:prstGeom>
          <a:solidFill>
            <a:srgbClr val="2C223B">
              <a:alpha val="7059"/>
            </a:srgbClr>
          </a:solidFill>
        </p:spPr>
        <p:txBody>
          <a:bodyPr wrap="square" rtlCol="0">
            <a:spAutoFit/>
          </a:bodyPr>
          <a:lstStyle/>
          <a:p>
            <a:pPr algn="ctr"/>
            <a:r>
              <a:rPr lang="en-US" sz="3000" b="1" dirty="0">
                <a:latin typeface="Arial" panose="020B0604020202020204" pitchFamily="34" charset="0"/>
                <a:cs typeface="Arial" panose="020B0604020202020204" pitchFamily="34" charset="0"/>
              </a:rPr>
              <a:t>An Overview on Current Sustainable Practices in the Tire Industry. Focus on Environmental Orientations</a:t>
            </a:r>
          </a:p>
        </p:txBody>
      </p:sp>
      <p:sp>
        <p:nvSpPr>
          <p:cNvPr id="14" name="TextBox 13">
            <a:extLst>
              <a:ext uri="{FF2B5EF4-FFF2-40B4-BE49-F238E27FC236}">
                <a16:creationId xmlns:a16="http://schemas.microsoft.com/office/drawing/2014/main" id="{39498380-4970-B1BF-834C-E404DC1D9CE5}"/>
              </a:ext>
            </a:extLst>
          </p:cNvPr>
          <p:cNvSpPr txBox="1"/>
          <p:nvPr/>
        </p:nvSpPr>
        <p:spPr>
          <a:xfrm>
            <a:off x="8253608" y="4631074"/>
            <a:ext cx="19528209" cy="584775"/>
          </a:xfrm>
          <a:prstGeom prst="rect">
            <a:avLst/>
          </a:prstGeom>
          <a:solidFill>
            <a:srgbClr val="2C223B">
              <a:alpha val="7059"/>
            </a:srgbClr>
          </a:solidFill>
        </p:spPr>
        <p:txBody>
          <a:bodyPr wrap="square" rtlCol="0">
            <a:spAutoFit/>
          </a:bodyPr>
          <a:lstStyle/>
          <a:p>
            <a:pPr algn="ctr"/>
            <a:r>
              <a:rPr lang="en-US" sz="3200" dirty="0">
                <a:latin typeface="Arial" panose="020B0604020202020204" pitchFamily="34" charset="0"/>
                <a:cs typeface="Arial" panose="020B0604020202020204" pitchFamily="34" charset="0"/>
              </a:rPr>
              <a:t>Stefan Sava</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Christian Bux</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Vasileios Ntouros</a:t>
            </a:r>
            <a:r>
              <a:rPr lang="en-US" sz="3200" baseline="30000" dirty="0">
                <a:latin typeface="Arial" panose="020B0604020202020204" pitchFamily="34" charset="0"/>
                <a:cs typeface="Arial" panose="020B0604020202020204" pitchFamily="34" charset="0"/>
              </a:rPr>
              <a:t>3</a:t>
            </a:r>
            <a:r>
              <a:rPr lang="en-US" sz="3200" dirty="0">
                <a:latin typeface="Arial" panose="020B0604020202020204" pitchFamily="34" charset="0"/>
                <a:cs typeface="Arial" panose="020B0604020202020204" pitchFamily="34" charset="0"/>
              </a:rPr>
              <a:t> and Raluca Mariana Grosu</a:t>
            </a:r>
            <a:r>
              <a:rPr lang="en-US" sz="3200" baseline="30000" dirty="0">
                <a:latin typeface="Arial" panose="020B0604020202020204" pitchFamily="34" charset="0"/>
                <a:cs typeface="Arial" panose="020B0604020202020204" pitchFamily="34" charset="0"/>
              </a:rPr>
              <a:t>4</a:t>
            </a:r>
          </a:p>
        </p:txBody>
      </p:sp>
      <p:sp>
        <p:nvSpPr>
          <p:cNvPr id="15" name="TextBox 14">
            <a:extLst>
              <a:ext uri="{FF2B5EF4-FFF2-40B4-BE49-F238E27FC236}">
                <a16:creationId xmlns:a16="http://schemas.microsoft.com/office/drawing/2014/main" id="{297967ED-A615-7E01-D328-AF55338B0E1A}"/>
              </a:ext>
            </a:extLst>
          </p:cNvPr>
          <p:cNvSpPr txBox="1"/>
          <p:nvPr/>
        </p:nvSpPr>
        <p:spPr>
          <a:xfrm>
            <a:off x="8253608" y="5671806"/>
            <a:ext cx="19528208" cy="769441"/>
          </a:xfrm>
          <a:prstGeom prst="rect">
            <a:avLst/>
          </a:prstGeom>
          <a:solidFill>
            <a:srgbClr val="2C223B">
              <a:alpha val="7059"/>
            </a:srgbClr>
          </a:solidFill>
        </p:spPr>
        <p:txBody>
          <a:bodyPr wrap="square" rtlCol="0">
            <a:spAutoFit/>
          </a:bodyPr>
          <a:lstStyle/>
          <a:p>
            <a:pPr algn="ctr"/>
            <a:r>
              <a:rPr lang="en-US" sz="2200" dirty="0">
                <a:latin typeface="Arial" panose="020B0604020202020204" pitchFamily="34" charset="0"/>
                <a:cs typeface="Arial" panose="020B0604020202020204" pitchFamily="34" charset="0"/>
              </a:rPr>
              <a:t>1)4) Bucharest University of Economic Studies, Bucharest, Romania; 2) University of Foggia, Foggia, Italy; 3) National and </a:t>
            </a:r>
            <a:r>
              <a:rPr lang="en-US" sz="2200" dirty="0" err="1">
                <a:latin typeface="Arial" panose="020B0604020202020204" pitchFamily="34" charset="0"/>
                <a:cs typeface="Arial" panose="020B0604020202020204" pitchFamily="34" charset="0"/>
              </a:rPr>
              <a:t>Kapodistrian</a:t>
            </a:r>
            <a:r>
              <a:rPr lang="en-US" sz="2200" dirty="0">
                <a:latin typeface="Arial" panose="020B0604020202020204" pitchFamily="34" charset="0"/>
                <a:cs typeface="Arial" panose="020B0604020202020204" pitchFamily="34" charset="0"/>
              </a:rPr>
              <a:t> University of Athens, Athens, Greece</a:t>
            </a:r>
          </a:p>
        </p:txBody>
      </p:sp>
      <p:sp>
        <p:nvSpPr>
          <p:cNvPr id="16" name="TextBox 15">
            <a:extLst>
              <a:ext uri="{FF2B5EF4-FFF2-40B4-BE49-F238E27FC236}">
                <a16:creationId xmlns:a16="http://schemas.microsoft.com/office/drawing/2014/main" id="{6385552E-C1F0-06B4-3D33-D7DF687B6E5C}"/>
              </a:ext>
            </a:extLst>
          </p:cNvPr>
          <p:cNvSpPr txBox="1"/>
          <p:nvPr/>
        </p:nvSpPr>
        <p:spPr>
          <a:xfrm>
            <a:off x="8253608" y="6668491"/>
            <a:ext cx="19528208" cy="584775"/>
          </a:xfrm>
          <a:prstGeom prst="rect">
            <a:avLst/>
          </a:prstGeom>
          <a:solidFill>
            <a:srgbClr val="2C223B">
              <a:alpha val="7059"/>
            </a:srgbClr>
          </a:solidFill>
        </p:spPr>
        <p:txBody>
          <a:bodyPr wrap="square" rtlCol="0">
            <a:spAutoFit/>
          </a:bodyPr>
          <a:lstStyle/>
          <a:p>
            <a:pPr algn="ctr"/>
            <a:r>
              <a:rPr lang="en-US" sz="3200" dirty="0">
                <a:latin typeface="Arial" panose="020B0604020202020204" pitchFamily="34" charset="0"/>
                <a:cs typeface="Arial" panose="020B0604020202020204" pitchFamily="34" charset="0"/>
              </a:rPr>
              <a:t>raluca.petrescu@com.ase.ro</a:t>
            </a:r>
          </a:p>
        </p:txBody>
      </p:sp>
      <p:sp>
        <p:nvSpPr>
          <p:cNvPr id="8" name="CasetăText 7">
            <a:extLst>
              <a:ext uri="{FF2B5EF4-FFF2-40B4-BE49-F238E27FC236}">
                <a16:creationId xmlns:a16="http://schemas.microsoft.com/office/drawing/2014/main" id="{D262572C-ABB6-4ACD-BD62-169F13F76516}"/>
              </a:ext>
            </a:extLst>
          </p:cNvPr>
          <p:cNvSpPr txBox="1"/>
          <p:nvPr/>
        </p:nvSpPr>
        <p:spPr>
          <a:xfrm>
            <a:off x="4976038" y="9120672"/>
            <a:ext cx="22805778" cy="1292662"/>
          </a:xfrm>
          <a:prstGeom prst="rect">
            <a:avLst/>
          </a:prstGeom>
          <a:noFill/>
        </p:spPr>
        <p:txBody>
          <a:bodyPr wrap="square">
            <a:spAutoFit/>
          </a:bodyPr>
          <a:lstStyle/>
          <a:p>
            <a:pPr algn="just">
              <a:spcBef>
                <a:spcPts val="600"/>
              </a:spcBef>
              <a:spcAft>
                <a:spcPts val="600"/>
              </a:spcAft>
              <a:buNone/>
            </a:pPr>
            <a:r>
              <a:rPr lang="en-GB" sz="2600" dirty="0">
                <a:effectLst/>
                <a:latin typeface="Times New Roman" panose="02020603050405020304" pitchFamily="18" charset="0"/>
                <a:ea typeface="Times New Roman" panose="02020603050405020304" pitchFamily="18" charset="0"/>
              </a:rPr>
              <a:t>The tire industry, a fundamental component of global transportation systems, poses substantial environmental and public health risks throughout its lifecycle: resource-intensive practices  (synthetic rubber production, fossil fuel-dependent logistics, and linear material flows) + post-consumer tire disposal. However, the tire industry is navigating an era of unprecedented transformation, and, in current society, the paradigm is shifting.</a:t>
            </a:r>
            <a:endParaRPr lang="en-US" sz="2600" dirty="0"/>
          </a:p>
        </p:txBody>
      </p:sp>
      <p:sp>
        <p:nvSpPr>
          <p:cNvPr id="10" name="CasetăText 9">
            <a:extLst>
              <a:ext uri="{FF2B5EF4-FFF2-40B4-BE49-F238E27FC236}">
                <a16:creationId xmlns:a16="http://schemas.microsoft.com/office/drawing/2014/main" id="{930EF001-F7E5-4CE3-16B2-5B303DB47870}"/>
              </a:ext>
            </a:extLst>
          </p:cNvPr>
          <p:cNvSpPr txBox="1"/>
          <p:nvPr/>
        </p:nvSpPr>
        <p:spPr>
          <a:xfrm>
            <a:off x="2133600" y="11453767"/>
            <a:ext cx="25550126" cy="492443"/>
          </a:xfrm>
          <a:prstGeom prst="rect">
            <a:avLst/>
          </a:prstGeom>
          <a:noFill/>
        </p:spPr>
        <p:txBody>
          <a:bodyPr wrap="square">
            <a:spAutoFit/>
          </a:bodyPr>
          <a:lstStyle/>
          <a:p>
            <a:pPr algn="ctr"/>
            <a:r>
              <a:rPr lang="en-GB" sz="2600" b="1" dirty="0">
                <a:effectLst/>
                <a:latin typeface="Times New Roman" panose="02020603050405020304" pitchFamily="18" charset="0"/>
                <a:ea typeface="Times New Roman" panose="02020603050405020304" pitchFamily="18" charset="0"/>
              </a:rPr>
              <a:t>Research Question: What sustainable practices are companies active in the tire industry implementing, with a particular focus on environment-related orientations? </a:t>
            </a:r>
            <a:endParaRPr lang="en-US" sz="2600" b="1" dirty="0"/>
          </a:p>
        </p:txBody>
      </p:sp>
      <p:sp>
        <p:nvSpPr>
          <p:cNvPr id="18" name="CasetăText 17">
            <a:extLst>
              <a:ext uri="{FF2B5EF4-FFF2-40B4-BE49-F238E27FC236}">
                <a16:creationId xmlns:a16="http://schemas.microsoft.com/office/drawing/2014/main" id="{A6D71ABF-B223-6986-A09F-5A4062D27B8B}"/>
              </a:ext>
            </a:extLst>
          </p:cNvPr>
          <p:cNvSpPr txBox="1"/>
          <p:nvPr/>
        </p:nvSpPr>
        <p:spPr>
          <a:xfrm>
            <a:off x="7427496" y="13409439"/>
            <a:ext cx="20354318" cy="892552"/>
          </a:xfrm>
          <a:prstGeom prst="rect">
            <a:avLst/>
          </a:prstGeom>
          <a:noFill/>
        </p:spPr>
        <p:txBody>
          <a:bodyPr wrap="square">
            <a:spAutoFit/>
          </a:bodyPr>
          <a:lstStyle/>
          <a:p>
            <a:pPr algn="just"/>
            <a:r>
              <a:rPr lang="en-GB" sz="2600" b="1" dirty="0">
                <a:effectLst/>
                <a:latin typeface="Times New Roman" panose="02020603050405020304" pitchFamily="18" charset="0"/>
                <a:ea typeface="Times New Roman" panose="02020603050405020304" pitchFamily="18" charset="0"/>
              </a:rPr>
              <a:t>Aim</a:t>
            </a:r>
            <a:r>
              <a:rPr lang="en-GB" sz="2600" dirty="0">
                <a:latin typeface="Times New Roman" panose="02020603050405020304" pitchFamily="18" charset="0"/>
                <a:ea typeface="Times New Roman" panose="02020603050405020304" pitchFamily="18" charset="0"/>
              </a:rPr>
              <a:t>: </a:t>
            </a:r>
            <a:r>
              <a:rPr lang="en-GB" sz="2600" dirty="0">
                <a:effectLst/>
                <a:latin typeface="Times New Roman" panose="02020603050405020304" pitchFamily="18" charset="0"/>
                <a:ea typeface="Times New Roman" panose="02020603050405020304" pitchFamily="18" charset="0"/>
              </a:rPr>
              <a:t>investigation of current sustainable practices implemented by </a:t>
            </a:r>
            <a:r>
              <a:rPr lang="en-GB" sz="2600" b="1" dirty="0">
                <a:effectLst/>
                <a:latin typeface="Times New Roman" panose="02020603050405020304" pitchFamily="18" charset="0"/>
                <a:ea typeface="Times New Roman" panose="02020603050405020304" pitchFamily="18" charset="0"/>
              </a:rPr>
              <a:t>Michelin, Bridgestone, Goodyear, Continental, </a:t>
            </a:r>
            <a:r>
              <a:rPr lang="en-GB" sz="2600" dirty="0">
                <a:effectLst/>
                <a:latin typeface="Times New Roman" panose="02020603050405020304" pitchFamily="18" charset="0"/>
                <a:ea typeface="Times New Roman" panose="02020603050405020304" pitchFamily="18" charset="0"/>
              </a:rPr>
              <a:t>and</a:t>
            </a:r>
            <a:r>
              <a:rPr lang="en-GB" sz="2600" b="1" dirty="0">
                <a:effectLst/>
                <a:latin typeface="Times New Roman" panose="02020603050405020304" pitchFamily="18" charset="0"/>
                <a:ea typeface="Times New Roman" panose="02020603050405020304" pitchFamily="18" charset="0"/>
              </a:rPr>
              <a:t> Pirelli</a:t>
            </a:r>
            <a:r>
              <a:rPr lang="en-GB" sz="2600" dirty="0">
                <a:effectLst/>
                <a:latin typeface="Times New Roman" panose="02020603050405020304" pitchFamily="18" charset="0"/>
                <a:ea typeface="Times New Roman" panose="02020603050405020304" pitchFamily="18" charset="0"/>
              </a:rPr>
              <a:t>, world’s largest tiremakers, according to their 2023 sales .</a:t>
            </a:r>
            <a:endParaRPr lang="en-US" sz="2600" dirty="0"/>
          </a:p>
        </p:txBody>
      </p:sp>
      <p:sp>
        <p:nvSpPr>
          <p:cNvPr id="22" name="CasetăText 21">
            <a:extLst>
              <a:ext uri="{FF2B5EF4-FFF2-40B4-BE49-F238E27FC236}">
                <a16:creationId xmlns:a16="http://schemas.microsoft.com/office/drawing/2014/main" id="{2061A0D2-CBE9-EF61-A6DC-1DDDA6458FAA}"/>
              </a:ext>
            </a:extLst>
          </p:cNvPr>
          <p:cNvSpPr txBox="1"/>
          <p:nvPr/>
        </p:nvSpPr>
        <p:spPr>
          <a:xfrm>
            <a:off x="7427496" y="15345305"/>
            <a:ext cx="20519649" cy="1292662"/>
          </a:xfrm>
          <a:prstGeom prst="rect">
            <a:avLst/>
          </a:prstGeom>
          <a:noFill/>
        </p:spPr>
        <p:txBody>
          <a:bodyPr wrap="square">
            <a:spAutoFit/>
          </a:bodyPr>
          <a:lstStyle/>
          <a:p>
            <a:pPr algn="just"/>
            <a:r>
              <a:rPr lang="en-GB" sz="2600" dirty="0">
                <a:effectLst/>
                <a:latin typeface="Times New Roman" panose="02020603050405020304" pitchFamily="18" charset="0"/>
                <a:ea typeface="Times New Roman" panose="02020603050405020304" pitchFamily="18" charset="0"/>
                <a:cs typeface="Times New Roman" panose="02020603050405020304" pitchFamily="18" charset="0"/>
              </a:rPr>
              <a:t>Second half of April 2025, </a:t>
            </a:r>
            <a:r>
              <a:rPr lang="en-GB" sz="2600" dirty="0">
                <a:latin typeface="Times New Roman" panose="02020603050405020304" pitchFamily="18" charset="0"/>
                <a:ea typeface="Times New Roman" panose="02020603050405020304" pitchFamily="18" charset="0"/>
                <a:cs typeface="Times New Roman" panose="02020603050405020304" pitchFamily="18" charset="0"/>
              </a:rPr>
              <a:t>ana</a:t>
            </a:r>
            <a:r>
              <a:rPr lang="en-GB" sz="2600" dirty="0">
                <a:effectLst/>
                <a:latin typeface="Times New Roman" panose="02020603050405020304" pitchFamily="18" charset="0"/>
                <a:ea typeface="Times New Roman" panose="02020603050405020304" pitchFamily="18" charset="0"/>
                <a:cs typeface="Times New Roman" panose="02020603050405020304" pitchFamily="18" charset="0"/>
              </a:rPr>
              <a:t>lysis of the most recent corporate sustainability reports, integrated annual reports and environmental, social, and governance (ESG) disclosures of the five companies</a:t>
            </a:r>
            <a:r>
              <a:rPr lang="en-GB"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6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en-GB" sz="2600" dirty="0">
                <a:latin typeface="Times New Roman" panose="02020603050405020304" pitchFamily="18" charset="0"/>
                <a:cs typeface="Times New Roman" panose="02020603050405020304" pitchFamily="18" charset="0"/>
              </a:rPr>
              <a:t>ontent analysis over the collected information, mainly focusing on quantitative key performance indicators (KPIs) (e.g., emissions reductions, renewable energy adoption) and qualitative claims (e.g., circular economy pledges).</a:t>
            </a:r>
            <a:r>
              <a:rPr lang="en-GB"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p:txBody>
      </p:sp>
      <p:sp>
        <p:nvSpPr>
          <p:cNvPr id="23" name="Săgeată: jos 22">
            <a:extLst>
              <a:ext uri="{FF2B5EF4-FFF2-40B4-BE49-F238E27FC236}">
                <a16:creationId xmlns:a16="http://schemas.microsoft.com/office/drawing/2014/main" id="{27CE9F1D-5678-4771-8C07-ADDBD89D3E7C}"/>
              </a:ext>
            </a:extLst>
          </p:cNvPr>
          <p:cNvSpPr/>
          <p:nvPr/>
        </p:nvSpPr>
        <p:spPr>
          <a:xfrm>
            <a:off x="14768622" y="10665194"/>
            <a:ext cx="467833" cy="646331"/>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4" name="Picture 1" descr="A screenshot of a computer&#10;&#10;AI-generated content may be incorrect.">
            <a:extLst>
              <a:ext uri="{FF2B5EF4-FFF2-40B4-BE49-F238E27FC236}">
                <a16:creationId xmlns:a16="http://schemas.microsoft.com/office/drawing/2014/main" id="{9F1BF14E-66AE-41FC-8D63-68D7DFF9EF86}"/>
              </a:ext>
            </a:extLst>
          </p:cNvPr>
          <p:cNvPicPr>
            <a:picLocks noChangeAspect="1"/>
          </p:cNvPicPr>
          <p:nvPr/>
        </p:nvPicPr>
        <p:blipFill rotWithShape="1">
          <a:blip r:embed="rId2"/>
          <a:srcRect l="6109" t="20667" r="10509" b="9145"/>
          <a:stretch/>
        </p:blipFill>
        <p:spPr bwMode="auto">
          <a:xfrm>
            <a:off x="6209414" y="28524005"/>
            <a:ext cx="17862698" cy="9808883"/>
          </a:xfrm>
          <a:prstGeom prst="rect">
            <a:avLst/>
          </a:prstGeom>
          <a:ln>
            <a:noFill/>
          </a:ln>
          <a:extLst>
            <a:ext uri="{53640926-AAD7-44D8-BBD7-CCE9431645EC}">
              <a14:shadowObscured xmlns:a14="http://schemas.microsoft.com/office/drawing/2010/main"/>
            </a:ext>
          </a:extLst>
        </p:spPr>
      </p:pic>
      <p:sp>
        <p:nvSpPr>
          <p:cNvPr id="26" name="CasetăText 25">
            <a:extLst>
              <a:ext uri="{FF2B5EF4-FFF2-40B4-BE49-F238E27FC236}">
                <a16:creationId xmlns:a16="http://schemas.microsoft.com/office/drawing/2014/main" id="{ECC915CF-A56E-3276-FB53-39C0707BDE31}"/>
              </a:ext>
            </a:extLst>
          </p:cNvPr>
          <p:cNvSpPr txBox="1"/>
          <p:nvPr/>
        </p:nvSpPr>
        <p:spPr>
          <a:xfrm>
            <a:off x="1995951" y="38835198"/>
            <a:ext cx="25825424" cy="3447098"/>
          </a:xfrm>
          <a:prstGeom prst="rect">
            <a:avLst/>
          </a:prstGeom>
          <a:noFill/>
        </p:spPr>
        <p:txBody>
          <a:bodyPr wrap="square">
            <a:spAutoFit/>
          </a:bodyPr>
          <a:lstStyle/>
          <a:p>
            <a:pPr algn="just">
              <a:spcBef>
                <a:spcPts val="600"/>
              </a:spcBef>
              <a:spcAft>
                <a:spcPts val="600"/>
              </a:spcAft>
            </a:pPr>
            <a:r>
              <a:rPr lang="en-GB" sz="2600" dirty="0">
                <a:latin typeface="Times New Roman" panose="02020603050405020304" pitchFamily="18" charset="0"/>
                <a:ea typeface="Times New Roman" panose="02020603050405020304" pitchFamily="18" charset="0"/>
              </a:rPr>
              <a:t>The push toward sustainable tires has produced both genuine innovation and superficial branding. Michelin’s VISION tire, which features a 3D-printed, biodegradable tread, represents a substantive leap forward. Similarly, Pirelli’s Cyber Tire integrates digital sensors to enhance pressure control and reduce tread wear, connecting sustainability with digitalization. Conversely, many products marketed as “eco-friendly” merely repurpose existing technologies. Bridgestone’s </a:t>
            </a:r>
            <a:r>
              <a:rPr lang="en-GB" sz="2600" dirty="0" err="1">
                <a:latin typeface="Times New Roman" panose="02020603050405020304" pitchFamily="18" charset="0"/>
                <a:ea typeface="Times New Roman" panose="02020603050405020304" pitchFamily="18" charset="0"/>
              </a:rPr>
              <a:t>Ecopia</a:t>
            </a:r>
            <a:r>
              <a:rPr lang="en-GB" sz="2600" dirty="0">
                <a:latin typeface="Times New Roman" panose="02020603050405020304" pitchFamily="18" charset="0"/>
                <a:ea typeface="Times New Roman" panose="02020603050405020304" pitchFamily="18" charset="0"/>
              </a:rPr>
              <a:t> line, for example, still relies on silica-based compounds introduced in the 1990s, while Continental’s </a:t>
            </a:r>
            <a:r>
              <a:rPr lang="en-GB" sz="2600" dirty="0" err="1">
                <a:latin typeface="Times New Roman" panose="02020603050405020304" pitchFamily="18" charset="0"/>
                <a:ea typeface="Times New Roman" panose="02020603050405020304" pitchFamily="18" charset="0"/>
              </a:rPr>
              <a:t>EcoContact</a:t>
            </a:r>
            <a:r>
              <a:rPr lang="en-GB" sz="2600" dirty="0">
                <a:latin typeface="Times New Roman" panose="02020603050405020304" pitchFamily="18" charset="0"/>
                <a:ea typeface="Times New Roman" panose="02020603050405020304" pitchFamily="18" charset="0"/>
              </a:rPr>
              <a:t> series relies on minor tread design tweaks.</a:t>
            </a:r>
            <a:endParaRPr lang="en-US" sz="2600" dirty="0">
              <a:latin typeface="Times New Roman" panose="02020603050405020304" pitchFamily="18" charset="0"/>
              <a:ea typeface="Times New Roman" panose="02020603050405020304" pitchFamily="18" charset="0"/>
            </a:endParaRPr>
          </a:p>
          <a:p>
            <a:pPr algn="just">
              <a:spcBef>
                <a:spcPts val="600"/>
              </a:spcBef>
              <a:spcAft>
                <a:spcPts val="600"/>
              </a:spcAft>
              <a:buNone/>
            </a:pPr>
            <a:r>
              <a:rPr lang="en-GB" sz="2600" dirty="0">
                <a:effectLst/>
                <a:latin typeface="Times New Roman" panose="02020603050405020304" pitchFamily="18" charset="0"/>
                <a:ea typeface="Times New Roman" panose="02020603050405020304" pitchFamily="18" charset="0"/>
              </a:rPr>
              <a:t>As the industry marches toward 2030 – a critical checkpoint for many net-zero pledges – its trajectory will hinge on three factors: (</a:t>
            </a:r>
            <a:r>
              <a:rPr lang="en-GB" sz="2600" dirty="0" err="1">
                <a:effectLst/>
                <a:latin typeface="Times New Roman" panose="02020603050405020304" pitchFamily="18" charset="0"/>
                <a:ea typeface="Times New Roman" panose="02020603050405020304" pitchFamily="18" charset="0"/>
              </a:rPr>
              <a:t>i</a:t>
            </a:r>
            <a:r>
              <a:rPr lang="en-GB" sz="2600" dirty="0">
                <a:effectLst/>
                <a:latin typeface="Times New Roman" panose="02020603050405020304" pitchFamily="18" charset="0"/>
                <a:ea typeface="Times New Roman" panose="02020603050405020304" pitchFamily="18" charset="0"/>
              </a:rPr>
              <a:t>) legislative coercion; (ii) consumer demand; and (iii) material scalability. In this fractured landscape, the tire giants are not just competing for market share but for the very soul of their industry. Michelin and Pirelli, with their holistic visions and financial agility, are charting a course toward systemic sustainability. Goodyear and Continental, tethered to cost realities, walk a tightrope between innovation and imitation. Bridgestone, meanwhile, straddles past and future – a titan struggling to shed its skin.</a:t>
            </a:r>
            <a:endParaRPr lang="en-US" sz="2600" dirty="0">
              <a:effectLst/>
              <a:latin typeface="Times New Roman" panose="02020603050405020304" pitchFamily="18" charset="0"/>
              <a:ea typeface="Times New Roman" panose="02020603050405020304" pitchFamily="18" charset="0"/>
            </a:endParaRPr>
          </a:p>
        </p:txBody>
      </p:sp>
      <p:sp>
        <p:nvSpPr>
          <p:cNvPr id="28" name="CasetăText 27">
            <a:extLst>
              <a:ext uri="{FF2B5EF4-FFF2-40B4-BE49-F238E27FC236}">
                <a16:creationId xmlns:a16="http://schemas.microsoft.com/office/drawing/2014/main" id="{72641F80-109F-B019-E2BB-699AD793BAE7}"/>
              </a:ext>
            </a:extLst>
          </p:cNvPr>
          <p:cNvSpPr txBox="1"/>
          <p:nvPr/>
        </p:nvSpPr>
        <p:spPr>
          <a:xfrm>
            <a:off x="2323742" y="27766512"/>
            <a:ext cx="25825425" cy="492443"/>
          </a:xfrm>
          <a:prstGeom prst="rect">
            <a:avLst/>
          </a:prstGeom>
          <a:noFill/>
        </p:spPr>
        <p:txBody>
          <a:bodyPr wrap="square">
            <a:spAutoFit/>
          </a:bodyPr>
          <a:lstStyle/>
          <a:p>
            <a:pPr algn="ctr"/>
            <a:r>
              <a:rPr lang="en-GB" sz="2600" b="1" dirty="0">
                <a:latin typeface="Times New Roman" panose="02020603050405020304" pitchFamily="18" charset="0"/>
                <a:ea typeface="Times New Roman" panose="02020603050405020304" pitchFamily="18" charset="0"/>
              </a:rPr>
              <a:t>Illustrative representation of the c</a:t>
            </a:r>
            <a:r>
              <a:rPr lang="en-GB" sz="2600" b="1" dirty="0">
                <a:effectLst/>
                <a:latin typeface="Times New Roman" panose="02020603050405020304" pitchFamily="18" charset="0"/>
                <a:ea typeface="Times New Roman" panose="02020603050405020304" pitchFamily="18" charset="0"/>
              </a:rPr>
              <a:t>urrent sustainability orientations, environmental focused, outlined by the analysed companies</a:t>
            </a:r>
            <a:endParaRPr lang="en-US" sz="2600" dirty="0"/>
          </a:p>
        </p:txBody>
      </p:sp>
      <p:sp>
        <p:nvSpPr>
          <p:cNvPr id="2" name="Sul: orizontal 1">
            <a:extLst>
              <a:ext uri="{FF2B5EF4-FFF2-40B4-BE49-F238E27FC236}">
                <a16:creationId xmlns:a16="http://schemas.microsoft.com/office/drawing/2014/main" id="{F50ED4AF-E6B5-DDF4-4BE3-C96B41B0C3EA}"/>
              </a:ext>
            </a:extLst>
          </p:cNvPr>
          <p:cNvSpPr/>
          <p:nvPr/>
        </p:nvSpPr>
        <p:spPr>
          <a:xfrm>
            <a:off x="2133600" y="9194426"/>
            <a:ext cx="2245895" cy="934669"/>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Context</a:t>
            </a:r>
          </a:p>
        </p:txBody>
      </p:sp>
      <p:sp>
        <p:nvSpPr>
          <p:cNvPr id="3" name="Sul: vertical 2">
            <a:extLst>
              <a:ext uri="{FF2B5EF4-FFF2-40B4-BE49-F238E27FC236}">
                <a16:creationId xmlns:a16="http://schemas.microsoft.com/office/drawing/2014/main" id="{0081AEFA-173F-0230-9A38-40EA5F3123B2}"/>
              </a:ext>
            </a:extLst>
          </p:cNvPr>
          <p:cNvSpPr/>
          <p:nvPr/>
        </p:nvSpPr>
        <p:spPr>
          <a:xfrm>
            <a:off x="4976039" y="13409438"/>
            <a:ext cx="2153234" cy="3097887"/>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Times New Roman" panose="02020603050405020304" pitchFamily="18" charset="0"/>
                <a:cs typeface="Times New Roman" panose="02020603050405020304" pitchFamily="18" charset="0"/>
              </a:rPr>
              <a:t>Methodology</a:t>
            </a:r>
          </a:p>
        </p:txBody>
      </p:sp>
      <p:sp>
        <p:nvSpPr>
          <p:cNvPr id="4" name="Semnul plus 3">
            <a:extLst>
              <a:ext uri="{FF2B5EF4-FFF2-40B4-BE49-F238E27FC236}">
                <a16:creationId xmlns:a16="http://schemas.microsoft.com/office/drawing/2014/main" id="{4F4FE565-3BEE-5757-402E-B3F33E8EC9E6}"/>
              </a:ext>
            </a:extLst>
          </p:cNvPr>
          <p:cNvSpPr/>
          <p:nvPr/>
        </p:nvSpPr>
        <p:spPr>
          <a:xfrm>
            <a:off x="17357558" y="14502063"/>
            <a:ext cx="641684" cy="692481"/>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CasetăText 5">
            <a:extLst>
              <a:ext uri="{FF2B5EF4-FFF2-40B4-BE49-F238E27FC236}">
                <a16:creationId xmlns:a16="http://schemas.microsoft.com/office/drawing/2014/main" id="{607EF4F3-096E-BDE0-3589-15D0E843C2DD}"/>
              </a:ext>
            </a:extLst>
          </p:cNvPr>
          <p:cNvSpPr txBox="1"/>
          <p:nvPr/>
        </p:nvSpPr>
        <p:spPr>
          <a:xfrm>
            <a:off x="2230833" y="19666153"/>
            <a:ext cx="25813545" cy="7417415"/>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en-GB" sz="2600" dirty="0">
                <a:effectLst/>
                <a:latin typeface="Times New Roman" panose="02020603050405020304" pitchFamily="18" charset="0"/>
                <a:ea typeface="Times New Roman" panose="02020603050405020304" pitchFamily="18" charset="0"/>
              </a:rPr>
              <a:t>All five companies have pledged net-zero emissions by 2050, with Michelin and Pirelli leading renewable energy adoption (80-100% in key regions). </a:t>
            </a:r>
          </a:p>
          <a:p>
            <a:pPr marL="285750" indent="-285750" algn="just">
              <a:spcBef>
                <a:spcPts val="600"/>
              </a:spcBef>
              <a:spcAft>
                <a:spcPts val="600"/>
              </a:spcAft>
              <a:buFont typeface="Arial" panose="020B0604020202020204" pitchFamily="34" charset="0"/>
              <a:buChar char="•"/>
            </a:pPr>
            <a:r>
              <a:rPr lang="en-GB" sz="2600" dirty="0">
                <a:effectLst/>
                <a:latin typeface="Times New Roman" panose="02020603050405020304" pitchFamily="18" charset="0"/>
                <a:ea typeface="Times New Roman" panose="02020603050405020304" pitchFamily="18" charset="0"/>
              </a:rPr>
              <a:t>Material innovation unites them: Michelin’s bio-sourced polymers, Pirelli’s FSC rubber, Goodyear’s soybean oil composites, and Bridgestone’s guayule experiments all target the same goal – breaking free from fossil-derived materials. </a:t>
            </a:r>
          </a:p>
          <a:p>
            <a:pPr marL="285750" indent="-285750" algn="just">
              <a:spcBef>
                <a:spcPts val="600"/>
              </a:spcBef>
              <a:spcAft>
                <a:spcPts val="600"/>
              </a:spcAft>
              <a:buFont typeface="Arial" panose="020B0604020202020204" pitchFamily="34" charset="0"/>
              <a:buChar char="•"/>
            </a:pPr>
            <a:r>
              <a:rPr lang="en-GB" sz="2600" dirty="0">
                <a:effectLst/>
                <a:latin typeface="Times New Roman" panose="02020603050405020304" pitchFamily="18" charset="0"/>
                <a:ea typeface="Times New Roman" panose="02020603050405020304" pitchFamily="18" charset="0"/>
              </a:rPr>
              <a:t>Collaborative governance, too, is a hallmark: Michelin’s </a:t>
            </a:r>
            <a:r>
              <a:rPr lang="en-GB" sz="2600" dirty="0" err="1">
                <a:effectLst/>
                <a:latin typeface="Times New Roman" panose="02020603050405020304" pitchFamily="18" charset="0"/>
                <a:ea typeface="Times New Roman" panose="02020603050405020304" pitchFamily="18" charset="0"/>
              </a:rPr>
              <a:t>Movin’On</a:t>
            </a:r>
            <a:r>
              <a:rPr lang="en-GB" sz="2600" dirty="0">
                <a:effectLst/>
                <a:latin typeface="Times New Roman" panose="02020603050405020304" pitchFamily="18" charset="0"/>
                <a:ea typeface="Times New Roman" panose="02020603050405020304" pitchFamily="18" charset="0"/>
              </a:rPr>
              <a:t>, Pirelli’s BMW partnership, and the cross-industry Tire Industry Project (TIP) reflect a recognition that systemic challenges – tire wear particles, supply chain deforestation – demand collective action.</a:t>
            </a:r>
            <a:endParaRPr lang="en-US" sz="2600" dirty="0">
              <a:effectLst/>
              <a:latin typeface="Times New Roman" panose="02020603050405020304" pitchFamily="18" charset="0"/>
              <a:ea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en-GB" sz="2600" dirty="0">
                <a:effectLst/>
                <a:latin typeface="Times New Roman" panose="02020603050405020304" pitchFamily="18" charset="0"/>
                <a:ea typeface="Times New Roman" panose="02020603050405020304" pitchFamily="18" charset="0"/>
              </a:rPr>
              <a:t>Transparency varies</a:t>
            </a:r>
            <a:r>
              <a:rPr lang="en-GB" sz="2600" dirty="0">
                <a:latin typeface="Times New Roman" panose="02020603050405020304" pitchFamily="18" charset="0"/>
                <a:ea typeface="Times New Roman" panose="02020603050405020304" pitchFamily="18" charset="0"/>
              </a:rPr>
              <a:t>:</a:t>
            </a:r>
            <a:r>
              <a:rPr lang="en-GB" sz="2600" dirty="0">
                <a:effectLst/>
                <a:latin typeface="Times New Roman" panose="02020603050405020304" pitchFamily="18" charset="0"/>
                <a:ea typeface="Times New Roman" panose="02020603050405020304" pitchFamily="18" charset="0"/>
              </a:rPr>
              <a:t> Michelin and Pirelli publish detailed emissions breakdowns and third-party audits. Continental and Bridgestone obscure key metrics behind broad declarations. </a:t>
            </a:r>
          </a:p>
          <a:p>
            <a:pPr marL="285750" indent="-285750" algn="just">
              <a:spcBef>
                <a:spcPts val="600"/>
              </a:spcBef>
              <a:spcAft>
                <a:spcPts val="600"/>
              </a:spcAft>
              <a:buFont typeface="Arial" panose="020B0604020202020204" pitchFamily="34" charset="0"/>
              <a:buChar char="•"/>
            </a:pPr>
            <a:r>
              <a:rPr lang="en-GB" sz="2600" dirty="0">
                <a:effectLst/>
                <a:latin typeface="Times New Roman" panose="02020603050405020304" pitchFamily="18" charset="0"/>
                <a:ea typeface="Times New Roman" panose="02020603050405020304" pitchFamily="18" charset="0"/>
              </a:rPr>
              <a:t>Legislative pressures amplify the disparities</a:t>
            </a:r>
            <a:r>
              <a:rPr lang="en-GB" sz="2600" dirty="0">
                <a:latin typeface="Times New Roman" panose="02020603050405020304" pitchFamily="18" charset="0"/>
                <a:ea typeface="Times New Roman" panose="02020603050405020304" pitchFamily="18" charset="0"/>
              </a:rPr>
              <a:t>:</a:t>
            </a:r>
            <a:r>
              <a:rPr lang="en-GB" sz="2600" dirty="0">
                <a:effectLst/>
                <a:latin typeface="Times New Roman" panose="02020603050405020304" pitchFamily="18" charset="0"/>
                <a:ea typeface="Times New Roman" panose="02020603050405020304" pitchFamily="18" charset="0"/>
              </a:rPr>
              <a:t> The EU’s Corporate Sustainability Reporting Directive (CSRD), which mandates granular environmental, social, and </a:t>
            </a:r>
            <a:r>
              <a:rPr lang="en-GB" sz="2600">
                <a:effectLst/>
                <a:latin typeface="Times New Roman" panose="02020603050405020304" pitchFamily="18" charset="0"/>
                <a:ea typeface="Times New Roman" panose="02020603050405020304" pitchFamily="18" charset="0"/>
              </a:rPr>
              <a:t>governance (ESG) </a:t>
            </a:r>
            <a:r>
              <a:rPr lang="en-GB" sz="2600" dirty="0">
                <a:effectLst/>
                <a:latin typeface="Times New Roman" panose="02020603050405020304" pitchFamily="18" charset="0"/>
                <a:ea typeface="Times New Roman" panose="02020603050405020304" pitchFamily="18" charset="0"/>
              </a:rPr>
              <a:t>disclosures, has forced Continental to overhaul its reporting – a move yet to be mirrored by Bridgestone. In the U.S.A., the U.S. Tire Manufacturers Association (USTMA) advocates for circular infrastructure, pushing members like Goodyear to invest in retreading technologies. However, the absence of federal mandates akin to the CSRD creates a regulatory patchwork, allowing laggards to hide behind voluntary initiatives.</a:t>
            </a:r>
            <a:endParaRPr lang="en-US" sz="2600" dirty="0">
              <a:latin typeface="Times New Roman" panose="02020603050405020304" pitchFamily="18" charset="0"/>
              <a:ea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en-GB" sz="2600" dirty="0">
                <a:effectLst/>
                <a:latin typeface="Times New Roman" panose="02020603050405020304" pitchFamily="18" charset="0"/>
                <a:ea typeface="Times New Roman" panose="02020603050405020304" pitchFamily="18" charset="0"/>
              </a:rPr>
              <a:t>Material costs complicate the landscape: sustainable alternatives like silica from rice husks or rubber from dandelions remain 2-3 times costlier than conventional inputs. Michelin and Pirelli, with their premium market positions, absorb these costs through higher pricing – a luxury Goodyear and Bridgestone, competing in mass markets, cannot afford. </a:t>
            </a:r>
          </a:p>
          <a:p>
            <a:pPr marL="285750" indent="-285750" algn="just">
              <a:spcBef>
                <a:spcPts val="600"/>
              </a:spcBef>
              <a:spcAft>
                <a:spcPts val="600"/>
              </a:spcAft>
              <a:buFont typeface="Arial" panose="020B0604020202020204" pitchFamily="34" charset="0"/>
              <a:buChar char="•"/>
            </a:pPr>
            <a:r>
              <a:rPr lang="en-GB" sz="2600" dirty="0">
                <a:effectLst/>
                <a:latin typeface="Times New Roman" panose="02020603050405020304" pitchFamily="18" charset="0"/>
                <a:ea typeface="Times New Roman" panose="02020603050405020304" pitchFamily="18" charset="0"/>
              </a:rPr>
              <a:t>The most striking divergence between the analysed tire manufacturers lies in the treatment of Scope 3 emissions. Michelin and Pirelli have acknowledged Scope 3 emissions as their most significant challenge. Michelin is investing in pyrolysis technologies to recycle end-of-life tires, while Pirelli is auditing natural rubber supply chains to address deforestation. In contrast, Goodyear and Continental continue to focus primarily on Scope 1 and 2 emissions, prioritizing internal operational efficiencies over broader lifecycle impacts. In what regards Bridgestone, although its E8 Commitment refers to “energy-efficient logistics,” it lacks specific Scope 3 reduction targets.</a:t>
            </a:r>
            <a:endParaRPr lang="en-US" sz="2600" dirty="0">
              <a:effectLst/>
              <a:latin typeface="Times New Roman" panose="02020603050405020304" pitchFamily="18" charset="0"/>
              <a:ea typeface="Times New Roman" panose="02020603050405020304" pitchFamily="18" charset="0"/>
            </a:endParaRPr>
          </a:p>
        </p:txBody>
      </p:sp>
      <p:sp>
        <p:nvSpPr>
          <p:cNvPr id="7" name="Sul: orizontal 6">
            <a:extLst>
              <a:ext uri="{FF2B5EF4-FFF2-40B4-BE49-F238E27FC236}">
                <a16:creationId xmlns:a16="http://schemas.microsoft.com/office/drawing/2014/main" id="{871F9E54-D1E7-359A-EE7C-B2394780102E}"/>
              </a:ext>
            </a:extLst>
          </p:cNvPr>
          <p:cNvSpPr/>
          <p:nvPr/>
        </p:nvSpPr>
        <p:spPr>
          <a:xfrm>
            <a:off x="10521147" y="17958039"/>
            <a:ext cx="8775032" cy="106476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latin typeface="Times New Roman" panose="02020603050405020304" pitchFamily="18" charset="0"/>
                <a:cs typeface="Times New Roman" panose="02020603050405020304" pitchFamily="18" charset="0"/>
              </a:rPr>
              <a:t>Main results</a:t>
            </a:r>
          </a:p>
        </p:txBody>
      </p:sp>
    </p:spTree>
    <p:extLst>
      <p:ext uri="{BB962C8B-B14F-4D97-AF65-F5344CB8AC3E}">
        <p14:creationId xmlns:p14="http://schemas.microsoft.com/office/powerpoint/2010/main" val="748749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1426</TotalTime>
  <Words>893</Words>
  <Application>Microsoft Office PowerPoint</Application>
  <PresentationFormat>Particularizare</PresentationFormat>
  <Paragraphs>21</Paragraphs>
  <Slides>1</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vt:i4>
      </vt:variant>
    </vt:vector>
  </HeadingPairs>
  <TitlesOfParts>
    <vt:vector size="6" baseType="lpstr">
      <vt:lpstr>Arial</vt:lpstr>
      <vt:lpstr>Calibri</vt:lpstr>
      <vt:lpstr>Calibri Light</vt:lpstr>
      <vt:lpstr>Times New Roman</vt:lpstr>
      <vt:lpstr>Office Theme</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c:creator>
  <cp:lastModifiedBy>Raluca Grosu</cp:lastModifiedBy>
  <cp:revision>19</cp:revision>
  <dcterms:created xsi:type="dcterms:W3CDTF">2017-05-22T21:55:42Z</dcterms:created>
  <dcterms:modified xsi:type="dcterms:W3CDTF">2025-06-25T08:09:43Z</dcterms:modified>
</cp:coreProperties>
</file>