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23B"/>
    <a:srgbClr val="C3C3C3"/>
    <a:srgbClr val="885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5" autoAdjust="0"/>
    <p:restoredTop sz="94660"/>
  </p:normalViewPr>
  <p:slideViewPr>
    <p:cSldViewPr snapToGrid="0">
      <p:cViewPr>
        <p:scale>
          <a:sx n="40" d="100"/>
          <a:sy n="40" d="100"/>
        </p:scale>
        <p:origin x="211" y="-728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75038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93943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13741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1134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0F1355-598C-45B3-AAB3-5C27E5350FB0}"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158869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30F1355-598C-45B3-AAB3-5C27E5350FB0}"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41862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30F1355-598C-45B3-AAB3-5C27E5350FB0}" type="datetimeFigureOut">
              <a:rPr lang="en-US" smtClean="0"/>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88142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30F1355-598C-45B3-AAB3-5C27E5350FB0}" type="datetimeFigureOut">
              <a:rPr lang="en-US" smtClean="0"/>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61213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F1355-598C-45B3-AAB3-5C27E5350FB0}" type="datetimeFigureOut">
              <a:rPr lang="en-US" smtClean="0"/>
              <a:t>6/24/2025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66842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53362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5623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15F6355-C71B-E572-A2AE-0C4A56C1BAE4}"/>
              </a:ext>
            </a:extLst>
          </p:cNvPr>
          <p:cNvSpPr/>
          <p:nvPr userDrawn="1"/>
        </p:nvSpPr>
        <p:spPr>
          <a:xfrm>
            <a:off x="0" y="-1"/>
            <a:ext cx="30275213" cy="2278903"/>
          </a:xfrm>
          <a:prstGeom prst="rect">
            <a:avLst/>
          </a:prstGeom>
          <a:solidFill>
            <a:srgbClr val="2F6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Placeholder 1"/>
          <p:cNvSpPr>
            <a:spLocks noGrp="1"/>
          </p:cNvSpPr>
          <p:nvPr>
            <p:ph type="title"/>
          </p:nvPr>
        </p:nvSpPr>
        <p:spPr>
          <a:xfrm>
            <a:off x="2081421" y="2580495"/>
            <a:ext cx="26112371" cy="797183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30F1355-598C-45B3-AAB3-5C27E5350FB0}" type="datetimeFigureOut">
              <a:rPr lang="en-US" smtClean="0"/>
              <a:t>6/24/2025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3CD98AB-CBAD-4279-8EDE-27C1E0715B96}" type="slidenum">
              <a:rPr lang="en-US" smtClean="0"/>
              <a:t>‹#›</a:t>
            </a:fld>
            <a:endParaRPr lang="en-US"/>
          </a:p>
        </p:txBody>
      </p:sp>
      <p:sp>
        <p:nvSpPr>
          <p:cNvPr id="8" name="Subtitle 2">
            <a:extLst>
              <a:ext uri="{FF2B5EF4-FFF2-40B4-BE49-F238E27FC236}">
                <a16:creationId xmlns:a16="http://schemas.microsoft.com/office/drawing/2014/main" id="{1BBF21EB-FD94-6EC5-C5A1-DAAB99858BBA}"/>
              </a:ext>
            </a:extLst>
          </p:cNvPr>
          <p:cNvSpPr txBox="1">
            <a:spLocks/>
          </p:cNvSpPr>
          <p:nvPr userDrawn="1"/>
        </p:nvSpPr>
        <p:spPr>
          <a:xfrm>
            <a:off x="1091773" y="140188"/>
            <a:ext cx="13314170" cy="1972945"/>
          </a:xfrm>
          <a:prstGeom prst="rect">
            <a:avLst/>
          </a:prstGeom>
        </p:spPr>
        <p:txBody>
          <a:bodyPr vert="horz" lIns="227064" tIns="113532" rIns="227064" bIns="11353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11</a:t>
            </a:r>
            <a:r>
              <a:rPr lang="en-US" sz="4000" b="1"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th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BASIQ </a:t>
            </a:r>
            <a:r>
              <a:rPr lang="en-US" sz="40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International Conference</a:t>
            </a:r>
          </a:p>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New Trends in Sustainable Business and Consumption</a:t>
            </a:r>
          </a:p>
          <a:p>
            <a:pPr marL="0" marR="0" lvl="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26-28 June </a:t>
            </a:r>
            <a:r>
              <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2025, University of Oradea - Faculty of Economic Sciences, Romania</a:t>
            </a:r>
            <a:b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blue and white logo&#10;&#10;AI-generated content may be incorrect.">
            <a:extLst>
              <a:ext uri="{FF2B5EF4-FFF2-40B4-BE49-F238E27FC236}">
                <a16:creationId xmlns:a16="http://schemas.microsoft.com/office/drawing/2014/main" id="{6731F677-5C41-151E-2482-6990957902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20129" y="354723"/>
            <a:ext cx="3128958" cy="1656000"/>
          </a:xfrm>
          <a:prstGeom prst="rect">
            <a:avLst/>
          </a:prstGeom>
        </p:spPr>
      </p:pic>
      <p:pic>
        <p:nvPicPr>
          <p:cNvPr id="13" name="Graphic 12">
            <a:extLst>
              <a:ext uri="{FF2B5EF4-FFF2-40B4-BE49-F238E27FC236}">
                <a16:creationId xmlns:a16="http://schemas.microsoft.com/office/drawing/2014/main" id="{4848C1A9-524A-3495-B56E-90F259426436}"/>
              </a:ext>
            </a:extLst>
          </p:cNvPr>
          <p:cNvPicPr>
            <a:picLocks noChangeAspect="1"/>
          </p:cNvPicPr>
          <p:nvPr userDrawn="1"/>
        </p:nvPicPr>
        <p:blipFill>
          <a:blip r:embed="rId14">
            <a:extLst>
              <a:ext uri="{96DAC541-7B7A-43D3-8B79-37D633B846F1}">
                <asvg:svgBlip xmlns:asvg="http://schemas.microsoft.com/office/drawing/2016/SVG/main" r:embed="rId15"/>
              </a:ext>
            </a:extLst>
          </a:blip>
          <a:srcRect l="3281" t="4117" r="3640" b="3520"/>
          <a:stretch/>
        </p:blipFill>
        <p:spPr>
          <a:xfrm>
            <a:off x="21653193" y="354723"/>
            <a:ext cx="1668836" cy="1656000"/>
          </a:xfrm>
          <a:prstGeom prst="rect">
            <a:avLst/>
          </a:prstGeom>
        </p:spPr>
      </p:pic>
      <p:pic>
        <p:nvPicPr>
          <p:cNvPr id="14" name="Picture 13" descr="A blue and white circle with a caduceus and a world map&#10;&#10;AI-generated content may be incorrect.">
            <a:extLst>
              <a:ext uri="{FF2B5EF4-FFF2-40B4-BE49-F238E27FC236}">
                <a16:creationId xmlns:a16="http://schemas.microsoft.com/office/drawing/2014/main" id="{7183C3B9-AF08-4EAE-F6A7-DB556A58349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26135" y="354723"/>
            <a:ext cx="1657155" cy="1656000"/>
          </a:xfrm>
          <a:prstGeom prst="rect">
            <a:avLst/>
          </a:prstGeom>
        </p:spPr>
      </p:pic>
      <p:pic>
        <p:nvPicPr>
          <p:cNvPr id="15" name="Picture 14" descr="A blue circle with white letters&#10;&#10;AI-generated content may be incorrect.">
            <a:extLst>
              <a:ext uri="{FF2B5EF4-FFF2-40B4-BE49-F238E27FC236}">
                <a16:creationId xmlns:a16="http://schemas.microsoft.com/office/drawing/2014/main" id="{5B120D4A-19F0-1F89-9EF2-1B73C2357539}"/>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l="7791" t="7447" r="7963" b="7273"/>
          <a:stretch/>
        </p:blipFill>
        <p:spPr>
          <a:xfrm>
            <a:off x="25587396" y="354723"/>
            <a:ext cx="1635937" cy="1656000"/>
          </a:xfrm>
          <a:prstGeom prst="rect">
            <a:avLst/>
          </a:prstGeom>
        </p:spPr>
      </p:pic>
      <p:pic>
        <p:nvPicPr>
          <p:cNvPr id="16" name="Picture 15" descr="A purple circle with white text&#10;&#10;AI-generated content may be incorrect.">
            <a:extLst>
              <a:ext uri="{FF2B5EF4-FFF2-40B4-BE49-F238E27FC236}">
                <a16:creationId xmlns:a16="http://schemas.microsoft.com/office/drawing/2014/main" id="{3550141D-BFF9-385A-7775-6B30E0E2B6D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527440" y="354723"/>
            <a:ext cx="1656000" cy="1656000"/>
          </a:xfrm>
          <a:prstGeom prst="rect">
            <a:avLst/>
          </a:prstGeom>
        </p:spPr>
      </p:pic>
    </p:spTree>
    <p:extLst>
      <p:ext uri="{BB962C8B-B14F-4D97-AF65-F5344CB8AC3E}">
        <p14:creationId xmlns:p14="http://schemas.microsoft.com/office/powerpoint/2010/main" val="96286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91E0B3-0EE3-A1FC-4250-3DC606D8FFB4}"/>
              </a:ext>
            </a:extLst>
          </p:cNvPr>
          <p:cNvSpPr txBox="1"/>
          <p:nvPr/>
        </p:nvSpPr>
        <p:spPr>
          <a:xfrm>
            <a:off x="8253608" y="3554154"/>
            <a:ext cx="19528209" cy="707886"/>
          </a:xfrm>
          <a:prstGeom prst="rect">
            <a:avLst/>
          </a:prstGeom>
          <a:solidFill>
            <a:srgbClr val="2C223B">
              <a:alpha val="7059"/>
            </a:srgbClr>
          </a:solidFill>
        </p:spPr>
        <p:txBody>
          <a:bodyPr wrap="square" rtlCol="0">
            <a:spAutoFit/>
          </a:bodyPr>
          <a:lstStyle/>
          <a:p>
            <a:pPr algn="ctr"/>
            <a:r>
              <a:rPr lang="en-US" sz="4000" b="1" noProof="0" dirty="0">
                <a:latin typeface="Arial" panose="020B0604020202020204" pitchFamily="34" charset="0"/>
                <a:cs typeface="Arial" panose="020B0604020202020204" pitchFamily="34" charset="0"/>
              </a:rPr>
              <a:t>The current state of entrepreneurship programs in Romania</a:t>
            </a:r>
          </a:p>
        </p:txBody>
      </p:sp>
      <p:sp>
        <p:nvSpPr>
          <p:cNvPr id="14" name="TextBox 13">
            <a:extLst>
              <a:ext uri="{FF2B5EF4-FFF2-40B4-BE49-F238E27FC236}">
                <a16:creationId xmlns:a16="http://schemas.microsoft.com/office/drawing/2014/main" id="{39498380-4970-B1BF-834C-E404DC1D9CE5}"/>
              </a:ext>
            </a:extLst>
          </p:cNvPr>
          <p:cNvSpPr txBox="1"/>
          <p:nvPr/>
        </p:nvSpPr>
        <p:spPr>
          <a:xfrm>
            <a:off x="8253608" y="4394533"/>
            <a:ext cx="19528209" cy="1077218"/>
          </a:xfrm>
          <a:prstGeom prst="rect">
            <a:avLst/>
          </a:prstGeom>
          <a:solidFill>
            <a:srgbClr val="2C223B">
              <a:alpha val="7059"/>
            </a:srgbClr>
          </a:solidFill>
        </p:spPr>
        <p:txBody>
          <a:bodyPr wrap="square" rtlCol="0">
            <a:spAutoFit/>
          </a:bodyPr>
          <a:lstStyle/>
          <a:p>
            <a:pPr algn="ctr">
              <a:spcBef>
                <a:spcPts val="600"/>
              </a:spcBef>
              <a:buNone/>
            </a:pPr>
            <a:r>
              <a:rPr lang="en-US" sz="3200" b="1" noProof="0" dirty="0">
                <a:solidFill>
                  <a:srgbClr val="000000"/>
                </a:solidFill>
                <a:effectLst/>
                <a:latin typeface="Times New Roman" panose="02020603050405020304" pitchFamily="18" charset="0"/>
                <a:ea typeface="Times New Roman" panose="02020603050405020304" pitchFamily="18" charset="0"/>
              </a:rPr>
              <a:t>Răzvan Cătălin DOBREA, Andreea Ligia DRUGĂU CONSTANTIN, Loredana Gabriela DINULESCU</a:t>
            </a:r>
            <a:r>
              <a:rPr lang="en-US" sz="3200" b="1" noProof="0" dirty="0">
                <a:effectLst/>
                <a:latin typeface="Times New Roman" panose="02020603050405020304" pitchFamily="18" charset="0"/>
                <a:ea typeface="Times New Roman" panose="02020603050405020304" pitchFamily="18" charset="0"/>
              </a:rPr>
              <a:t>, Raluca Iuliana GEORGESCU</a:t>
            </a:r>
            <a:endParaRPr lang="en-US" sz="3200" noProof="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97967ED-A615-7E01-D328-AF55338B0E1A}"/>
              </a:ext>
            </a:extLst>
          </p:cNvPr>
          <p:cNvSpPr txBox="1"/>
          <p:nvPr/>
        </p:nvSpPr>
        <p:spPr>
          <a:xfrm>
            <a:off x="8253608" y="5604244"/>
            <a:ext cx="19528208" cy="584775"/>
          </a:xfrm>
          <a:prstGeom prst="rect">
            <a:avLst/>
          </a:prstGeom>
          <a:solidFill>
            <a:srgbClr val="2C223B">
              <a:alpha val="7059"/>
            </a:srgbClr>
          </a:solidFill>
        </p:spPr>
        <p:txBody>
          <a:bodyPr wrap="square" rtlCol="0">
            <a:spAutoFit/>
          </a:bodyPr>
          <a:lstStyle/>
          <a:p>
            <a:pPr algn="ctr"/>
            <a:r>
              <a:rPr lang="en-US" sz="3200" noProof="0" dirty="0">
                <a:latin typeface="Arial" panose="020B0604020202020204" pitchFamily="34" charset="0"/>
                <a:cs typeface="Arial" panose="020B0604020202020204" pitchFamily="34" charset="0"/>
              </a:rPr>
              <a:t>Bucharest University of Economic Studies, Romania </a:t>
            </a:r>
          </a:p>
        </p:txBody>
      </p:sp>
      <p:sp>
        <p:nvSpPr>
          <p:cNvPr id="16" name="TextBox 15">
            <a:extLst>
              <a:ext uri="{FF2B5EF4-FFF2-40B4-BE49-F238E27FC236}">
                <a16:creationId xmlns:a16="http://schemas.microsoft.com/office/drawing/2014/main" id="{6385552E-C1F0-06B4-3D33-D7DF687B6E5C}"/>
              </a:ext>
            </a:extLst>
          </p:cNvPr>
          <p:cNvSpPr txBox="1"/>
          <p:nvPr/>
        </p:nvSpPr>
        <p:spPr>
          <a:xfrm>
            <a:off x="8253608" y="6425577"/>
            <a:ext cx="19528208" cy="1077218"/>
          </a:xfrm>
          <a:prstGeom prst="rect">
            <a:avLst/>
          </a:prstGeom>
          <a:solidFill>
            <a:srgbClr val="2C223B">
              <a:alpha val="7059"/>
            </a:srgbClr>
          </a:solidFill>
        </p:spPr>
        <p:txBody>
          <a:bodyPr wrap="square" rtlCol="0">
            <a:spAutoFit/>
          </a:bodyPr>
          <a:lstStyle/>
          <a:p>
            <a:pPr algn="ctr"/>
            <a:r>
              <a:rPr lang="en-US" sz="3200" noProof="0" dirty="0">
                <a:latin typeface="Arial" panose="020B0604020202020204" pitchFamily="34" charset="0"/>
                <a:cs typeface="Arial" panose="020B0604020202020204" pitchFamily="34" charset="0"/>
              </a:rPr>
              <a:t>razvan.dobrea@man.ase.ro ; andreea.drugau@amp.ase.ro ; loredana.dinulescu@ase.ro; raluca.georgescu@infinitumgroup.com. </a:t>
            </a:r>
          </a:p>
        </p:txBody>
      </p:sp>
      <p:sp>
        <p:nvSpPr>
          <p:cNvPr id="3" name="TextBox 2">
            <a:extLst>
              <a:ext uri="{FF2B5EF4-FFF2-40B4-BE49-F238E27FC236}">
                <a16:creationId xmlns:a16="http://schemas.microsoft.com/office/drawing/2014/main" id="{F7C74C7A-EA7A-585C-2C8B-9D778C250E78}"/>
              </a:ext>
            </a:extLst>
          </p:cNvPr>
          <p:cNvSpPr txBox="1"/>
          <p:nvPr/>
        </p:nvSpPr>
        <p:spPr>
          <a:xfrm>
            <a:off x="1981200" y="7739353"/>
            <a:ext cx="25800616" cy="6555641"/>
          </a:xfrm>
          <a:prstGeom prst="rect">
            <a:avLst/>
          </a:prstGeom>
          <a:noFill/>
        </p:spPr>
        <p:txBody>
          <a:bodyPr wrap="square">
            <a:spAutoFit/>
          </a:bodyPr>
          <a:lstStyle/>
          <a:p>
            <a:pPr marL="365760" indent="-365760" algn="just">
              <a:spcBef>
                <a:spcPts val="1200"/>
              </a:spcBef>
              <a:buNone/>
              <a:tabLst>
                <a:tab pos="365760" algn="l"/>
                <a:tab pos="449580" algn="l"/>
              </a:tabLst>
            </a:pPr>
            <a:r>
              <a:rPr lang="en-US" sz="2800" b="1" noProof="0" dirty="0">
                <a:effectLst/>
                <a:latin typeface="Times New Roman" panose="02020603050405020304" pitchFamily="18" charset="0"/>
              </a:rPr>
              <a:t>Abstract</a:t>
            </a:r>
          </a:p>
          <a:p>
            <a:pPr marL="365760" indent="-365760" algn="just">
              <a:buNone/>
              <a:tabLst>
                <a:tab pos="365760" algn="l"/>
                <a:tab pos="449580" algn="l"/>
              </a:tabLst>
            </a:pPr>
            <a:r>
              <a:rPr lang="en-US" sz="2800" b="0" noProof="0" dirty="0">
                <a:effectLst/>
                <a:latin typeface="Times New Roman" panose="02020603050405020304" pitchFamily="18" charset="0"/>
              </a:rPr>
              <a:t>Is the improvement of entrepreneurship one of the answers to the monetary and improvement troubles dealing with Romania? The solution is associated with the identity of answers to guide its improvement. Romania is an Eastern European </a:t>
            </a:r>
            <a:r>
              <a:rPr lang="en-US" sz="2800" b="0" noProof="0" dirty="0" err="1">
                <a:effectLst/>
                <a:latin typeface="Times New Roman" panose="02020603050405020304" pitchFamily="18" charset="0"/>
              </a:rPr>
              <a:t>usa</a:t>
            </a:r>
            <a:r>
              <a:rPr lang="en-US" sz="2800" b="0" noProof="0" dirty="0">
                <a:effectLst/>
                <a:latin typeface="Times New Roman" panose="02020603050405020304" pitchFamily="18" charset="0"/>
              </a:rPr>
              <a:t> that faces many troubles, now no longer most effective monetary ones, however additionally social and political ones, and which does now no longer choose a coherent and predictable entrepreneurial environment, which poses each possibilities and demanding situations for people who need to begin or broaden a business. Today there are numerous marketers in Romania who've created a hit organizations in numerous fields, contributing to monetary increase and new jobs. And yet, Romania ranks final many of the different EU member states in phrases of entrepreneurial improvement. Reducing the distance calls for locating now no longer most effective short however additionally powerful answers to the troubles they face associated with bureaucracy, corruption, rules and financing access.</a:t>
            </a:r>
            <a:endParaRPr lang="en-US" sz="2800" b="1" noProof="0" dirty="0">
              <a:effectLst/>
              <a:latin typeface="Times New Roman" panose="02020603050405020304" pitchFamily="18" charset="0"/>
            </a:endParaRPr>
          </a:p>
          <a:p>
            <a:pPr marL="365760" indent="-365760" algn="just">
              <a:buNone/>
              <a:tabLst>
                <a:tab pos="365760" algn="l"/>
                <a:tab pos="449580" algn="l"/>
              </a:tabLst>
            </a:pPr>
            <a:r>
              <a:rPr lang="en-US" sz="2800" b="0" noProof="0" dirty="0">
                <a:effectLst/>
                <a:latin typeface="Times New Roman" panose="02020603050405020304" pitchFamily="18" charset="0"/>
              </a:rPr>
              <a:t>The methodological technique is primarily based totally on a fixed of methodological tools, which mixes essential studies with quantitative studies and current strategies with classical strategies. The complicated person of the subject calls for the configuration of the proper methodology- the established order of objectives, directions, hypotheses, and strategies- critical withinside the improvement of a first-class studies.</a:t>
            </a:r>
            <a:endParaRPr lang="en-US" sz="2800" b="1" noProof="0" dirty="0">
              <a:effectLst/>
              <a:latin typeface="Times New Roman" panose="02020603050405020304" pitchFamily="18" charset="0"/>
            </a:endParaRPr>
          </a:p>
          <a:p>
            <a:pPr algn="just">
              <a:buNone/>
            </a:pPr>
            <a:r>
              <a:rPr lang="en-US" sz="2800" noProof="0" dirty="0">
                <a:effectLst/>
                <a:latin typeface="Times New Roman" panose="02020603050405020304" pitchFamily="18" charset="0"/>
                <a:ea typeface="Times New Roman" panose="02020603050405020304" pitchFamily="18" charset="0"/>
              </a:rPr>
              <a:t>The originality of the paper is given with the aid of using the identity of the entrepreneurs` traits and competencies tightly correlated with the idiosyncrasies of Romanian enterprise environment.</a:t>
            </a:r>
          </a:p>
          <a:p>
            <a:pPr algn="just">
              <a:buNone/>
            </a:pPr>
            <a:r>
              <a:rPr lang="en-US" sz="2800" noProof="0" dirty="0" err="1">
                <a:effectLst/>
                <a:latin typeface="Times New Roman" panose="02020603050405020304" pitchFamily="18" charset="0"/>
                <a:ea typeface="Times New Roman" panose="02020603050405020304" pitchFamily="18" charset="0"/>
              </a:rPr>
              <a:t>Drections</a:t>
            </a:r>
            <a:r>
              <a:rPr lang="en-US" sz="2800" noProof="0" dirty="0">
                <a:effectLst/>
                <a:latin typeface="Times New Roman" panose="02020603050405020304" pitchFamily="18" charset="0"/>
                <a:ea typeface="Times New Roman" panose="02020603050405020304" pitchFamily="18" charset="0"/>
              </a:rPr>
              <a:t> for destiny studies encompass integrating the perspectives (e.g. throughout the cognitive and affective domain), checking out the temporal balance of influences, and growing and checking out cross-stage fashions that include contextual influences. The paper enhances earlier opinions and meta-analyses with the aid of using picturing the breadth of the sector and including vital factors to the studies agenda.</a:t>
            </a:r>
          </a:p>
        </p:txBody>
      </p:sp>
      <p:sp>
        <p:nvSpPr>
          <p:cNvPr id="5" name="TextBox 4">
            <a:extLst>
              <a:ext uri="{FF2B5EF4-FFF2-40B4-BE49-F238E27FC236}">
                <a16:creationId xmlns:a16="http://schemas.microsoft.com/office/drawing/2014/main" id="{44191B78-77E9-17E2-9E2B-E659FD23DF5C}"/>
              </a:ext>
            </a:extLst>
          </p:cNvPr>
          <p:cNvSpPr txBox="1"/>
          <p:nvPr/>
        </p:nvSpPr>
        <p:spPr>
          <a:xfrm>
            <a:off x="1809750" y="14294994"/>
            <a:ext cx="11296650" cy="4832092"/>
          </a:xfrm>
          <a:prstGeom prst="rect">
            <a:avLst/>
          </a:prstGeom>
          <a:noFill/>
        </p:spPr>
        <p:txBody>
          <a:bodyPr wrap="square">
            <a:spAutoFit/>
          </a:bodyPr>
          <a:lstStyle/>
          <a:p>
            <a:pPr algn="just">
              <a:buNone/>
            </a:pPr>
            <a:r>
              <a:rPr lang="en-US" sz="2800" b="1" noProof="0" dirty="0">
                <a:effectLst/>
                <a:latin typeface="Times New Roman" panose="02020603050405020304" pitchFamily="18" charset="0"/>
                <a:ea typeface="Times New Roman" panose="02020603050405020304" pitchFamily="18" charset="0"/>
              </a:rPr>
              <a:t>Introduction</a:t>
            </a:r>
            <a:endParaRPr lang="en-US" sz="2800" noProof="0" dirty="0">
              <a:effectLst/>
              <a:latin typeface="Times New Roman" panose="02020603050405020304" pitchFamily="18" charset="0"/>
              <a:ea typeface="Times New Roman" panose="02020603050405020304" pitchFamily="18" charset="0"/>
            </a:endParaRPr>
          </a:p>
          <a:p>
            <a:pPr indent="457200" algn="just">
              <a:buNone/>
            </a:pPr>
            <a:r>
              <a:rPr lang="en-US" sz="2800" noProof="0" dirty="0">
                <a:effectLst/>
                <a:latin typeface="Times New Roman" panose="02020603050405020304" pitchFamily="18" charset="0"/>
                <a:ea typeface="Times New Roman" panose="02020603050405020304" pitchFamily="18" charset="0"/>
              </a:rPr>
              <a:t>Entrepreneurship support programs are an important aspect of Romania’s economic and social development (</a:t>
            </a:r>
            <a:r>
              <a:rPr lang="en-US" sz="2800" noProof="0" dirty="0">
                <a:solidFill>
                  <a:srgbClr val="000000"/>
                </a:solidFill>
                <a:effectLst/>
                <a:latin typeface="Times New Roman" panose="02020603050405020304" pitchFamily="18" charset="0"/>
                <a:ea typeface="Times New Roman" panose="02020603050405020304" pitchFamily="18" charset="0"/>
              </a:rPr>
              <a:t>Radulescu et al., 2020)</a:t>
            </a:r>
            <a:r>
              <a:rPr lang="en-US" sz="2800" noProof="0" dirty="0">
                <a:effectLst/>
                <a:latin typeface="Times New Roman" panose="02020603050405020304" pitchFamily="18" charset="0"/>
                <a:ea typeface="Times New Roman" panose="02020603050405020304" pitchFamily="18" charset="0"/>
              </a:rPr>
              <a:t>. Managed and implemented by grant-granting authorities, these programs have had and continue to have a great impact in supporting entrepreneurs in various fields. One of the most important and beneficial consequences of entrepreneurship support programs in Romania is stimulating the economy and increasing the number of businesses </a:t>
            </a:r>
            <a:r>
              <a:rPr lang="en-US" sz="2800" noProof="0" dirty="0">
                <a:solidFill>
                  <a:srgbClr val="000000"/>
                </a:solidFill>
                <a:effectLst/>
                <a:latin typeface="Times New Roman" panose="02020603050405020304" pitchFamily="18" charset="0"/>
                <a:ea typeface="Times New Roman" panose="02020603050405020304" pitchFamily="18" charset="0"/>
              </a:rPr>
              <a:t>(Bran et al., 2023)</a:t>
            </a:r>
            <a:r>
              <a:rPr lang="en-US" sz="2800" noProof="0" dirty="0">
                <a:effectLst/>
                <a:latin typeface="Times New Roman" panose="02020603050405020304" pitchFamily="18" charset="0"/>
                <a:ea typeface="Times New Roman" panose="02020603050405020304" pitchFamily="18" charset="0"/>
              </a:rPr>
              <a:t>. These programs provide non-reimbursable financial support and access to specialized consulting services for entrepreneurs, which helps them develop their ideas and transform them into successful businesses (</a:t>
            </a:r>
            <a:r>
              <a:rPr lang="en-US" sz="2800" noProof="0" dirty="0" err="1">
                <a:solidFill>
                  <a:srgbClr val="222222"/>
                </a:solidFill>
                <a:effectLst/>
                <a:latin typeface="Times New Roman" panose="02020603050405020304" pitchFamily="18" charset="0"/>
                <a:ea typeface="Times New Roman" panose="02020603050405020304" pitchFamily="18" charset="0"/>
              </a:rPr>
              <a:t>Alakaleek</a:t>
            </a:r>
            <a:r>
              <a:rPr lang="en-US" sz="2800" noProof="0" dirty="0">
                <a:solidFill>
                  <a:srgbClr val="222222"/>
                </a:solidFill>
                <a:effectLst/>
                <a:latin typeface="Times New Roman" panose="02020603050405020304" pitchFamily="18" charset="0"/>
                <a:ea typeface="Times New Roman" panose="02020603050405020304" pitchFamily="18" charset="0"/>
              </a:rPr>
              <a:t> et al., 2023).</a:t>
            </a:r>
            <a:endParaRPr lang="en-US" sz="2800" noProof="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11685F5-287B-4C5D-3DE1-81551A435DBB}"/>
              </a:ext>
            </a:extLst>
          </p:cNvPr>
          <p:cNvSpPr txBox="1"/>
          <p:nvPr/>
        </p:nvSpPr>
        <p:spPr>
          <a:xfrm>
            <a:off x="1809750" y="19297561"/>
            <a:ext cx="11296650" cy="6986528"/>
          </a:xfrm>
          <a:prstGeom prst="rect">
            <a:avLst/>
          </a:prstGeom>
          <a:noFill/>
        </p:spPr>
        <p:txBody>
          <a:bodyPr wrap="square">
            <a:spAutoFit/>
          </a:bodyPr>
          <a:lstStyle/>
          <a:p>
            <a:pPr algn="just">
              <a:buNone/>
            </a:pPr>
            <a:r>
              <a:rPr lang="en-US" sz="2800" b="1" noProof="0" dirty="0">
                <a:solidFill>
                  <a:srgbClr val="000000"/>
                </a:solidFill>
                <a:effectLst/>
                <a:latin typeface="Times New Roman" panose="02020603050405020304" pitchFamily="18" charset="0"/>
                <a:ea typeface="Times New Roman" panose="02020603050405020304" pitchFamily="18" charset="0"/>
              </a:rPr>
              <a:t>Review of the scientific literature</a:t>
            </a:r>
            <a:endParaRPr lang="en-US" sz="2800" noProof="0" dirty="0">
              <a:effectLst/>
              <a:latin typeface="Times New Roman" panose="02020603050405020304" pitchFamily="18" charset="0"/>
              <a:ea typeface="Times New Roman" panose="02020603050405020304" pitchFamily="18" charset="0"/>
            </a:endParaRPr>
          </a:p>
          <a:p>
            <a:pPr indent="457200" algn="just">
              <a:buNone/>
            </a:pPr>
            <a:r>
              <a:rPr lang="en-US" sz="2800" noProof="0" dirty="0">
                <a:effectLst/>
                <a:latin typeface="Times New Roman" panose="02020603050405020304" pitchFamily="18" charset="0"/>
                <a:ea typeface="Times New Roman" panose="02020603050405020304" pitchFamily="18" charset="0"/>
              </a:rPr>
              <a:t>Currently, the situation of entrepreneurship in Romania is dynamic and constantly evolving. Romanians’ appetite for business is related both to the identification of market opportunities and to individual choices, and these choices are influenced by a series of factors related to attitudes and perceptions regarding entrepreneurship, which sometimes oscillate between the fear of failure and the enthusiasm for success (</a:t>
            </a:r>
            <a:r>
              <a:rPr lang="en-US" sz="2800" noProof="0" dirty="0">
                <a:solidFill>
                  <a:srgbClr val="222222"/>
                </a:solidFill>
                <a:effectLst/>
                <a:latin typeface="Times New Roman" panose="02020603050405020304" pitchFamily="18" charset="0"/>
                <a:ea typeface="Times New Roman" panose="02020603050405020304" pitchFamily="18" charset="0"/>
              </a:rPr>
              <a:t>Bischoff et al., 2018).</a:t>
            </a:r>
          </a:p>
          <a:p>
            <a:pPr indent="457200" algn="just">
              <a:buNone/>
            </a:pPr>
            <a:r>
              <a:rPr lang="en-US" sz="2800" noProof="0" dirty="0">
                <a:effectLst/>
                <a:latin typeface="Times New Roman" panose="02020603050405020304" pitchFamily="18" charset="0"/>
                <a:ea typeface="Times New Roman" panose="02020603050405020304" pitchFamily="18" charset="0"/>
              </a:rPr>
              <a:t>More basically, the existing writing approximately such wanders has centered on fulfillment and prosperity as the results of the entrepreneurial handle, summons expansive, as restricted to the affect of such inspirations on the particular practices of these business visionaries. In this way, whereas inquire about around artisan, create, imaginative, wellness, and specialist business enterprise (</a:t>
            </a:r>
            <a:r>
              <a:rPr lang="en-US" sz="2800" noProof="0" dirty="0" err="1">
                <a:effectLst/>
                <a:latin typeface="Times New Roman" panose="02020603050405020304" pitchFamily="18" charset="0"/>
                <a:ea typeface="Times New Roman" panose="02020603050405020304" pitchFamily="18" charset="0"/>
              </a:rPr>
              <a:t>Entrialgo</a:t>
            </a:r>
            <a:r>
              <a:rPr lang="en-US" sz="2800" noProof="0" dirty="0">
                <a:effectLst/>
                <a:latin typeface="Times New Roman" panose="02020603050405020304" pitchFamily="18" charset="0"/>
                <a:ea typeface="Times New Roman" panose="02020603050405020304" pitchFamily="18" charset="0"/>
              </a:rPr>
              <a:t>&amp; Iglesias, 2016) has picked up cash and pertinence, the system required to coordinated this work inside the business writing is missing. We utilize way of life business enterprise (LE) as an umbrella term for these shapes of business enterprise (Lim et al., 2022).</a:t>
            </a:r>
          </a:p>
        </p:txBody>
      </p:sp>
      <p:sp>
        <p:nvSpPr>
          <p:cNvPr id="9" name="TextBox 8">
            <a:extLst>
              <a:ext uri="{FF2B5EF4-FFF2-40B4-BE49-F238E27FC236}">
                <a16:creationId xmlns:a16="http://schemas.microsoft.com/office/drawing/2014/main" id="{CB076E1E-5760-B4EC-8964-881BA302509B}"/>
              </a:ext>
            </a:extLst>
          </p:cNvPr>
          <p:cNvSpPr txBox="1"/>
          <p:nvPr/>
        </p:nvSpPr>
        <p:spPr>
          <a:xfrm>
            <a:off x="1809750" y="26454564"/>
            <a:ext cx="11296650" cy="7848302"/>
          </a:xfrm>
          <a:prstGeom prst="rect">
            <a:avLst/>
          </a:prstGeom>
          <a:noFill/>
        </p:spPr>
        <p:txBody>
          <a:bodyPr wrap="square">
            <a:spAutoFit/>
          </a:bodyPr>
          <a:lstStyle/>
          <a:p>
            <a:pPr algn="just">
              <a:buNone/>
            </a:pPr>
            <a:r>
              <a:rPr lang="en-US" sz="2800" b="1" noProof="0" dirty="0">
                <a:solidFill>
                  <a:srgbClr val="000000"/>
                </a:solidFill>
                <a:effectLst/>
                <a:latin typeface="Times New Roman" panose="02020603050405020304" pitchFamily="18" charset="0"/>
                <a:ea typeface="Times New Roman" panose="02020603050405020304" pitchFamily="18" charset="0"/>
              </a:rPr>
              <a:t>Research methodology</a:t>
            </a:r>
            <a:endParaRPr lang="en-US" sz="2800" noProof="0" dirty="0">
              <a:effectLst/>
              <a:latin typeface="Times New Roman" panose="02020603050405020304" pitchFamily="18" charset="0"/>
              <a:ea typeface="Times New Roman" panose="02020603050405020304" pitchFamily="18" charset="0"/>
            </a:endParaRPr>
          </a:p>
          <a:p>
            <a:pPr indent="457200" algn="just">
              <a:buNone/>
            </a:pPr>
            <a:r>
              <a:rPr lang="en-US" sz="2800" noProof="0" dirty="0">
                <a:solidFill>
                  <a:srgbClr val="000000"/>
                </a:solidFill>
                <a:effectLst/>
                <a:latin typeface="Times New Roman" panose="02020603050405020304" pitchFamily="18" charset="0"/>
                <a:ea typeface="Times New Roman" panose="02020603050405020304" pitchFamily="18" charset="0"/>
              </a:rPr>
              <a:t>Because the area is fragmented and varied, we take an inclusive approach to capture contributions spread across a spectrum of domains, disciplines, and journals (</a:t>
            </a:r>
            <a:r>
              <a:rPr lang="en-US" sz="2800" noProof="0" dirty="0">
                <a:solidFill>
                  <a:srgbClr val="222222"/>
                </a:solidFill>
                <a:effectLst/>
                <a:latin typeface="Times New Roman" panose="02020603050405020304" pitchFamily="18" charset="0"/>
                <a:ea typeface="Times New Roman" panose="02020603050405020304" pitchFamily="18" charset="0"/>
              </a:rPr>
              <a:t>Rajpal&amp; Singh, 2024)</a:t>
            </a:r>
            <a:r>
              <a:rPr lang="en-US" sz="2800" noProof="0" dirty="0">
                <a:solidFill>
                  <a:srgbClr val="000000"/>
                </a:solidFill>
                <a:effectLst/>
                <a:latin typeface="Times New Roman" panose="02020603050405020304" pitchFamily="18" charset="0"/>
                <a:ea typeface="Times New Roman" panose="02020603050405020304" pitchFamily="18" charset="0"/>
              </a:rPr>
              <a:t>. Consequently, we surveyed all academic journals with pertinent articles on the subject (</a:t>
            </a:r>
            <a:r>
              <a:rPr lang="en-US" sz="2800" noProof="0" dirty="0">
                <a:solidFill>
                  <a:srgbClr val="222222"/>
                </a:solidFill>
                <a:effectLst/>
                <a:latin typeface="Times New Roman" panose="02020603050405020304" pitchFamily="18" charset="0"/>
                <a:ea typeface="Times New Roman" panose="02020603050405020304" pitchFamily="18" charset="0"/>
              </a:rPr>
              <a:t>Saeed et al., 2018).</a:t>
            </a:r>
            <a:r>
              <a:rPr lang="en-US" sz="2800" noProof="0" dirty="0">
                <a:solidFill>
                  <a:srgbClr val="000000"/>
                </a:solidFill>
                <a:effectLst/>
                <a:latin typeface="Times New Roman" panose="02020603050405020304" pitchFamily="18" charset="0"/>
                <a:ea typeface="Times New Roman" panose="02020603050405020304" pitchFamily="18" charset="0"/>
              </a:rPr>
              <a:t>). We adhered to an established systematic review methodology (</a:t>
            </a:r>
            <a:r>
              <a:rPr lang="en-US" sz="2800" noProof="0" dirty="0">
                <a:solidFill>
                  <a:srgbClr val="222222"/>
                </a:solidFill>
                <a:effectLst/>
                <a:latin typeface="Times New Roman" panose="02020603050405020304" pitchFamily="18" charset="0"/>
                <a:ea typeface="Times New Roman" panose="02020603050405020304" pitchFamily="18" charset="0"/>
              </a:rPr>
              <a:t>Samuel&amp; Rahman, 2018). </a:t>
            </a:r>
            <a:r>
              <a:rPr lang="en-US" sz="2800" noProof="0" dirty="0">
                <a:solidFill>
                  <a:srgbClr val="000000"/>
                </a:solidFill>
                <a:effectLst/>
                <a:latin typeface="Times New Roman" panose="02020603050405020304" pitchFamily="18" charset="0"/>
                <a:ea typeface="Times New Roman" panose="02020603050405020304" pitchFamily="18" charset="0"/>
              </a:rPr>
              <a:t> to carry out our study. </a:t>
            </a:r>
            <a:endParaRPr lang="en-US" sz="2800" noProof="0" dirty="0">
              <a:effectLst/>
              <a:latin typeface="Times New Roman" panose="02020603050405020304" pitchFamily="18" charset="0"/>
              <a:ea typeface="Times New Roman" panose="02020603050405020304" pitchFamily="18" charset="0"/>
            </a:endParaRPr>
          </a:p>
          <a:p>
            <a:pPr indent="457200" algn="just">
              <a:buNone/>
            </a:pPr>
            <a:r>
              <a:rPr lang="en-US" sz="2800" noProof="0" dirty="0">
                <a:solidFill>
                  <a:srgbClr val="000000"/>
                </a:solidFill>
                <a:effectLst/>
                <a:latin typeface="Times New Roman" panose="02020603050405020304" pitchFamily="18" charset="0"/>
                <a:ea typeface="Times New Roman" panose="02020603050405020304" pitchFamily="18" charset="0"/>
              </a:rPr>
              <a:t>The specific steps undertaken include: (1) defining the scope of the review (temporal boundaries and sources); (2) choosing keywords and conducting literature search; (3) screening identified studies for inclusion in the review; (4) evaluating and coding studies; and (5) synthesizing findings and documenting the analysis. Appendix S1 (online) includes a summary of the academic articles on LE we assessed.</a:t>
            </a:r>
            <a:endParaRPr lang="en-US" sz="2800" noProof="0" dirty="0">
              <a:effectLst/>
              <a:latin typeface="Times New Roman" panose="02020603050405020304" pitchFamily="18" charset="0"/>
              <a:ea typeface="Times New Roman" panose="02020603050405020304" pitchFamily="18" charset="0"/>
            </a:endParaRPr>
          </a:p>
          <a:p>
            <a:pPr indent="457200" algn="just">
              <a:buNone/>
            </a:pPr>
            <a:r>
              <a:rPr lang="en-US" sz="2800" noProof="0" dirty="0">
                <a:solidFill>
                  <a:srgbClr val="000000"/>
                </a:solidFill>
                <a:effectLst/>
                <a:latin typeface="Times New Roman" panose="02020603050405020304" pitchFamily="18" charset="0"/>
                <a:ea typeface="Times New Roman" panose="02020603050405020304" pitchFamily="18" charset="0"/>
              </a:rPr>
              <a:t>We performed systematic searches across major databases (Web of Science, Scopus, ABI/Inform database, EBSCO database, ISI, Web of Knowledge, and Google Scholar) using a wide array of keywords related to the concept of lifestyle (e.g., lifestyle, hobby, leisure, sport, fitness, craft, creative, artist, artisan, and bohemian). </a:t>
            </a:r>
            <a:endParaRPr lang="en-US" sz="2800" noProof="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E865B81A-0823-88CE-36FA-385C43AB4F85}"/>
              </a:ext>
            </a:extLst>
          </p:cNvPr>
          <p:cNvSpPr txBox="1"/>
          <p:nvPr/>
        </p:nvSpPr>
        <p:spPr>
          <a:xfrm>
            <a:off x="1745456" y="34473341"/>
            <a:ext cx="11296650" cy="7417415"/>
          </a:xfrm>
          <a:prstGeom prst="rect">
            <a:avLst/>
          </a:prstGeom>
          <a:noFill/>
        </p:spPr>
        <p:txBody>
          <a:bodyPr wrap="square">
            <a:spAutoFit/>
          </a:bodyPr>
          <a:lstStyle/>
          <a:p>
            <a:pPr algn="just">
              <a:buNone/>
            </a:pPr>
            <a:r>
              <a:rPr lang="en-US" sz="2800" b="1" noProof="0" dirty="0">
                <a:solidFill>
                  <a:srgbClr val="000000"/>
                </a:solidFill>
                <a:effectLst/>
                <a:latin typeface="Times New Roman" panose="02020603050405020304" pitchFamily="18" charset="0"/>
                <a:ea typeface="Times New Roman" panose="02020603050405020304" pitchFamily="18" charset="0"/>
              </a:rPr>
              <a:t>Results and discussion</a:t>
            </a:r>
            <a:endParaRPr lang="en-US" sz="2800" noProof="0" dirty="0">
              <a:effectLst/>
              <a:latin typeface="Times New Roman" panose="02020603050405020304" pitchFamily="18" charset="0"/>
              <a:ea typeface="Times New Roman" panose="02020603050405020304" pitchFamily="18" charset="0"/>
            </a:endParaRPr>
          </a:p>
          <a:p>
            <a:pPr indent="457200" algn="just">
              <a:buNone/>
            </a:pPr>
            <a:r>
              <a:rPr lang="en-US" sz="2800" noProof="0" dirty="0">
                <a:effectLst/>
                <a:latin typeface="Times New Roman" panose="02020603050405020304" pitchFamily="18" charset="0"/>
                <a:ea typeface="Times New Roman" panose="02020603050405020304" pitchFamily="18" charset="0"/>
              </a:rPr>
              <a:t>In Romania, there are a variety of entrepreneurship support programs targeting different stages of the business life cycle, as well as various industries and sectors. From financing programs and grants to business incubators and mentoring programs, these initiatives provide vital support for entrepreneurs at various stages of their business development. Among the existing non-reimbursable financing opportunities for entrepreneurs, two multi-annual programs with funding from the state budget (Start-up Nation and </a:t>
            </a:r>
            <a:r>
              <a:rPr lang="en-US" sz="2800" noProof="0" dirty="0" err="1">
                <a:effectLst/>
                <a:latin typeface="Times New Roman" panose="02020603050405020304" pitchFamily="18" charset="0"/>
                <a:ea typeface="Times New Roman" panose="02020603050405020304" pitchFamily="18" charset="0"/>
              </a:rPr>
              <a:t>Femeia</a:t>
            </a:r>
            <a:r>
              <a:rPr lang="en-US" sz="2800" noProof="0" dirty="0">
                <a:effectLst/>
                <a:latin typeface="Times New Roman" panose="02020603050405020304" pitchFamily="18" charset="0"/>
                <a:ea typeface="Times New Roman" panose="02020603050405020304" pitchFamily="18" charset="0"/>
              </a:rPr>
              <a:t> </a:t>
            </a:r>
            <a:r>
              <a:rPr lang="en-US" sz="2800" noProof="0" dirty="0" err="1">
                <a:effectLst/>
                <a:latin typeface="Times New Roman" panose="02020603050405020304" pitchFamily="18" charset="0"/>
                <a:ea typeface="Times New Roman" panose="02020603050405020304" pitchFamily="18" charset="0"/>
              </a:rPr>
              <a:t>Antreprenor</a:t>
            </a:r>
            <a:r>
              <a:rPr lang="en-US" sz="2800" noProof="0" dirty="0">
                <a:effectLst/>
                <a:latin typeface="Times New Roman" panose="02020603050405020304" pitchFamily="18" charset="0"/>
                <a:ea typeface="Times New Roman" panose="02020603050405020304" pitchFamily="18" charset="0"/>
              </a:rPr>
              <a:t>), run by the Ministry of Economy, Entrepreneurship and Tourism (MEAT), in collaboration with the Territorial Agencies for Small and Medium-sized Enterprises, stand out, due to their notoriety and objectives.</a:t>
            </a:r>
            <a:endParaRPr lang="ro-RO" sz="2800" noProof="0" dirty="0">
              <a:effectLst/>
              <a:latin typeface="Times New Roman" panose="02020603050405020304" pitchFamily="18" charset="0"/>
              <a:ea typeface="Times New Roman" panose="02020603050405020304" pitchFamily="18" charset="0"/>
            </a:endParaRPr>
          </a:p>
          <a:p>
            <a:pPr indent="457200" algn="just">
              <a:buNone/>
            </a:pPr>
            <a:r>
              <a:rPr lang="en-US" sz="2800" noProof="0" dirty="0">
                <a:effectLst/>
                <a:latin typeface="Times New Roman" panose="02020603050405020304" pitchFamily="18" charset="0"/>
                <a:ea typeface="Times New Roman" panose="02020603050405020304" pitchFamily="18" charset="0"/>
              </a:rPr>
              <a:t>In the 2023 edition of the program, the first to offer a non-reimbursable financial allocation of 200,000 RON/beneficiary, over 9,500 companies registered, given that a maximum of 1.000 companies could be financed from the allocated budget (Table 1), which shows the increased interest of women entrepreneurs in this program</a:t>
            </a:r>
          </a:p>
        </p:txBody>
      </p:sp>
      <p:sp>
        <p:nvSpPr>
          <p:cNvPr id="17" name="TextBox 16">
            <a:extLst>
              <a:ext uri="{FF2B5EF4-FFF2-40B4-BE49-F238E27FC236}">
                <a16:creationId xmlns:a16="http://schemas.microsoft.com/office/drawing/2014/main" id="{A50B3495-C364-EF00-061F-05E3240E6285}"/>
              </a:ext>
            </a:extLst>
          </p:cNvPr>
          <p:cNvSpPr txBox="1"/>
          <p:nvPr/>
        </p:nvSpPr>
        <p:spPr>
          <a:xfrm>
            <a:off x="13042106" y="14531552"/>
            <a:ext cx="15135224" cy="461665"/>
          </a:xfrm>
          <a:prstGeom prst="rect">
            <a:avLst/>
          </a:prstGeom>
          <a:noFill/>
        </p:spPr>
        <p:txBody>
          <a:bodyPr wrap="square">
            <a:spAutoFit/>
          </a:bodyPr>
          <a:lstStyle/>
          <a:p>
            <a:pPr algn="ctr">
              <a:spcBef>
                <a:spcPts val="600"/>
              </a:spcBef>
              <a:spcAft>
                <a:spcPts val="600"/>
              </a:spcAft>
              <a:buNone/>
            </a:pPr>
            <a:r>
              <a:rPr lang="en-US" sz="2400" b="1" noProof="0" dirty="0">
                <a:effectLst/>
                <a:latin typeface="Times New Roman" panose="02020603050405020304" pitchFamily="18" charset="0"/>
                <a:ea typeface="Times New Roman" panose="02020603050405020304" pitchFamily="18" charset="0"/>
              </a:rPr>
              <a:t>Table 1. Financing contracts situation, 2023 edition, Female Entrepreneur, Start-up Nation</a:t>
            </a:r>
            <a:endParaRPr lang="en-US" sz="2400" noProof="0" dirty="0">
              <a:effectLst/>
              <a:latin typeface="Times New Roman" panose="02020603050405020304" pitchFamily="18" charset="0"/>
              <a:ea typeface="Times New Roman" panose="02020603050405020304" pitchFamily="18" charset="0"/>
            </a:endParaRPr>
          </a:p>
        </p:txBody>
      </p:sp>
      <p:graphicFrame>
        <p:nvGraphicFramePr>
          <p:cNvPr id="18" name="Table 17">
            <a:extLst>
              <a:ext uri="{FF2B5EF4-FFF2-40B4-BE49-F238E27FC236}">
                <a16:creationId xmlns:a16="http://schemas.microsoft.com/office/drawing/2014/main" id="{4B2317ED-D183-1258-B369-2EB170B0EE74}"/>
              </a:ext>
            </a:extLst>
          </p:cNvPr>
          <p:cNvGraphicFramePr>
            <a:graphicFrameLocks noGrp="1"/>
          </p:cNvGraphicFramePr>
          <p:nvPr>
            <p:extLst>
              <p:ext uri="{D42A27DB-BD31-4B8C-83A1-F6EECF244321}">
                <p14:modId xmlns:p14="http://schemas.microsoft.com/office/powerpoint/2010/main" val="1151337661"/>
              </p:ext>
            </p:extLst>
          </p:nvPr>
        </p:nvGraphicFramePr>
        <p:xfrm>
          <a:off x="13926979" y="15137442"/>
          <a:ext cx="13854836" cy="3989643"/>
        </p:xfrm>
        <a:graphic>
          <a:graphicData uri="http://schemas.openxmlformats.org/drawingml/2006/table">
            <a:tbl>
              <a:tblPr firstRow="1" firstCol="1" bandRow="1">
                <a:tableStyleId>{5C22544A-7EE6-4342-B048-85BDC9FD1C3A}</a:tableStyleId>
              </a:tblPr>
              <a:tblGrid>
                <a:gridCol w="3463301">
                  <a:extLst>
                    <a:ext uri="{9D8B030D-6E8A-4147-A177-3AD203B41FA5}">
                      <a16:colId xmlns:a16="http://schemas.microsoft.com/office/drawing/2014/main" val="733209059"/>
                    </a:ext>
                  </a:extLst>
                </a:gridCol>
                <a:gridCol w="3463301">
                  <a:extLst>
                    <a:ext uri="{9D8B030D-6E8A-4147-A177-3AD203B41FA5}">
                      <a16:colId xmlns:a16="http://schemas.microsoft.com/office/drawing/2014/main" val="2640857076"/>
                    </a:ext>
                  </a:extLst>
                </a:gridCol>
                <a:gridCol w="3463301">
                  <a:extLst>
                    <a:ext uri="{9D8B030D-6E8A-4147-A177-3AD203B41FA5}">
                      <a16:colId xmlns:a16="http://schemas.microsoft.com/office/drawing/2014/main" val="669873397"/>
                    </a:ext>
                  </a:extLst>
                </a:gridCol>
                <a:gridCol w="3464933">
                  <a:extLst>
                    <a:ext uri="{9D8B030D-6E8A-4147-A177-3AD203B41FA5}">
                      <a16:colId xmlns:a16="http://schemas.microsoft.com/office/drawing/2014/main" val="2116183341"/>
                    </a:ext>
                  </a:extLst>
                </a:gridCol>
              </a:tblGrid>
              <a:tr h="1139898">
                <a:tc>
                  <a:txBody>
                    <a:bodyPr/>
                    <a:lstStyle/>
                    <a:p>
                      <a:pPr algn="ctr">
                        <a:spcBef>
                          <a:spcPts val="600"/>
                        </a:spcBef>
                        <a:spcAft>
                          <a:spcPts val="600"/>
                        </a:spcAft>
                        <a:buNone/>
                      </a:pPr>
                      <a:r>
                        <a:rPr lang="en-US" sz="2800" noProof="0" dirty="0">
                          <a:effectLst/>
                        </a:rPr>
                        <a:t>SME Programs</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 </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Financing contract situation</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spcAft>
                          <a:spcPts val="600"/>
                        </a:spcAft>
                        <a:buNone/>
                      </a:pPr>
                      <a:r>
                        <a:rPr lang="en-US" sz="2800" noProof="0" dirty="0">
                          <a:effectLst/>
                        </a:rPr>
                        <a:t> </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78743653"/>
                  </a:ext>
                </a:extLst>
              </a:tr>
              <a:tr h="569949">
                <a:tc>
                  <a:txBody>
                    <a:bodyPr/>
                    <a:lstStyle/>
                    <a:p>
                      <a:pPr algn="ctr">
                        <a:spcBef>
                          <a:spcPts val="600"/>
                        </a:spcBef>
                        <a:spcAft>
                          <a:spcPts val="600"/>
                        </a:spcAft>
                        <a:buNone/>
                      </a:pPr>
                      <a:r>
                        <a:rPr lang="en-US" sz="2800" noProof="0" dirty="0">
                          <a:effectLst/>
                        </a:rPr>
                        <a:t>2023</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Registered companies </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Contracts signed </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Amount</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20834230"/>
                  </a:ext>
                </a:extLst>
              </a:tr>
              <a:tr h="569949">
                <a:tc>
                  <a:txBody>
                    <a:bodyPr/>
                    <a:lstStyle/>
                    <a:p>
                      <a:pPr algn="ctr">
                        <a:spcBef>
                          <a:spcPts val="600"/>
                        </a:spcBef>
                        <a:spcAft>
                          <a:spcPts val="600"/>
                        </a:spcAft>
                        <a:buNone/>
                      </a:pPr>
                      <a:r>
                        <a:rPr lang="en-US" sz="2800" noProof="0" dirty="0">
                          <a:effectLst/>
                        </a:rPr>
                        <a:t>Female Entrepreneur</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9.525</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975</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193.703.150</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8634039"/>
                  </a:ext>
                </a:extLst>
              </a:tr>
              <a:tr h="569949">
                <a:tc>
                  <a:txBody>
                    <a:bodyPr/>
                    <a:lstStyle/>
                    <a:p>
                      <a:pPr algn="ctr">
                        <a:spcBef>
                          <a:spcPts val="600"/>
                        </a:spcBef>
                        <a:spcAft>
                          <a:spcPts val="600"/>
                        </a:spcAft>
                        <a:buNone/>
                      </a:pPr>
                      <a:r>
                        <a:rPr lang="en-US" sz="2800" noProof="0" dirty="0">
                          <a:effectLst/>
                        </a:rPr>
                        <a:t>Start-up Nation</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15.322</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9.480</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1.843.027.268</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16215487"/>
                  </a:ext>
                </a:extLst>
              </a:tr>
              <a:tr h="569949">
                <a:tc>
                  <a:txBody>
                    <a:bodyPr/>
                    <a:lstStyle/>
                    <a:p>
                      <a:pPr algn="ctr">
                        <a:spcBef>
                          <a:spcPts val="600"/>
                        </a:spcBef>
                        <a:spcAft>
                          <a:spcPts val="600"/>
                        </a:spcAft>
                        <a:buNone/>
                      </a:pPr>
                      <a:r>
                        <a:rPr lang="en-US" sz="2800" noProof="0" dirty="0">
                          <a:effectLst/>
                        </a:rPr>
                        <a:t>Diaspora</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1.652</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965</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18.534.925</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60453283"/>
                  </a:ext>
                </a:extLst>
              </a:tr>
              <a:tr h="569949">
                <a:tc>
                  <a:txBody>
                    <a:bodyPr/>
                    <a:lstStyle/>
                    <a:p>
                      <a:pPr algn="ctr">
                        <a:spcBef>
                          <a:spcPts val="600"/>
                        </a:spcBef>
                        <a:spcAft>
                          <a:spcPts val="600"/>
                        </a:spcAft>
                        <a:buNone/>
                      </a:pPr>
                      <a:r>
                        <a:rPr lang="en-US" sz="2800" noProof="0" dirty="0">
                          <a:effectLst/>
                        </a:rPr>
                        <a:t>Subtotal</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26.499</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11.420</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buNone/>
                      </a:pPr>
                      <a:r>
                        <a:rPr lang="en-US" sz="2800" noProof="0" dirty="0">
                          <a:effectLst/>
                        </a:rPr>
                        <a:t>2.055.265.343</a:t>
                      </a:r>
                      <a:endParaRPr lang="en-US" sz="28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65553941"/>
                  </a:ext>
                </a:extLst>
              </a:tr>
            </a:tbl>
          </a:graphicData>
        </a:graphic>
      </p:graphicFrame>
      <p:sp>
        <p:nvSpPr>
          <p:cNvPr id="20" name="TextBox 19">
            <a:extLst>
              <a:ext uri="{FF2B5EF4-FFF2-40B4-BE49-F238E27FC236}">
                <a16:creationId xmlns:a16="http://schemas.microsoft.com/office/drawing/2014/main" id="{4A242B35-473C-D11A-7471-153989BDA8C2}"/>
              </a:ext>
            </a:extLst>
          </p:cNvPr>
          <p:cNvSpPr txBox="1"/>
          <p:nvPr/>
        </p:nvSpPr>
        <p:spPr>
          <a:xfrm>
            <a:off x="12844463" y="19238963"/>
            <a:ext cx="15135224" cy="369332"/>
          </a:xfrm>
          <a:prstGeom prst="rect">
            <a:avLst/>
          </a:prstGeom>
          <a:noFill/>
        </p:spPr>
        <p:txBody>
          <a:bodyPr wrap="square">
            <a:spAutoFit/>
          </a:bodyPr>
          <a:lstStyle/>
          <a:p>
            <a:pPr algn="ctr">
              <a:buNone/>
            </a:pPr>
            <a:r>
              <a:rPr lang="en-US" sz="1800" noProof="0" dirty="0">
                <a:effectLst/>
                <a:latin typeface="Times New Roman" panose="02020603050405020304" pitchFamily="18" charset="0"/>
                <a:ea typeface="Times New Roman" panose="02020603050405020304" pitchFamily="18" charset="0"/>
              </a:rPr>
              <a:t>Source: </a:t>
            </a:r>
            <a:r>
              <a:rPr lang="en-US" sz="1800" noProof="0" dirty="0" err="1">
                <a:effectLst/>
                <a:latin typeface="Times New Roman" panose="02020603050405020304" pitchFamily="18" charset="0"/>
                <a:ea typeface="Times New Roman" panose="02020603050405020304" pitchFamily="18" charset="0"/>
              </a:rPr>
              <a:t>Agentia</a:t>
            </a:r>
            <a:r>
              <a:rPr lang="en-US" sz="1800" noProof="0" dirty="0">
                <a:effectLst/>
                <a:latin typeface="Times New Roman" panose="02020603050405020304" pitchFamily="18" charset="0"/>
                <a:ea typeface="Times New Roman" panose="02020603050405020304" pitchFamily="18" charset="0"/>
              </a:rPr>
              <a:t> </a:t>
            </a:r>
            <a:r>
              <a:rPr lang="en-US" sz="1800" noProof="0" dirty="0" err="1">
                <a:effectLst/>
                <a:latin typeface="Times New Roman" panose="02020603050405020304" pitchFamily="18" charset="0"/>
                <a:ea typeface="Times New Roman" panose="02020603050405020304" pitchFamily="18" charset="0"/>
              </a:rPr>
              <a:t>pentru</a:t>
            </a:r>
            <a:r>
              <a:rPr lang="en-US" sz="1800" noProof="0" dirty="0">
                <a:effectLst/>
                <a:latin typeface="Times New Roman" panose="02020603050405020304" pitchFamily="18" charset="0"/>
                <a:ea typeface="Times New Roman" panose="02020603050405020304" pitchFamily="18" charset="0"/>
              </a:rPr>
              <a:t> </a:t>
            </a:r>
            <a:r>
              <a:rPr lang="en-US" sz="1800" noProof="0" dirty="0" err="1">
                <a:effectLst/>
                <a:latin typeface="Times New Roman" panose="02020603050405020304" pitchFamily="18" charset="0"/>
                <a:ea typeface="Times New Roman" panose="02020603050405020304" pitchFamily="18" charset="0"/>
              </a:rPr>
              <a:t>Intreprinderi</a:t>
            </a:r>
            <a:r>
              <a:rPr lang="en-US" sz="1800" noProof="0" dirty="0">
                <a:effectLst/>
                <a:latin typeface="Times New Roman" panose="02020603050405020304" pitchFamily="18" charset="0"/>
                <a:ea typeface="Times New Roman" panose="02020603050405020304" pitchFamily="18" charset="0"/>
              </a:rPr>
              <a:t> Mici </a:t>
            </a:r>
            <a:r>
              <a:rPr lang="en-US" sz="1800" noProof="0" dirty="0" err="1">
                <a:effectLst/>
                <a:latin typeface="Times New Roman" panose="02020603050405020304" pitchFamily="18" charset="0"/>
                <a:ea typeface="Times New Roman" panose="02020603050405020304" pitchFamily="18" charset="0"/>
              </a:rPr>
              <a:t>si</a:t>
            </a:r>
            <a:r>
              <a:rPr lang="en-US" sz="1800" noProof="0" dirty="0">
                <a:effectLst/>
                <a:latin typeface="Times New Roman" panose="02020603050405020304" pitchFamily="18" charset="0"/>
                <a:ea typeface="Times New Roman" panose="02020603050405020304" pitchFamily="18" charset="0"/>
              </a:rPr>
              <a:t> </a:t>
            </a:r>
            <a:r>
              <a:rPr lang="en-US" sz="1800" noProof="0" dirty="0" err="1">
                <a:effectLst/>
                <a:latin typeface="Times New Roman" panose="02020603050405020304" pitchFamily="18" charset="0"/>
                <a:ea typeface="Times New Roman" panose="02020603050405020304" pitchFamily="18" charset="0"/>
              </a:rPr>
              <a:t>Mijlocii</a:t>
            </a:r>
            <a:r>
              <a:rPr lang="en-US" sz="1800" noProof="0" dirty="0">
                <a:effectLst/>
                <a:latin typeface="Times New Roman" panose="02020603050405020304" pitchFamily="18" charset="0"/>
                <a:ea typeface="Times New Roman" panose="02020603050405020304" pitchFamily="18" charset="0"/>
              </a:rPr>
              <a:t> Cluj-Napoca</a:t>
            </a:r>
            <a:endParaRPr lang="en-US" sz="2800" noProof="0" dirty="0">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25262D6B-846D-2C2A-FB1B-74F475ED755D}"/>
              </a:ext>
            </a:extLst>
          </p:cNvPr>
          <p:cNvSpPr txBox="1"/>
          <p:nvPr/>
        </p:nvSpPr>
        <p:spPr>
          <a:xfrm>
            <a:off x="13926979" y="20111561"/>
            <a:ext cx="13854836" cy="7417415"/>
          </a:xfrm>
          <a:prstGeom prst="rect">
            <a:avLst/>
          </a:prstGeom>
          <a:noFill/>
        </p:spPr>
        <p:txBody>
          <a:bodyPr wrap="square">
            <a:spAutoFit/>
          </a:bodyPr>
          <a:lstStyle/>
          <a:p>
            <a:pPr indent="457200" algn="just">
              <a:buNone/>
            </a:pPr>
            <a:r>
              <a:rPr lang="en-US" sz="2800" noProof="0" dirty="0">
                <a:effectLst/>
                <a:latin typeface="Times New Roman" panose="02020603050405020304" pitchFamily="18" charset="0"/>
                <a:ea typeface="Times New Roman" panose="02020603050405020304" pitchFamily="18" charset="0"/>
              </a:rPr>
              <a:t>The Start-up Nation program is probably the most ambitious government program in Europe, which aims to support the development and consolidation of small and medium-sized enterprises, especially start-ups and young entrepreneurs. It was initiated in 2017 and was launched to support approximately 10,000 entrepreneurs in starting and developing their businesses, in each edition. The main objective of the Start-up Nation Romania program is to stimulate the development of small and medium-sized enterprises (SMEs) in order to improve their economic performance. By supporting start-ups, the program aims to facilitate smart, sustainable and inclusive economic growth.</a:t>
            </a:r>
          </a:p>
          <a:p>
            <a:pPr indent="457200" algn="just">
              <a:buNone/>
            </a:pPr>
            <a:r>
              <a:rPr lang="en-US" sz="2800" noProof="0" dirty="0">
                <a:effectLst/>
                <a:latin typeface="Times New Roman" panose="02020603050405020304" pitchFamily="18" charset="0"/>
                <a:ea typeface="Times New Roman" panose="02020603050405020304" pitchFamily="18" charset="0"/>
              </a:rPr>
              <a:t>The Start-up Nation 2024 program is a large-scale initiative, designed to meet the diverse needs of the entrepreneurial ecosystem in Romania. Through the allocated resources and its flexible structure, the program aims to become a catalyst for economic growth and social development, stimulating innovation and adaptation to the requirements of a modern and sustainable economy. Participants in this program benefit not only from financial support, but also from the opportunity to acquire skills and knowledge through entrepreneurial training courses that will be carried out as the first activity within the program and that will allow applicants to navigate the business world with more opportunities, thus contributing to the consolidation of an inclusive and prosperous society.</a:t>
            </a:r>
          </a:p>
        </p:txBody>
      </p:sp>
      <p:sp>
        <p:nvSpPr>
          <p:cNvPr id="24" name="TextBox 23">
            <a:extLst>
              <a:ext uri="{FF2B5EF4-FFF2-40B4-BE49-F238E27FC236}">
                <a16:creationId xmlns:a16="http://schemas.microsoft.com/office/drawing/2014/main" id="{04BFEF67-9610-1ABC-037A-12E09F1F4AC9}"/>
              </a:ext>
            </a:extLst>
          </p:cNvPr>
          <p:cNvSpPr txBox="1"/>
          <p:nvPr/>
        </p:nvSpPr>
        <p:spPr>
          <a:xfrm>
            <a:off x="13926979" y="27762098"/>
            <a:ext cx="13854836" cy="13880723"/>
          </a:xfrm>
          <a:prstGeom prst="rect">
            <a:avLst/>
          </a:prstGeom>
          <a:noFill/>
        </p:spPr>
        <p:txBody>
          <a:bodyPr wrap="square">
            <a:spAutoFit/>
          </a:bodyPr>
          <a:lstStyle/>
          <a:p>
            <a:pPr>
              <a:spcBef>
                <a:spcPts val="600"/>
              </a:spcBef>
              <a:buNone/>
            </a:pPr>
            <a:r>
              <a:rPr lang="en-US" sz="2800" b="1" noProof="0" dirty="0">
                <a:effectLst/>
                <a:latin typeface="Times New Roman" panose="02020603050405020304" pitchFamily="18" charset="0"/>
                <a:ea typeface="Times New Roman" panose="02020603050405020304" pitchFamily="18" charset="0"/>
              </a:rPr>
              <a:t>Conclusions</a:t>
            </a:r>
            <a:endParaRPr lang="en-US" sz="2800" noProof="0" dirty="0">
              <a:effectLst/>
              <a:latin typeface="Times New Roman" panose="02020603050405020304" pitchFamily="18" charset="0"/>
              <a:ea typeface="Times New Roman" panose="02020603050405020304" pitchFamily="18" charset="0"/>
            </a:endParaRPr>
          </a:p>
          <a:p>
            <a:pPr indent="457200" algn="just">
              <a:buNone/>
            </a:pPr>
            <a:r>
              <a:rPr lang="en-US" sz="2800" noProof="0" dirty="0">
                <a:effectLst/>
                <a:latin typeface="Times New Roman" panose="02020603050405020304" pitchFamily="18" charset="0"/>
                <a:ea typeface="Times New Roman" panose="02020603050405020304" pitchFamily="18" charset="0"/>
              </a:rPr>
              <a:t>Overall, the post-pandemic entrepreneurial context in Romania is a dynamic and complex one, characterized by rapid changes and adaptation to new economic and social realities. However, with a creative, innovative and resilient approach, Romanian entrepreneurs have the potential to transform these challenges into opportunities and contribute to the recovery and revitalization of the national economy.</a:t>
            </a:r>
          </a:p>
          <a:p>
            <a:pPr indent="457200" algn="just">
              <a:buNone/>
            </a:pPr>
            <a:r>
              <a:rPr lang="en-US" sz="2800" noProof="0" dirty="0">
                <a:effectLst/>
                <a:latin typeface="Times New Roman" panose="02020603050405020304" pitchFamily="18" charset="0"/>
                <a:ea typeface="Times New Roman" panose="02020603050405020304" pitchFamily="18" charset="0"/>
              </a:rPr>
              <a:t>In the current context, there is an acute need to develop financing programs that are adapted to the current needs of entrepreneurs in Romania. Such programs must provide adequate financial support for the development and growth of existing businesses, but also to support start-ups.</a:t>
            </a:r>
          </a:p>
          <a:p>
            <a:pPr indent="457200" algn="just">
              <a:buNone/>
            </a:pPr>
            <a:r>
              <a:rPr lang="en-US" sz="2800" noProof="0" dirty="0">
                <a:effectLst/>
                <a:latin typeface="Times New Roman" panose="02020603050405020304" pitchFamily="18" charset="0"/>
                <a:ea typeface="Times New Roman" panose="02020603050405020304" pitchFamily="18" charset="0"/>
              </a:rPr>
              <a:t>They must take into account the national smart specialization strategy (Ministry of Research, Innovation and Digitalization, undated), the specifics of different economic sectors and provide concrete and efficient solutions to overcome the obstacles encountered by entrepreneurs in accessing funds. In addition, it is imperative that these programs are constantly improved, taking into account the feedback and real needs of beneficiaries.  To ensure business success and sustainable economic development, it is essential that financing programs keep pace with market changes and provide the appropriate tools and resources for entrepreneurs to achieve the desired results.</a:t>
            </a:r>
          </a:p>
          <a:p>
            <a:pPr indent="457200" algn="just">
              <a:buNone/>
            </a:pPr>
            <a:r>
              <a:rPr lang="en-US" sz="2800" noProof="0" dirty="0">
                <a:effectLst/>
                <a:latin typeface="Times New Roman" panose="02020603050405020304" pitchFamily="18" charset="0"/>
                <a:ea typeface="Times New Roman" panose="02020603050405020304" pitchFamily="18" charset="0"/>
              </a:rPr>
              <a:t>The development and development of programs adapted to current needs and their continuous improvement can significantly contribute to the success of Romanian entrepreneurs and the sustainable development of the economy. </a:t>
            </a:r>
          </a:p>
          <a:p>
            <a:pPr indent="457200" algn="just">
              <a:buNone/>
            </a:pPr>
            <a:r>
              <a:rPr lang="en-US" sz="2800" noProof="0" dirty="0">
                <a:effectLst/>
                <a:latin typeface="Times New Roman" panose="02020603050405020304" pitchFamily="18" charset="0"/>
                <a:ea typeface="Times New Roman" panose="02020603050405020304" pitchFamily="18" charset="0"/>
              </a:rPr>
              <a:t>At the same time, the involvement of the business community in the process of developing financing programs for entrepreneurship development is essential to ensure the efficiency and relevance of these programs. </a:t>
            </a:r>
          </a:p>
          <a:p>
            <a:pPr>
              <a:buNone/>
            </a:pPr>
            <a:r>
              <a:rPr lang="en-US" sz="2800" noProof="0" dirty="0">
                <a:effectLst/>
                <a:latin typeface="Times New Roman" panose="02020603050405020304" pitchFamily="18" charset="0"/>
                <a:ea typeface="Times New Roman" panose="02020603050405020304" pitchFamily="18" charset="0"/>
              </a:rPr>
              <a:t>Through collaboration between funding authorities and the private sector, a better understanding of the real needs of entrepreneurs can be obtained and more appropriate solutions can be identified to support them. Currently, the business community is actively involved in the consultation processes aimed at developing financing programs, having the opportunity to provide feedback, offer proposals and participate in the development of coherent strategies. Through this constructive dialogue, it can be ensured that funding programs are given adequate attention and take into account the real needs of entrepreneurs, thus contributing to increasing their efficiency and success</a:t>
            </a:r>
            <a:endParaRPr lang="en-US" sz="2800" noProof="0" dirty="0"/>
          </a:p>
        </p:txBody>
      </p:sp>
    </p:spTree>
    <p:extLst>
      <p:ext uri="{BB962C8B-B14F-4D97-AF65-F5344CB8AC3E}">
        <p14:creationId xmlns:p14="http://schemas.microsoft.com/office/powerpoint/2010/main" val="748749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89</TotalTime>
  <Words>1764</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c:creator>
  <cp:lastModifiedBy>BURLACU SORIN</cp:lastModifiedBy>
  <cp:revision>14</cp:revision>
  <dcterms:created xsi:type="dcterms:W3CDTF">2017-05-22T21:55:42Z</dcterms:created>
  <dcterms:modified xsi:type="dcterms:W3CDTF">2025-06-24T06:39:07Z</dcterms:modified>
</cp:coreProperties>
</file>