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223B"/>
    <a:srgbClr val="C3C3C3"/>
    <a:srgbClr val="885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25" autoAdjust="0"/>
    <p:restoredTop sz="94660"/>
  </p:normalViewPr>
  <p:slideViewPr>
    <p:cSldViewPr snapToGrid="0">
      <p:cViewPr>
        <p:scale>
          <a:sx n="40" d="100"/>
          <a:sy n="40" d="100"/>
        </p:scale>
        <p:origin x="211" y="-728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GB"/>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3750386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939435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137418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011343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GB"/>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30F1355-598C-45B3-AAB3-5C27E5350FB0}"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158869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30F1355-598C-45B3-AAB3-5C27E5350FB0}" type="datetimeFigureOut">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3418623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GB"/>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GB"/>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GB"/>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30F1355-598C-45B3-AAB3-5C27E5350FB0}" type="datetimeFigureOut">
              <a:rPr lang="en-US" smtClean="0"/>
              <a:t>6/23/2025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88142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30F1355-598C-45B3-AAB3-5C27E5350FB0}" type="datetimeFigureOut">
              <a:rPr lang="en-US" smtClean="0"/>
              <a:t>6/23/2025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612135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F1355-598C-45B3-AAB3-5C27E5350FB0}" type="datetimeFigureOut">
              <a:rPr lang="en-US" smtClean="0"/>
              <a:t>6/23/2025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3668428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GB"/>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GB"/>
              <a:t>Click to edit Master text styles</a:t>
            </a:r>
          </a:p>
        </p:txBody>
      </p:sp>
      <p:sp>
        <p:nvSpPr>
          <p:cNvPr id="5" name="Date Placeholder 4"/>
          <p:cNvSpPr>
            <a:spLocks noGrp="1"/>
          </p:cNvSpPr>
          <p:nvPr>
            <p:ph type="dt" sz="half" idx="10"/>
          </p:nvPr>
        </p:nvSpPr>
        <p:spPr/>
        <p:txBody>
          <a:bodyPr/>
          <a:lstStyle/>
          <a:p>
            <a:fld id="{B30F1355-598C-45B3-AAB3-5C27E5350FB0}" type="datetimeFigureOut">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533624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GB"/>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GB"/>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GB"/>
              <a:t>Click to edit Master text styles</a:t>
            </a:r>
          </a:p>
        </p:txBody>
      </p:sp>
      <p:sp>
        <p:nvSpPr>
          <p:cNvPr id="5" name="Date Placeholder 4"/>
          <p:cNvSpPr>
            <a:spLocks noGrp="1"/>
          </p:cNvSpPr>
          <p:nvPr>
            <p:ph type="dt" sz="half" idx="10"/>
          </p:nvPr>
        </p:nvSpPr>
        <p:spPr/>
        <p:txBody>
          <a:bodyPr/>
          <a:lstStyle/>
          <a:p>
            <a:fld id="{B30F1355-598C-45B3-AAB3-5C27E5350FB0}" type="datetimeFigureOut">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05623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15F6355-C71B-E572-A2AE-0C4A56C1BAE4}"/>
              </a:ext>
            </a:extLst>
          </p:cNvPr>
          <p:cNvSpPr/>
          <p:nvPr userDrawn="1"/>
        </p:nvSpPr>
        <p:spPr>
          <a:xfrm>
            <a:off x="0" y="-1"/>
            <a:ext cx="30275213" cy="2278903"/>
          </a:xfrm>
          <a:prstGeom prst="rect">
            <a:avLst/>
          </a:prstGeom>
          <a:solidFill>
            <a:srgbClr val="2F6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 name="Title Placeholder 1"/>
          <p:cNvSpPr>
            <a:spLocks noGrp="1"/>
          </p:cNvSpPr>
          <p:nvPr>
            <p:ph type="title"/>
          </p:nvPr>
        </p:nvSpPr>
        <p:spPr>
          <a:xfrm>
            <a:off x="2081421" y="2580495"/>
            <a:ext cx="26112371" cy="797183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B30F1355-598C-45B3-AAB3-5C27E5350FB0}" type="datetimeFigureOut">
              <a:rPr lang="en-US" smtClean="0"/>
              <a:t>6/23/2025</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93CD98AB-CBAD-4279-8EDE-27C1E0715B96}" type="slidenum">
              <a:rPr lang="en-US" smtClean="0"/>
              <a:t>‹#›</a:t>
            </a:fld>
            <a:endParaRPr lang="en-US"/>
          </a:p>
        </p:txBody>
      </p:sp>
      <p:sp>
        <p:nvSpPr>
          <p:cNvPr id="8" name="Subtitle 2">
            <a:extLst>
              <a:ext uri="{FF2B5EF4-FFF2-40B4-BE49-F238E27FC236}">
                <a16:creationId xmlns:a16="http://schemas.microsoft.com/office/drawing/2014/main" id="{1BBF21EB-FD94-6EC5-C5A1-DAAB99858BBA}"/>
              </a:ext>
            </a:extLst>
          </p:cNvPr>
          <p:cNvSpPr txBox="1">
            <a:spLocks/>
          </p:cNvSpPr>
          <p:nvPr userDrawn="1"/>
        </p:nvSpPr>
        <p:spPr>
          <a:xfrm>
            <a:off x="1091773" y="140188"/>
            <a:ext cx="13314170" cy="1972945"/>
          </a:xfrm>
          <a:prstGeom prst="rect">
            <a:avLst/>
          </a:prstGeom>
        </p:spPr>
        <p:txBody>
          <a:bodyPr vert="horz" lIns="227064" tIns="113532" rIns="227064" bIns="113532"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l" defTabSz="2270603"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11</a:t>
            </a:r>
            <a:r>
              <a:rPr lang="en-US" sz="4000" b="1"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th </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BASIQ </a:t>
            </a:r>
            <a:r>
              <a:rPr lang="en-US" sz="40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International Conference</a:t>
            </a:r>
          </a:p>
          <a:p>
            <a:pPr marL="0" marR="0" indent="0" algn="l" defTabSz="2270603"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New Trends in Sustainable Business and Consumption</a:t>
            </a:r>
          </a:p>
          <a:p>
            <a:pPr marL="0" marR="0" lvl="0" indent="0" algn="l" defTabSz="2270603"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26-28 June </a:t>
            </a:r>
            <a:r>
              <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2025, University of Oradea - Faculty of Economic Sciences, Romania</a:t>
            </a:r>
            <a:b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11" descr="A blue and white logo&#10;&#10;AI-generated content may be incorrect.">
            <a:extLst>
              <a:ext uri="{FF2B5EF4-FFF2-40B4-BE49-F238E27FC236}">
                <a16:creationId xmlns:a16="http://schemas.microsoft.com/office/drawing/2014/main" id="{6731F677-5C41-151E-2482-6990957902E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220129" y="354723"/>
            <a:ext cx="3128958" cy="1656000"/>
          </a:xfrm>
          <a:prstGeom prst="rect">
            <a:avLst/>
          </a:prstGeom>
        </p:spPr>
      </p:pic>
      <p:pic>
        <p:nvPicPr>
          <p:cNvPr id="13" name="Graphic 12">
            <a:extLst>
              <a:ext uri="{FF2B5EF4-FFF2-40B4-BE49-F238E27FC236}">
                <a16:creationId xmlns:a16="http://schemas.microsoft.com/office/drawing/2014/main" id="{4848C1A9-524A-3495-B56E-90F259426436}"/>
              </a:ext>
            </a:extLst>
          </p:cNvPr>
          <p:cNvPicPr>
            <a:picLocks noChangeAspect="1"/>
          </p:cNvPicPr>
          <p:nvPr userDrawn="1"/>
        </p:nvPicPr>
        <p:blipFill>
          <a:blip r:embed="rId14">
            <a:extLst>
              <a:ext uri="{96DAC541-7B7A-43D3-8B79-37D633B846F1}">
                <asvg:svgBlip xmlns:asvg="http://schemas.microsoft.com/office/drawing/2016/SVG/main" r:embed="rId15"/>
              </a:ext>
            </a:extLst>
          </a:blip>
          <a:srcRect l="3281" t="4117" r="3640" b="3520"/>
          <a:stretch/>
        </p:blipFill>
        <p:spPr>
          <a:xfrm>
            <a:off x="21653193" y="354723"/>
            <a:ext cx="1668836" cy="1656000"/>
          </a:xfrm>
          <a:prstGeom prst="rect">
            <a:avLst/>
          </a:prstGeom>
        </p:spPr>
      </p:pic>
      <p:pic>
        <p:nvPicPr>
          <p:cNvPr id="14" name="Picture 13" descr="A blue and white circle with a caduceus and a world map&#10;&#10;AI-generated content may be incorrect.">
            <a:extLst>
              <a:ext uri="{FF2B5EF4-FFF2-40B4-BE49-F238E27FC236}">
                <a16:creationId xmlns:a16="http://schemas.microsoft.com/office/drawing/2014/main" id="{7183C3B9-AF08-4EAE-F6A7-DB556A58349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3626135" y="354723"/>
            <a:ext cx="1657155" cy="1656000"/>
          </a:xfrm>
          <a:prstGeom prst="rect">
            <a:avLst/>
          </a:prstGeom>
        </p:spPr>
      </p:pic>
      <p:pic>
        <p:nvPicPr>
          <p:cNvPr id="15" name="Picture 14" descr="A blue circle with white letters&#10;&#10;AI-generated content may be incorrect.">
            <a:extLst>
              <a:ext uri="{FF2B5EF4-FFF2-40B4-BE49-F238E27FC236}">
                <a16:creationId xmlns:a16="http://schemas.microsoft.com/office/drawing/2014/main" id="{5B120D4A-19F0-1F89-9EF2-1B73C2357539}"/>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l="7791" t="7447" r="7963" b="7273"/>
          <a:stretch/>
        </p:blipFill>
        <p:spPr>
          <a:xfrm>
            <a:off x="25587396" y="354723"/>
            <a:ext cx="1635937" cy="1656000"/>
          </a:xfrm>
          <a:prstGeom prst="rect">
            <a:avLst/>
          </a:prstGeom>
        </p:spPr>
      </p:pic>
      <p:pic>
        <p:nvPicPr>
          <p:cNvPr id="16" name="Picture 15" descr="A purple circle with white text&#10;&#10;AI-generated content may be incorrect.">
            <a:extLst>
              <a:ext uri="{FF2B5EF4-FFF2-40B4-BE49-F238E27FC236}">
                <a16:creationId xmlns:a16="http://schemas.microsoft.com/office/drawing/2014/main" id="{3550141D-BFF9-385A-7775-6B30E0E2B6DF}"/>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7527440" y="354723"/>
            <a:ext cx="1656000" cy="1656000"/>
          </a:xfrm>
          <a:prstGeom prst="rect">
            <a:avLst/>
          </a:prstGeom>
        </p:spPr>
      </p:pic>
    </p:spTree>
    <p:extLst>
      <p:ext uri="{BB962C8B-B14F-4D97-AF65-F5344CB8AC3E}">
        <p14:creationId xmlns:p14="http://schemas.microsoft.com/office/powerpoint/2010/main" val="962860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rmen-valentina.radulescu@eam.ase.ro" TargetMode="External"/><Relationship Id="rId2" Type="http://schemas.openxmlformats.org/officeDocument/2006/relationships/hyperlink" Target="mailto:cristina.dima@man.ase.ro" TargetMode="External"/><Relationship Id="rId1" Type="http://schemas.openxmlformats.org/officeDocument/2006/relationships/slideLayout" Target="../slideLayouts/slideLayout1.xml"/><Relationship Id="rId5" Type="http://schemas.openxmlformats.org/officeDocument/2006/relationships/hyperlink" Target="mailto:chiotanradu19@stud.ase.ro" TargetMode="External"/><Relationship Id="rId4" Type="http://schemas.openxmlformats.org/officeDocument/2006/relationships/hyperlink" Target="mailto:gafdeac@ince.r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B91E0B3-0EE3-A1FC-4250-3DC606D8FFB4}"/>
              </a:ext>
            </a:extLst>
          </p:cNvPr>
          <p:cNvSpPr txBox="1"/>
          <p:nvPr/>
        </p:nvSpPr>
        <p:spPr>
          <a:xfrm>
            <a:off x="8253608" y="3554154"/>
            <a:ext cx="19528209" cy="707886"/>
          </a:xfrm>
          <a:prstGeom prst="rect">
            <a:avLst/>
          </a:prstGeom>
          <a:solidFill>
            <a:srgbClr val="2C223B">
              <a:alpha val="7059"/>
            </a:srgbClr>
          </a:solidFill>
        </p:spPr>
        <p:txBody>
          <a:bodyPr wrap="square" rtlCol="0">
            <a:spAutoFit/>
          </a:bodyPr>
          <a:lstStyle/>
          <a:p>
            <a:pPr algn="ctr">
              <a:spcBef>
                <a:spcPts val="600"/>
              </a:spcBef>
              <a:buNone/>
            </a:pPr>
            <a:r>
              <a:rPr lang="ro-RO" sz="4000" b="1" dirty="0" err="1">
                <a:effectLst/>
                <a:latin typeface="Times New Roman" panose="02020603050405020304" pitchFamily="18" charset="0"/>
                <a:ea typeface="Times New Roman" panose="02020603050405020304" pitchFamily="18" charset="0"/>
              </a:rPr>
              <a:t>Managing</a:t>
            </a:r>
            <a:r>
              <a:rPr lang="ro-RO" sz="4000" b="1" dirty="0">
                <a:effectLst/>
                <a:latin typeface="Times New Roman" panose="02020603050405020304" pitchFamily="18" charset="0"/>
                <a:ea typeface="Times New Roman" panose="02020603050405020304" pitchFamily="18" charset="0"/>
              </a:rPr>
              <a:t> local </a:t>
            </a:r>
            <a:r>
              <a:rPr lang="ro-RO" sz="4000" b="1" dirty="0" err="1">
                <a:effectLst/>
                <a:latin typeface="Times New Roman" panose="02020603050405020304" pitchFamily="18" charset="0"/>
                <a:ea typeface="Times New Roman" panose="02020603050405020304" pitchFamily="18" charset="0"/>
              </a:rPr>
              <a:t>communities</a:t>
            </a:r>
            <a:r>
              <a:rPr lang="ro-RO" sz="4000" b="1" dirty="0">
                <a:effectLst/>
                <a:latin typeface="Times New Roman" panose="02020603050405020304" pitchFamily="18" charset="0"/>
                <a:ea typeface="Times New Roman" panose="02020603050405020304" pitchFamily="18" charset="0"/>
              </a:rPr>
              <a:t> for </a:t>
            </a:r>
            <a:r>
              <a:rPr lang="ro-RO" sz="4000" b="1" dirty="0" err="1">
                <a:effectLst/>
                <a:latin typeface="Times New Roman" panose="02020603050405020304" pitchFamily="18" charset="0"/>
                <a:ea typeface="Times New Roman" panose="02020603050405020304" pitchFamily="18" charset="0"/>
              </a:rPr>
              <a:t>emergency</a:t>
            </a:r>
            <a:r>
              <a:rPr lang="ro-RO" sz="4000" b="1" dirty="0">
                <a:effectLst/>
                <a:latin typeface="Times New Roman" panose="02020603050405020304" pitchFamily="18" charset="0"/>
                <a:ea typeface="Times New Roman" panose="02020603050405020304" pitchFamily="18" charset="0"/>
              </a:rPr>
              <a:t> </a:t>
            </a:r>
            <a:r>
              <a:rPr lang="ro-RO" sz="4000" b="1" dirty="0" err="1">
                <a:effectLst/>
                <a:latin typeface="Times New Roman" panose="02020603050405020304" pitchFamily="18" charset="0"/>
                <a:ea typeface="Times New Roman" panose="02020603050405020304" pitchFamily="18" charset="0"/>
              </a:rPr>
              <a:t>preparedness</a:t>
            </a:r>
            <a:endParaRPr lang="ro-RO" sz="32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39498380-4970-B1BF-834C-E404DC1D9CE5}"/>
              </a:ext>
            </a:extLst>
          </p:cNvPr>
          <p:cNvSpPr txBox="1"/>
          <p:nvPr/>
        </p:nvSpPr>
        <p:spPr>
          <a:xfrm>
            <a:off x="8253608" y="4388047"/>
            <a:ext cx="19528209" cy="1077218"/>
          </a:xfrm>
          <a:prstGeom prst="rect">
            <a:avLst/>
          </a:prstGeom>
          <a:solidFill>
            <a:srgbClr val="2C223B">
              <a:alpha val="7059"/>
            </a:srgbClr>
          </a:solidFill>
        </p:spPr>
        <p:txBody>
          <a:bodyPr wrap="square" rtlCol="0">
            <a:spAutoFit/>
          </a:bodyPr>
          <a:lstStyle/>
          <a:p>
            <a:pPr algn="ctr">
              <a:spcBef>
                <a:spcPts val="600"/>
              </a:spcBef>
              <a:buNone/>
            </a:pPr>
            <a:r>
              <a:rPr lang="ro-RO" sz="3200" b="1" dirty="0">
                <a:solidFill>
                  <a:srgbClr val="000000"/>
                </a:solidFill>
                <a:effectLst/>
                <a:latin typeface="Times New Roman" panose="02020603050405020304" pitchFamily="18" charset="0"/>
                <a:ea typeface="Times New Roman" panose="02020603050405020304" pitchFamily="18" charset="0"/>
              </a:rPr>
              <a:t>Cristina DIMA</a:t>
            </a:r>
            <a:r>
              <a:rPr lang="ro-RO" sz="3200" b="1" baseline="30000" dirty="0">
                <a:solidFill>
                  <a:srgbClr val="000000"/>
                </a:solidFill>
                <a:effectLst/>
                <a:latin typeface="Times New Roman" panose="02020603050405020304" pitchFamily="18" charset="0"/>
                <a:ea typeface="Times New Roman" panose="02020603050405020304" pitchFamily="18" charset="0"/>
              </a:rPr>
              <a:t>1</a:t>
            </a:r>
            <a:r>
              <a:rPr lang="ro-RO" sz="3200" b="1" dirty="0">
                <a:solidFill>
                  <a:srgbClr val="000000"/>
                </a:solidFill>
                <a:effectLst/>
                <a:latin typeface="Times New Roman" panose="02020603050405020304" pitchFamily="18" charset="0"/>
                <a:ea typeface="Times New Roman" panose="02020603050405020304" pitchFamily="18" charset="0"/>
              </a:rPr>
              <a:t>, Carmen Valentina RĂDULESCU</a:t>
            </a:r>
            <a:r>
              <a:rPr lang="ro-RO" sz="3200" b="1" baseline="30000" dirty="0">
                <a:solidFill>
                  <a:srgbClr val="000000"/>
                </a:solidFill>
                <a:effectLst/>
                <a:latin typeface="Times New Roman" panose="02020603050405020304" pitchFamily="18" charset="0"/>
                <a:ea typeface="Times New Roman" panose="02020603050405020304" pitchFamily="18" charset="0"/>
              </a:rPr>
              <a:t>2</a:t>
            </a:r>
            <a:r>
              <a:rPr lang="ro-RO" sz="3200" b="1" dirty="0">
                <a:solidFill>
                  <a:srgbClr val="000000"/>
                </a:solidFill>
                <a:effectLst/>
                <a:latin typeface="Times New Roman" panose="02020603050405020304" pitchFamily="18" charset="0"/>
                <a:ea typeface="Times New Roman" panose="02020603050405020304" pitchFamily="18" charset="0"/>
              </a:rPr>
              <a:t>, Ioan I. GÂF-DEAC</a:t>
            </a:r>
            <a:r>
              <a:rPr lang="ro-RO" sz="3200" b="1" baseline="30000" dirty="0">
                <a:solidFill>
                  <a:srgbClr val="000000"/>
                </a:solidFill>
                <a:effectLst/>
                <a:latin typeface="Times New Roman" panose="02020603050405020304" pitchFamily="18" charset="0"/>
                <a:ea typeface="Times New Roman" panose="02020603050405020304" pitchFamily="18" charset="0"/>
              </a:rPr>
              <a:t>3</a:t>
            </a:r>
            <a:r>
              <a:rPr lang="ro-RO" sz="3200" b="1" dirty="0">
                <a:solidFill>
                  <a:srgbClr val="000000"/>
                </a:solidFill>
                <a:effectLst/>
                <a:latin typeface="Times New Roman" panose="02020603050405020304" pitchFamily="18" charset="0"/>
                <a:ea typeface="Times New Roman" panose="02020603050405020304" pitchFamily="18" charset="0"/>
              </a:rPr>
              <a:t> </a:t>
            </a:r>
            <a:r>
              <a:rPr lang="ro-RO" sz="3200" b="1" dirty="0" err="1">
                <a:solidFill>
                  <a:srgbClr val="000000"/>
                </a:solidFill>
                <a:effectLst/>
                <a:latin typeface="Times New Roman" panose="02020603050405020304" pitchFamily="18" charset="0"/>
                <a:ea typeface="Times New Roman" panose="02020603050405020304" pitchFamily="18" charset="0"/>
              </a:rPr>
              <a:t>and</a:t>
            </a:r>
            <a:r>
              <a:rPr lang="ro-RO" sz="3200" b="1" dirty="0">
                <a:solidFill>
                  <a:srgbClr val="000000"/>
                </a:solidFill>
                <a:effectLst/>
                <a:latin typeface="Times New Roman" panose="02020603050405020304" pitchFamily="18" charset="0"/>
                <a:ea typeface="Times New Roman" panose="02020603050405020304" pitchFamily="18" charset="0"/>
              </a:rPr>
              <a:t> Radu Florin CHIOTAN</a:t>
            </a:r>
            <a:r>
              <a:rPr lang="ro-RO" sz="3200" b="1" baseline="30000" dirty="0">
                <a:solidFill>
                  <a:srgbClr val="000000"/>
                </a:solidFill>
                <a:effectLst/>
                <a:latin typeface="Times New Roman" panose="02020603050405020304" pitchFamily="18" charset="0"/>
                <a:ea typeface="Times New Roman" panose="02020603050405020304" pitchFamily="18" charset="0"/>
              </a:rPr>
              <a:t>4</a:t>
            </a:r>
            <a:endParaRPr lang="ro-RO" sz="3600" dirty="0">
              <a:effectLst/>
              <a:latin typeface="Times New Roman" panose="02020603050405020304" pitchFamily="18" charset="0"/>
              <a:ea typeface="Times New Roman" panose="02020603050405020304" pitchFamily="18" charset="0"/>
            </a:endParaRPr>
          </a:p>
          <a:p>
            <a:endParaRPr lang="en-US" sz="32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97967ED-A615-7E01-D328-AF55338B0E1A}"/>
              </a:ext>
            </a:extLst>
          </p:cNvPr>
          <p:cNvSpPr txBox="1"/>
          <p:nvPr/>
        </p:nvSpPr>
        <p:spPr>
          <a:xfrm>
            <a:off x="8253608" y="5536681"/>
            <a:ext cx="19528208" cy="1569660"/>
          </a:xfrm>
          <a:prstGeom prst="rect">
            <a:avLst/>
          </a:prstGeom>
          <a:solidFill>
            <a:srgbClr val="2C223B">
              <a:alpha val="7059"/>
            </a:srgbClr>
          </a:solidFill>
        </p:spPr>
        <p:txBody>
          <a:bodyPr wrap="square" rtlCol="0">
            <a:spAutoFit/>
          </a:bodyPr>
          <a:lstStyle/>
          <a:p>
            <a:pPr algn="ctr">
              <a:buNone/>
            </a:pPr>
            <a:r>
              <a:rPr lang="ro-RO" sz="3200" i="1" baseline="30000" dirty="0">
                <a:effectLst/>
                <a:latin typeface="Times New Roman" panose="02020603050405020304" pitchFamily="18" charset="0"/>
                <a:ea typeface="Times New Roman" panose="02020603050405020304" pitchFamily="18" charset="0"/>
              </a:rPr>
              <a:t>1)2)4)</a:t>
            </a:r>
            <a:r>
              <a:rPr lang="ro-RO" sz="3200" i="1" dirty="0" err="1">
                <a:effectLst/>
                <a:latin typeface="Times New Roman" panose="02020603050405020304" pitchFamily="18" charset="0"/>
                <a:ea typeface="Times New Roman" panose="02020603050405020304" pitchFamily="18" charset="0"/>
              </a:rPr>
              <a:t>Bucharest</a:t>
            </a:r>
            <a:r>
              <a:rPr lang="ro-RO" sz="3200" i="1" dirty="0">
                <a:effectLst/>
                <a:latin typeface="Times New Roman" panose="02020603050405020304" pitchFamily="18" charset="0"/>
                <a:ea typeface="Times New Roman" panose="02020603050405020304" pitchFamily="18" charset="0"/>
              </a:rPr>
              <a:t> University of Economic Studies, Romania</a:t>
            </a:r>
            <a:r>
              <a:rPr lang="ro-RO" sz="3200" i="1" dirty="0">
                <a:solidFill>
                  <a:srgbClr val="000000"/>
                </a:solidFill>
                <a:effectLst/>
                <a:latin typeface="Times New Roman" panose="02020603050405020304" pitchFamily="18" charset="0"/>
                <a:ea typeface="Times New Roman" panose="02020603050405020304" pitchFamily="18" charset="0"/>
              </a:rPr>
              <a:t> </a:t>
            </a:r>
            <a:endParaRPr lang="ro-RO" sz="3600" dirty="0">
              <a:effectLst/>
              <a:latin typeface="Times New Roman" panose="02020603050405020304" pitchFamily="18" charset="0"/>
              <a:ea typeface="Times New Roman" panose="02020603050405020304" pitchFamily="18" charset="0"/>
            </a:endParaRPr>
          </a:p>
          <a:p>
            <a:pPr algn="ctr">
              <a:buNone/>
            </a:pPr>
            <a:r>
              <a:rPr lang="ro-RO" sz="3200" i="1" baseline="30000" dirty="0">
                <a:solidFill>
                  <a:srgbClr val="000000"/>
                </a:solidFill>
                <a:effectLst/>
                <a:latin typeface="Times New Roman" panose="02020603050405020304" pitchFamily="18" charset="0"/>
                <a:ea typeface="Times New Roman" panose="02020603050405020304" pitchFamily="18" charset="0"/>
              </a:rPr>
              <a:t>3) </a:t>
            </a:r>
            <a:r>
              <a:rPr lang="ro-RO" sz="3200" i="1" dirty="0">
                <a:solidFill>
                  <a:srgbClr val="000000"/>
                </a:solidFill>
                <a:effectLst/>
                <a:latin typeface="Times New Roman" panose="02020603050405020304" pitchFamily="18" charset="0"/>
                <a:ea typeface="Times New Roman" panose="02020603050405020304" pitchFamily="18" charset="0"/>
              </a:rPr>
              <a:t>INCE - CEMONT Romanian Academy, </a:t>
            </a:r>
            <a:r>
              <a:rPr lang="ro-RO" sz="3200" i="1" dirty="0" err="1">
                <a:solidFill>
                  <a:srgbClr val="000000"/>
                </a:solidFill>
                <a:effectLst/>
                <a:latin typeface="Times New Roman" panose="02020603050405020304" pitchFamily="18" charset="0"/>
                <a:ea typeface="Times New Roman" panose="02020603050405020304" pitchFamily="18" charset="0"/>
              </a:rPr>
              <a:t>Bucharest</a:t>
            </a:r>
            <a:r>
              <a:rPr lang="ro-RO" sz="3200" i="1" dirty="0">
                <a:solidFill>
                  <a:srgbClr val="000000"/>
                </a:solidFill>
                <a:effectLst/>
                <a:latin typeface="Times New Roman" panose="02020603050405020304" pitchFamily="18" charset="0"/>
                <a:ea typeface="Times New Roman" panose="02020603050405020304" pitchFamily="18" charset="0"/>
              </a:rPr>
              <a:t>, Romania.</a:t>
            </a:r>
            <a:endParaRPr lang="ro-RO" sz="3600" dirty="0">
              <a:effectLst/>
              <a:latin typeface="Times New Roman" panose="02020603050405020304" pitchFamily="18" charset="0"/>
              <a:ea typeface="Times New Roman" panose="02020603050405020304" pitchFamily="18" charset="0"/>
            </a:endParaRPr>
          </a:p>
          <a:p>
            <a:endParaRPr lang="en-US" sz="32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385552E-C1F0-06B4-3D33-D7DF687B6E5C}"/>
              </a:ext>
            </a:extLst>
          </p:cNvPr>
          <p:cNvSpPr txBox="1"/>
          <p:nvPr/>
        </p:nvSpPr>
        <p:spPr>
          <a:xfrm>
            <a:off x="8253608" y="7177757"/>
            <a:ext cx="19528208" cy="1138773"/>
          </a:xfrm>
          <a:prstGeom prst="rect">
            <a:avLst/>
          </a:prstGeom>
          <a:solidFill>
            <a:srgbClr val="2C223B">
              <a:alpha val="7059"/>
            </a:srgbClr>
          </a:solidFill>
        </p:spPr>
        <p:txBody>
          <a:bodyPr wrap="square" rtlCol="0">
            <a:spAutoFit/>
          </a:bodyPr>
          <a:lstStyle/>
          <a:p>
            <a:pPr algn="ctr">
              <a:buNone/>
            </a:pPr>
            <a:r>
              <a:rPr lang="en-US" sz="3200" dirty="0">
                <a:latin typeface="Arial" panose="020B0604020202020204" pitchFamily="34" charset="0"/>
                <a:cs typeface="Arial" panose="020B0604020202020204" pitchFamily="34" charset="0"/>
              </a:rPr>
              <a:t>Email:</a:t>
            </a:r>
            <a:r>
              <a:rPr lang="ro-RO" sz="3200" dirty="0">
                <a:latin typeface="Arial" panose="020B0604020202020204" pitchFamily="34" charset="0"/>
                <a:cs typeface="Arial" panose="020B0604020202020204" pitchFamily="34" charset="0"/>
              </a:rPr>
              <a:t> </a:t>
            </a:r>
            <a:r>
              <a:rPr lang="ro-RO" sz="3200" u="sng" dirty="0">
                <a:solidFill>
                  <a:srgbClr val="0000FF"/>
                </a:solidFill>
                <a:effectLst/>
                <a:latin typeface="Times New Roman" panose="02020603050405020304" pitchFamily="18" charset="0"/>
                <a:ea typeface="Times New Roman" panose="02020603050405020304" pitchFamily="18" charset="0"/>
                <a:hlinkClick r:id="rId2"/>
              </a:rPr>
              <a:t>cristina.dima@man.ase.ro</a:t>
            </a:r>
            <a:r>
              <a:rPr lang="ro-RO" sz="3200" dirty="0">
                <a:effectLst/>
                <a:latin typeface="Times New Roman" panose="02020603050405020304" pitchFamily="18" charset="0"/>
                <a:ea typeface="Times New Roman" panose="02020603050405020304" pitchFamily="18" charset="0"/>
              </a:rPr>
              <a:t> ; </a:t>
            </a:r>
            <a:r>
              <a:rPr lang="ro-RO" sz="3200" u="sng" dirty="0">
                <a:solidFill>
                  <a:srgbClr val="0000FF"/>
                </a:solidFill>
                <a:effectLst/>
                <a:latin typeface="Times New Roman" panose="02020603050405020304" pitchFamily="18" charset="0"/>
                <a:ea typeface="Times New Roman" panose="02020603050405020304" pitchFamily="18" charset="0"/>
                <a:hlinkClick r:id="rId3"/>
              </a:rPr>
              <a:t>carmen-valentina.radulescu@eam.ase.ro</a:t>
            </a:r>
            <a:r>
              <a:rPr lang="ro-RO" sz="3200" u="sng" dirty="0">
                <a:solidFill>
                  <a:srgbClr val="0000FF"/>
                </a:solidFill>
                <a:effectLst/>
                <a:latin typeface="Times New Roman" panose="02020603050405020304" pitchFamily="18" charset="0"/>
                <a:ea typeface="Times New Roman" panose="02020603050405020304" pitchFamily="18" charset="0"/>
              </a:rPr>
              <a:t>; </a:t>
            </a:r>
            <a:r>
              <a:rPr lang="ro-RO" sz="3200" u="sng" dirty="0">
                <a:solidFill>
                  <a:srgbClr val="0000FF"/>
                </a:solidFill>
                <a:effectLst/>
                <a:latin typeface="Times New Roman" panose="02020603050405020304" pitchFamily="18" charset="0"/>
                <a:ea typeface="Times New Roman" panose="02020603050405020304" pitchFamily="18" charset="0"/>
                <a:hlinkClick r:id="rId4"/>
              </a:rPr>
              <a:t>gafdeac@ince.ro</a:t>
            </a:r>
            <a:r>
              <a:rPr lang="ro-RO" sz="3200" dirty="0">
                <a:effectLst/>
                <a:latin typeface="Times New Roman" panose="02020603050405020304" pitchFamily="18" charset="0"/>
                <a:ea typeface="Times New Roman" panose="02020603050405020304" pitchFamily="18" charset="0"/>
              </a:rPr>
              <a:t>; </a:t>
            </a:r>
            <a:r>
              <a:rPr lang="ro-RO" sz="3600" u="sng" dirty="0">
                <a:solidFill>
                  <a:srgbClr val="0000FF"/>
                </a:solidFill>
                <a:effectLst/>
                <a:latin typeface="Times New Roman" panose="02020603050405020304" pitchFamily="18" charset="0"/>
                <a:ea typeface="Times New Roman" panose="02020603050405020304" pitchFamily="18" charset="0"/>
                <a:hlinkClick r:id="rId5"/>
              </a:rPr>
              <a:t>chiotanradu19@stud.ase.ro</a:t>
            </a:r>
            <a:r>
              <a:rPr lang="ro-RO" sz="3600" dirty="0">
                <a:effectLst/>
                <a:latin typeface="Times New Roman" panose="02020603050405020304" pitchFamily="18" charset="0"/>
                <a:ea typeface="Times New Roman" panose="02020603050405020304" pitchFamily="18" charset="0"/>
              </a:rPr>
              <a:t> </a:t>
            </a:r>
            <a:endParaRPr lang="en-US" sz="3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998962C-C648-52AA-E8A8-CEEFD109EA14}"/>
              </a:ext>
            </a:extLst>
          </p:cNvPr>
          <p:cNvSpPr txBox="1"/>
          <p:nvPr/>
        </p:nvSpPr>
        <p:spPr>
          <a:xfrm>
            <a:off x="2080260" y="8387946"/>
            <a:ext cx="13057346" cy="7848302"/>
          </a:xfrm>
          <a:prstGeom prst="rect">
            <a:avLst/>
          </a:prstGeom>
          <a:noFill/>
        </p:spPr>
        <p:txBody>
          <a:bodyPr wrap="square">
            <a:spAutoFit/>
          </a:bodyPr>
          <a:lstStyle/>
          <a:p>
            <a:pPr marL="365760" indent="-365760" algn="just">
              <a:spcBef>
                <a:spcPts val="1200"/>
              </a:spcBef>
              <a:buNone/>
              <a:tabLst>
                <a:tab pos="365760" algn="l"/>
                <a:tab pos="449580" algn="l"/>
              </a:tabLst>
            </a:pPr>
            <a:r>
              <a:rPr lang="en-US" sz="2400" b="1" noProof="0" dirty="0">
                <a:effectLst/>
                <a:latin typeface="Times New Roman" panose="02020603050405020304" pitchFamily="18" charset="0"/>
              </a:rPr>
              <a:t>Abstract</a:t>
            </a:r>
          </a:p>
          <a:p>
            <a:pPr algn="just">
              <a:buNone/>
            </a:pPr>
            <a:r>
              <a:rPr lang="en-US" sz="2400" noProof="0" dirty="0">
                <a:effectLst/>
                <a:latin typeface="Times New Roman" panose="02020603050405020304" pitchFamily="18" charset="0"/>
                <a:ea typeface="Times New Roman" panose="02020603050405020304" pitchFamily="18" charset="0"/>
              </a:rPr>
              <a:t>Disaster control corporations make investments differing tiers of sources into guiding groups to get equipped for a number of hazards, and are an increasing number of turning to network engagement as a manner of growing preparedness. This paper provides a scientific literature evaluate that reviews at the impact of network communique and engagement strategies which have been utilized in a risk preparedness context. The evaluate findings propose that maximum network engagement strategies are powerful in producing a few stage of extended preparedness. For strategies that have been observed now no longer to paintings, loss of benchmarking studies, context and ability tiers of these enforcing the engagement have been concept to be at fault instead of structural or conceptual troubles with the method itself. Face to stand strategies have been greater always a success than mass media campaigns. However, all the intervention sorts mentioned had a few degree of success, despite the fact that there have been man or woman failures. Agency efforts to interact groups in preparedness ought to encompass a extensive variety of strategies that paintings collectively to alternate </a:t>
            </a:r>
            <a:r>
              <a:rPr lang="en-US" sz="2400" noProof="0" dirty="0" err="1">
                <a:effectLst/>
                <a:latin typeface="Times New Roman" panose="02020603050405020304" pitchFamily="18" charset="0"/>
                <a:ea typeface="Times New Roman" panose="02020603050405020304" pitchFamily="18" charset="0"/>
              </a:rPr>
              <a:t>behaviour</a:t>
            </a:r>
            <a:r>
              <a:rPr lang="en-US" sz="2400" noProof="0" dirty="0">
                <a:effectLst/>
                <a:latin typeface="Times New Roman" panose="02020603050405020304" pitchFamily="18" charset="0"/>
                <a:ea typeface="Times New Roman" panose="02020603050405020304" pitchFamily="18" charset="0"/>
              </a:rPr>
              <a:t>, along with face-to-face network engagement that triggers and helps network-led preparedness activity.</a:t>
            </a:r>
          </a:p>
          <a:p>
            <a:pPr algn="just">
              <a:buNone/>
            </a:pPr>
            <a:r>
              <a:rPr lang="en-US" sz="2400" noProof="0" dirty="0">
                <a:effectLst/>
                <a:latin typeface="Times New Roman" panose="02020603050405020304" pitchFamily="18" charset="0"/>
                <a:ea typeface="Times New Roman" panose="02020603050405020304" pitchFamily="18" charset="0"/>
              </a:rPr>
              <a:t>The methodological method is primarily based totally on a fixed of methodological tools, which mixes essential studies with quantitative studies and current techniques with classical techniques. The complicated person of the subject calls for the configuration of the perfect methodology- the established order of objectives, directions, hypotheses, and techniques- critical withinside the improvement of a great </a:t>
            </a:r>
            <a:r>
              <a:rPr lang="en-US" sz="2400" noProof="0" dirty="0" err="1">
                <a:effectLst/>
                <a:latin typeface="Times New Roman" panose="02020603050405020304" pitchFamily="18" charset="0"/>
                <a:ea typeface="Times New Roman" panose="02020603050405020304" pitchFamily="18" charset="0"/>
              </a:rPr>
              <a:t>studies.The</a:t>
            </a:r>
            <a:r>
              <a:rPr lang="en-US" sz="2400" noProof="0" dirty="0">
                <a:effectLst/>
                <a:latin typeface="Times New Roman" panose="02020603050405020304" pitchFamily="18" charset="0"/>
                <a:ea typeface="Times New Roman" panose="02020603050405020304" pitchFamily="18" charset="0"/>
              </a:rPr>
              <a:t> originality of the article lies in the fact that the research targeted by this has an applied importance, given that it presents the necessary information related to the perception of the local community in the event of a disaster, which can lead to real help for the authorities and beyond.</a:t>
            </a:r>
          </a:p>
        </p:txBody>
      </p:sp>
      <p:sp>
        <p:nvSpPr>
          <p:cNvPr id="5" name="TextBox 4">
            <a:extLst>
              <a:ext uri="{FF2B5EF4-FFF2-40B4-BE49-F238E27FC236}">
                <a16:creationId xmlns:a16="http://schemas.microsoft.com/office/drawing/2014/main" id="{06BCE8C4-7CD2-B932-8A3F-61981B85914F}"/>
              </a:ext>
            </a:extLst>
          </p:cNvPr>
          <p:cNvSpPr txBox="1"/>
          <p:nvPr/>
        </p:nvSpPr>
        <p:spPr>
          <a:xfrm>
            <a:off x="15792925" y="9122875"/>
            <a:ext cx="11536681" cy="369332"/>
          </a:xfrm>
          <a:prstGeom prst="rect">
            <a:avLst/>
          </a:prstGeom>
          <a:noFill/>
        </p:spPr>
        <p:txBody>
          <a:bodyPr wrap="square">
            <a:spAutoFit/>
          </a:bodyPr>
          <a:lstStyle/>
          <a:p>
            <a:pPr algn="ctr">
              <a:spcBef>
                <a:spcPts val="600"/>
              </a:spcBef>
              <a:spcAft>
                <a:spcPts val="600"/>
              </a:spcAft>
              <a:buNone/>
            </a:pPr>
            <a:r>
              <a:rPr lang="ro-RO" sz="1800" b="1" dirty="0">
                <a:effectLst/>
                <a:latin typeface="Times New Roman" panose="02020603050405020304" pitchFamily="18" charset="0"/>
                <a:ea typeface="Times New Roman" panose="02020603050405020304" pitchFamily="18" charset="0"/>
              </a:rPr>
              <a:t>Table 1. </a:t>
            </a:r>
            <a:r>
              <a:rPr lang="ro-RO" sz="1800" b="1" dirty="0" err="1">
                <a:effectLst/>
                <a:latin typeface="Times New Roman" panose="02020603050405020304" pitchFamily="18" charset="0"/>
                <a:ea typeface="Times New Roman" panose="02020603050405020304" pitchFamily="18" charset="0"/>
              </a:rPr>
              <a:t>Factors</a:t>
            </a:r>
            <a:r>
              <a:rPr lang="ro-RO" sz="1800" b="1" dirty="0">
                <a:effectLst/>
                <a:latin typeface="Times New Roman" panose="02020603050405020304" pitchFamily="18" charset="0"/>
                <a:ea typeface="Times New Roman" panose="02020603050405020304" pitchFamily="18" charset="0"/>
              </a:rPr>
              <a:t> </a:t>
            </a:r>
            <a:r>
              <a:rPr lang="ro-RO" sz="1800" b="1" dirty="0" err="1">
                <a:effectLst/>
                <a:latin typeface="Times New Roman" panose="02020603050405020304" pitchFamily="18" charset="0"/>
                <a:ea typeface="Times New Roman" panose="02020603050405020304" pitchFamily="18" charset="0"/>
              </a:rPr>
              <a:t>influencing</a:t>
            </a:r>
            <a:r>
              <a:rPr lang="ro-RO" sz="1800" b="1" dirty="0">
                <a:effectLst/>
                <a:latin typeface="Times New Roman" panose="02020603050405020304" pitchFamily="18" charset="0"/>
                <a:ea typeface="Times New Roman" panose="02020603050405020304" pitchFamily="18" charset="0"/>
              </a:rPr>
              <a:t> </a:t>
            </a:r>
            <a:r>
              <a:rPr lang="ro-RO" sz="1800" b="1" dirty="0" err="1">
                <a:effectLst/>
                <a:latin typeface="Times New Roman" panose="02020603050405020304" pitchFamily="18" charset="0"/>
                <a:ea typeface="Times New Roman" panose="02020603050405020304" pitchFamily="18" charset="0"/>
              </a:rPr>
              <a:t>the</a:t>
            </a:r>
            <a:r>
              <a:rPr lang="ro-RO" sz="1800" b="1" dirty="0">
                <a:effectLst/>
                <a:latin typeface="Times New Roman" panose="02020603050405020304" pitchFamily="18" charset="0"/>
                <a:ea typeface="Times New Roman" panose="02020603050405020304" pitchFamily="18" charset="0"/>
              </a:rPr>
              <a:t> </a:t>
            </a:r>
            <a:r>
              <a:rPr lang="ro-RO" sz="1800" b="1" dirty="0" err="1">
                <a:effectLst/>
                <a:latin typeface="Times New Roman" panose="02020603050405020304" pitchFamily="18" charset="0"/>
                <a:ea typeface="Times New Roman" panose="02020603050405020304" pitchFamily="18" charset="0"/>
              </a:rPr>
              <a:t>institution's</a:t>
            </a:r>
            <a:r>
              <a:rPr lang="ro-RO" sz="1800" b="1" dirty="0">
                <a:effectLst/>
                <a:latin typeface="Times New Roman" panose="02020603050405020304" pitchFamily="18" charset="0"/>
                <a:ea typeface="Times New Roman" panose="02020603050405020304" pitchFamily="18" charset="0"/>
              </a:rPr>
              <a:t> </a:t>
            </a:r>
            <a:r>
              <a:rPr lang="ro-RO" sz="1800" b="1" dirty="0" err="1">
                <a:effectLst/>
                <a:latin typeface="Times New Roman" panose="02020603050405020304" pitchFamily="18" charset="0"/>
                <a:ea typeface="Times New Roman" panose="02020603050405020304" pitchFamily="18" charset="0"/>
              </a:rPr>
              <a:t>ability</a:t>
            </a:r>
            <a:r>
              <a:rPr lang="ro-RO" sz="1800" b="1" dirty="0">
                <a:effectLst/>
                <a:latin typeface="Times New Roman" panose="02020603050405020304" pitchFamily="18" charset="0"/>
                <a:ea typeface="Times New Roman" panose="02020603050405020304" pitchFamily="18" charset="0"/>
              </a:rPr>
              <a:t> </a:t>
            </a:r>
            <a:r>
              <a:rPr lang="ro-RO" sz="1800" b="1" dirty="0" err="1">
                <a:effectLst/>
                <a:latin typeface="Times New Roman" panose="02020603050405020304" pitchFamily="18" charset="0"/>
                <a:ea typeface="Times New Roman" panose="02020603050405020304" pitchFamily="18" charset="0"/>
              </a:rPr>
              <a:t>to</a:t>
            </a:r>
            <a:r>
              <a:rPr lang="ro-RO" sz="1800" b="1" dirty="0">
                <a:effectLst/>
                <a:latin typeface="Times New Roman" panose="02020603050405020304" pitchFamily="18" charset="0"/>
                <a:ea typeface="Times New Roman" panose="02020603050405020304" pitchFamily="18" charset="0"/>
              </a:rPr>
              <a:t> </a:t>
            </a:r>
            <a:r>
              <a:rPr lang="ro-RO" sz="1800" b="1" dirty="0" err="1">
                <a:effectLst/>
                <a:latin typeface="Times New Roman" panose="02020603050405020304" pitchFamily="18" charset="0"/>
                <a:ea typeface="Times New Roman" panose="02020603050405020304" pitchFamily="18" charset="0"/>
              </a:rPr>
              <a:t>intervene</a:t>
            </a:r>
            <a:r>
              <a:rPr lang="ro-RO" sz="1800" b="1" dirty="0">
                <a:effectLst/>
                <a:latin typeface="Times New Roman" panose="02020603050405020304" pitchFamily="18" charset="0"/>
                <a:ea typeface="Times New Roman" panose="02020603050405020304" pitchFamily="18" charset="0"/>
              </a:rPr>
              <a:t> in </a:t>
            </a:r>
            <a:r>
              <a:rPr lang="ro-RO" sz="1800" b="1" dirty="0" err="1">
                <a:effectLst/>
                <a:latin typeface="Times New Roman" panose="02020603050405020304" pitchFamily="18" charset="0"/>
                <a:ea typeface="Times New Roman" panose="02020603050405020304" pitchFamily="18" charset="0"/>
              </a:rPr>
              <a:t>emergency</a:t>
            </a:r>
            <a:r>
              <a:rPr lang="ro-RO" sz="1800" b="1" dirty="0">
                <a:effectLst/>
                <a:latin typeface="Times New Roman" panose="02020603050405020304" pitchFamily="18" charset="0"/>
                <a:ea typeface="Times New Roman" panose="02020603050405020304" pitchFamily="18" charset="0"/>
              </a:rPr>
              <a:t> </a:t>
            </a:r>
            <a:r>
              <a:rPr lang="ro-RO" sz="1800" b="1" dirty="0" err="1">
                <a:effectLst/>
                <a:latin typeface="Times New Roman" panose="02020603050405020304" pitchFamily="18" charset="0"/>
                <a:ea typeface="Times New Roman" panose="02020603050405020304" pitchFamily="18" charset="0"/>
              </a:rPr>
              <a:t>situations</a:t>
            </a:r>
            <a:endParaRPr lang="ro-RO" sz="2800" dirty="0">
              <a:effectLst/>
              <a:latin typeface="Times New Roman" panose="02020603050405020304" pitchFamily="18"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0F929B8A-3365-E76E-8561-EFC039038537}"/>
              </a:ext>
            </a:extLst>
          </p:cNvPr>
          <p:cNvGraphicFramePr>
            <a:graphicFrameLocks noGrp="1"/>
          </p:cNvGraphicFramePr>
          <p:nvPr>
            <p:extLst>
              <p:ext uri="{D42A27DB-BD31-4B8C-83A1-F6EECF244321}">
                <p14:modId xmlns:p14="http://schemas.microsoft.com/office/powerpoint/2010/main" val="131080277"/>
              </p:ext>
            </p:extLst>
          </p:nvPr>
        </p:nvGraphicFramePr>
        <p:xfrm>
          <a:off x="15792925" y="9676873"/>
          <a:ext cx="12629675" cy="5743926"/>
        </p:xfrm>
        <a:graphic>
          <a:graphicData uri="http://schemas.openxmlformats.org/drawingml/2006/table">
            <a:tbl>
              <a:tblPr firstRow="1" firstCol="1" bandRow="1">
                <a:tableStyleId>{5C22544A-7EE6-4342-B048-85BDC9FD1C3A}</a:tableStyleId>
              </a:tblPr>
              <a:tblGrid>
                <a:gridCol w="6096215">
                  <a:extLst>
                    <a:ext uri="{9D8B030D-6E8A-4147-A177-3AD203B41FA5}">
                      <a16:colId xmlns:a16="http://schemas.microsoft.com/office/drawing/2014/main" val="3287731761"/>
                    </a:ext>
                  </a:extLst>
                </a:gridCol>
                <a:gridCol w="3275128">
                  <a:extLst>
                    <a:ext uri="{9D8B030D-6E8A-4147-A177-3AD203B41FA5}">
                      <a16:colId xmlns:a16="http://schemas.microsoft.com/office/drawing/2014/main" val="1431644607"/>
                    </a:ext>
                  </a:extLst>
                </a:gridCol>
                <a:gridCol w="3258332">
                  <a:extLst>
                    <a:ext uri="{9D8B030D-6E8A-4147-A177-3AD203B41FA5}">
                      <a16:colId xmlns:a16="http://schemas.microsoft.com/office/drawing/2014/main" val="3279428845"/>
                    </a:ext>
                  </a:extLst>
                </a:gridCol>
              </a:tblGrid>
              <a:tr h="420887">
                <a:tc>
                  <a:txBody>
                    <a:bodyPr/>
                    <a:lstStyle/>
                    <a:p>
                      <a:pPr algn="ctr">
                        <a:buNone/>
                      </a:pPr>
                      <a:r>
                        <a:rPr lang="ro-RO" sz="2000">
                          <a:effectLst/>
                        </a:rPr>
                        <a:t> </a:t>
                      </a:r>
                      <a:endParaRPr lang="ro-RO"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ro-RO" sz="2000">
                          <a:effectLst/>
                        </a:rPr>
                        <a:t>Average</a:t>
                      </a:r>
                      <a:endParaRPr lang="ro-RO"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ro-RO" sz="2000">
                          <a:effectLst/>
                        </a:rPr>
                        <a:t>Standard deviation</a:t>
                      </a:r>
                      <a:endParaRPr lang="ro-RO"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34079661"/>
                  </a:ext>
                </a:extLst>
              </a:tr>
              <a:tr h="1160927">
                <a:tc>
                  <a:txBody>
                    <a:bodyPr/>
                    <a:lstStyle/>
                    <a:p>
                      <a:pPr algn="ctr">
                        <a:buNone/>
                      </a:pPr>
                      <a:r>
                        <a:rPr lang="ro-RO" sz="2400">
                          <a:effectLst/>
                        </a:rPr>
                        <a:t>Collaboration with the municipalities in your area of ​​intervention in emergency situations is good</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ro-RO" sz="2400">
                          <a:effectLst/>
                        </a:rPr>
                        <a:t> </a:t>
                      </a:r>
                    </a:p>
                    <a:p>
                      <a:pPr algn="ctr">
                        <a:buNone/>
                      </a:pPr>
                      <a:r>
                        <a:rPr lang="ro-RO" sz="2400">
                          <a:effectLst/>
                        </a:rPr>
                        <a:t>3,88</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ro-RO" sz="2400">
                          <a:effectLst/>
                        </a:rPr>
                        <a:t> </a:t>
                      </a:r>
                    </a:p>
                    <a:p>
                      <a:pPr algn="ctr">
                        <a:buNone/>
                      </a:pPr>
                      <a:r>
                        <a:rPr lang="ro-RO" sz="2400">
                          <a:effectLst/>
                        </a:rPr>
                        <a:t>0,694</a:t>
                      </a:r>
                      <a:endParaRPr lang="ro-RO"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63527040"/>
                  </a:ext>
                </a:extLst>
              </a:tr>
              <a:tr h="1257300">
                <a:tc>
                  <a:txBody>
                    <a:bodyPr/>
                    <a:lstStyle/>
                    <a:p>
                      <a:pPr algn="ctr">
                        <a:buNone/>
                      </a:pPr>
                      <a:r>
                        <a:rPr lang="ro-RO" sz="2400">
                          <a:effectLst/>
                        </a:rPr>
                        <a:t>Sufficient actions are carried out to train the population about intervention in emergency situations</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ro-RO" sz="2400">
                          <a:effectLst/>
                        </a:rPr>
                        <a:t> </a:t>
                      </a:r>
                    </a:p>
                    <a:p>
                      <a:pPr algn="ctr">
                        <a:buNone/>
                      </a:pPr>
                      <a:r>
                        <a:rPr lang="ro-RO" sz="2400">
                          <a:effectLst/>
                        </a:rPr>
                        <a:t>3,85</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ro-RO" sz="2400">
                          <a:effectLst/>
                        </a:rPr>
                        <a:t> </a:t>
                      </a:r>
                    </a:p>
                    <a:p>
                      <a:pPr algn="ctr">
                        <a:buNone/>
                      </a:pPr>
                      <a:r>
                        <a:rPr lang="ro-RO" sz="2400">
                          <a:effectLst/>
                        </a:rPr>
                        <a:t>0,675</a:t>
                      </a:r>
                      <a:endParaRPr lang="ro-RO"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15574267"/>
                  </a:ext>
                </a:extLst>
              </a:tr>
              <a:tr h="895350">
                <a:tc>
                  <a:txBody>
                    <a:bodyPr/>
                    <a:lstStyle/>
                    <a:p>
                      <a:pPr algn="ctr">
                        <a:buNone/>
                      </a:pPr>
                      <a:r>
                        <a:rPr lang="ro-RO" sz="2400">
                          <a:effectLst/>
                        </a:rPr>
                        <a:t>The institution has the necessary equipment for emergency situations</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ro-RO" sz="2400">
                          <a:effectLst/>
                        </a:rPr>
                        <a:t>3,66</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ro-RO" sz="2400">
                          <a:effectLst/>
                        </a:rPr>
                        <a:t>0,676</a:t>
                      </a:r>
                      <a:endParaRPr lang="ro-RO"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23546902"/>
                  </a:ext>
                </a:extLst>
              </a:tr>
              <a:tr h="895350">
                <a:tc>
                  <a:txBody>
                    <a:bodyPr/>
                    <a:lstStyle/>
                    <a:p>
                      <a:pPr algn="ctr">
                        <a:buNone/>
                      </a:pPr>
                      <a:r>
                        <a:rPr lang="ro-RO" sz="2400">
                          <a:effectLst/>
                        </a:rPr>
                        <a:t>The institution has sufficient personnel to intervene in emergency situations</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ro-RO" sz="2400">
                          <a:effectLst/>
                        </a:rPr>
                        <a:t>3,58</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ro-RO" sz="2400" dirty="0">
                          <a:effectLst/>
                        </a:rPr>
                        <a:t>0,798</a:t>
                      </a:r>
                      <a:endParaRPr lang="ro-RO"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60835759"/>
                  </a:ext>
                </a:extLst>
              </a:tr>
              <a:tr h="1114112">
                <a:tc>
                  <a:txBody>
                    <a:bodyPr/>
                    <a:lstStyle/>
                    <a:p>
                      <a:pPr algn="ctr">
                        <a:buNone/>
                      </a:pPr>
                      <a:r>
                        <a:rPr lang="ro-RO" sz="2400">
                          <a:effectLst/>
                        </a:rPr>
                        <a:t>The population is interested in volunteering in emergency situations</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ro-RO" sz="2400">
                          <a:effectLst/>
                        </a:rPr>
                        <a:t>2,8</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ro-RO" sz="2400" dirty="0">
                          <a:effectLst/>
                        </a:rPr>
                        <a:t>0,812</a:t>
                      </a:r>
                      <a:endParaRPr lang="ro-RO"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06370924"/>
                  </a:ext>
                </a:extLst>
              </a:tr>
            </a:tbl>
          </a:graphicData>
        </a:graphic>
      </p:graphicFrame>
      <p:sp>
        <p:nvSpPr>
          <p:cNvPr id="8" name="TextBox 7">
            <a:extLst>
              <a:ext uri="{FF2B5EF4-FFF2-40B4-BE49-F238E27FC236}">
                <a16:creationId xmlns:a16="http://schemas.microsoft.com/office/drawing/2014/main" id="{97F20682-8B23-AD0E-F575-67C4150540D9}"/>
              </a:ext>
            </a:extLst>
          </p:cNvPr>
          <p:cNvSpPr txBox="1"/>
          <p:nvPr/>
        </p:nvSpPr>
        <p:spPr>
          <a:xfrm>
            <a:off x="16932001" y="15420799"/>
            <a:ext cx="9710737" cy="369332"/>
          </a:xfrm>
          <a:prstGeom prst="rect">
            <a:avLst/>
          </a:prstGeom>
          <a:noFill/>
        </p:spPr>
        <p:txBody>
          <a:bodyPr wrap="square">
            <a:spAutoFit/>
          </a:bodyPr>
          <a:lstStyle/>
          <a:p>
            <a:pPr algn="ctr">
              <a:spcBef>
                <a:spcPts val="600"/>
              </a:spcBef>
              <a:spcAft>
                <a:spcPts val="600"/>
              </a:spcAft>
              <a:buNone/>
            </a:pPr>
            <a:r>
              <a:rPr lang="ro-RO" sz="1800" dirty="0" err="1">
                <a:effectLst/>
                <a:latin typeface="Times New Roman" panose="02020603050405020304" pitchFamily="18" charset="0"/>
                <a:ea typeface="Times New Roman" panose="02020603050405020304" pitchFamily="18" charset="0"/>
              </a:rPr>
              <a:t>Source</a:t>
            </a:r>
            <a:r>
              <a:rPr lang="ro-RO" sz="1800" dirty="0">
                <a:effectLst/>
                <a:latin typeface="Times New Roman" panose="02020603050405020304" pitchFamily="18" charset="0"/>
                <a:ea typeface="Times New Roman" panose="02020603050405020304" pitchFamily="18" charset="0"/>
              </a:rPr>
              <a:t>: </a:t>
            </a:r>
            <a:r>
              <a:rPr lang="ro-RO" sz="1800" dirty="0" err="1">
                <a:effectLst/>
                <a:latin typeface="Times New Roman" panose="02020603050405020304" pitchFamily="18" charset="0"/>
                <a:ea typeface="Times New Roman" panose="02020603050405020304" pitchFamily="18" charset="0"/>
              </a:rPr>
              <a:t>own</a:t>
            </a:r>
            <a:r>
              <a:rPr lang="ro-RO" sz="1800" dirty="0">
                <a:effectLst/>
                <a:latin typeface="Times New Roman" panose="02020603050405020304" pitchFamily="18" charset="0"/>
                <a:ea typeface="Times New Roman" panose="02020603050405020304" pitchFamily="18" charset="0"/>
              </a:rPr>
              <a:t> </a:t>
            </a:r>
            <a:r>
              <a:rPr lang="ro-RO" sz="1800" dirty="0" err="1">
                <a:effectLst/>
                <a:latin typeface="Times New Roman" panose="02020603050405020304" pitchFamily="18" charset="0"/>
                <a:ea typeface="Times New Roman" panose="02020603050405020304" pitchFamily="18" charset="0"/>
              </a:rPr>
              <a:t>processing</a:t>
            </a:r>
            <a:endParaRPr lang="ro-RO" sz="28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FF05D800-2F40-1F44-9DCB-A02BB8894435}"/>
              </a:ext>
            </a:extLst>
          </p:cNvPr>
          <p:cNvSpPr txBox="1"/>
          <p:nvPr/>
        </p:nvSpPr>
        <p:spPr>
          <a:xfrm>
            <a:off x="2080260" y="16307664"/>
            <a:ext cx="26342340" cy="5632311"/>
          </a:xfrm>
          <a:prstGeom prst="rect">
            <a:avLst/>
          </a:prstGeom>
          <a:noFill/>
        </p:spPr>
        <p:txBody>
          <a:bodyPr wrap="square">
            <a:spAutoFit/>
          </a:bodyPr>
          <a:lstStyle/>
          <a:p>
            <a:pPr algn="just">
              <a:buNone/>
            </a:pPr>
            <a:r>
              <a:rPr lang="en-US" sz="2400" b="1" dirty="0">
                <a:effectLst/>
                <a:latin typeface="Times New Roman" panose="02020603050405020304" pitchFamily="18" charset="0"/>
                <a:ea typeface="Times New Roman" panose="02020603050405020304" pitchFamily="18" charset="0"/>
              </a:rPr>
              <a:t>Introduction</a:t>
            </a:r>
            <a:endParaRPr lang="ro-RO" sz="2400" dirty="0">
              <a:effectLst/>
              <a:latin typeface="Times New Roman" panose="02020603050405020304" pitchFamily="18" charset="0"/>
              <a:ea typeface="Times New Roman" panose="02020603050405020304" pitchFamily="18" charset="0"/>
            </a:endParaRPr>
          </a:p>
          <a:p>
            <a:pPr indent="457200" algn="just">
              <a:buNone/>
            </a:pPr>
            <a:r>
              <a:rPr lang="en-US" sz="2400" dirty="0">
                <a:effectLst/>
                <a:latin typeface="Times New Roman" panose="02020603050405020304" pitchFamily="18" charset="0"/>
                <a:ea typeface="Times New Roman" panose="02020603050405020304" pitchFamily="18" charset="0"/>
              </a:rPr>
              <a:t>Internationally, the number and intensity of crises, natural disasters, major accidents and terrorist attacks have increased in recent years (Masterson et al., 2014), which puts pressure on institutions responsible for emergency management to find solutions to prepare the population and communities for unexpected events and to intervene for their effective management.</a:t>
            </a:r>
            <a:endParaRPr lang="ro-RO" sz="2400" dirty="0">
              <a:effectLst/>
              <a:latin typeface="Times New Roman" panose="02020603050405020304" pitchFamily="18" charset="0"/>
              <a:ea typeface="Times New Roman" panose="02020603050405020304" pitchFamily="18" charset="0"/>
            </a:endParaRPr>
          </a:p>
          <a:p>
            <a:pPr indent="457200" algn="just">
              <a:buNone/>
            </a:pPr>
            <a:r>
              <a:rPr lang="en-US" sz="2400" dirty="0">
                <a:effectLst/>
                <a:latin typeface="Times New Roman" panose="02020603050405020304" pitchFamily="18" charset="0"/>
                <a:ea typeface="Times New Roman" panose="02020603050405020304" pitchFamily="18" charset="0"/>
              </a:rPr>
              <a:t>This is a difficult task because many crisis situations affect large geographical areas and their resolution falls under the responsibility of several institutions at local and national levels (Burlacu, 2019).</a:t>
            </a:r>
            <a:endParaRPr lang="ro-RO" sz="2400" dirty="0">
              <a:effectLst/>
              <a:latin typeface="Times New Roman" panose="02020603050405020304" pitchFamily="18" charset="0"/>
              <a:ea typeface="Times New Roman" panose="02020603050405020304" pitchFamily="18" charset="0"/>
            </a:endParaRPr>
          </a:p>
          <a:p>
            <a:pPr indent="457200" algn="just">
              <a:buNone/>
            </a:pPr>
            <a:r>
              <a:rPr lang="en-US" sz="2400" dirty="0">
                <a:effectLst/>
                <a:latin typeface="Times New Roman" panose="02020603050405020304" pitchFamily="18" charset="0"/>
                <a:ea typeface="Times New Roman" panose="02020603050405020304" pitchFamily="18" charset="0"/>
              </a:rPr>
              <a:t>The diversity of emergency situations and the unpredictable nature of some of them require a high degree of flexibility in their management (</a:t>
            </a:r>
            <a:r>
              <a:rPr lang="en-US" sz="2400" dirty="0" err="1">
                <a:effectLst/>
                <a:latin typeface="Times New Roman" panose="02020603050405020304" pitchFamily="18" charset="0"/>
                <a:ea typeface="Times New Roman" panose="02020603050405020304" pitchFamily="18" charset="0"/>
              </a:rPr>
              <a:t>Beunen</a:t>
            </a:r>
            <a:r>
              <a:rPr lang="en-US" sz="2400" dirty="0">
                <a:effectLst/>
                <a:latin typeface="Times New Roman" panose="02020603050405020304" pitchFamily="18" charset="0"/>
                <a:ea typeface="Times New Roman" panose="02020603050405020304" pitchFamily="18" charset="0"/>
              </a:rPr>
              <a:t>, Patterson and Van Assche, 2017), but public institutions operate within a rigid legal framework that establishes clear responsibilities in the management of emergency situations (</a:t>
            </a:r>
            <a:r>
              <a:rPr lang="en-US" sz="2400" dirty="0" err="1">
                <a:effectLst/>
                <a:latin typeface="Times New Roman" panose="02020603050405020304" pitchFamily="18" charset="0"/>
                <a:ea typeface="Times New Roman" panose="02020603050405020304" pitchFamily="18" charset="0"/>
              </a:rPr>
              <a:t>Kapucu</a:t>
            </a:r>
            <a:r>
              <a:rPr lang="en-US" sz="2400" dirty="0">
                <a:effectLst/>
                <a:latin typeface="Times New Roman" panose="02020603050405020304" pitchFamily="18" charset="0"/>
                <a:ea typeface="Times New Roman" panose="02020603050405020304" pitchFamily="18" charset="0"/>
              </a:rPr>
              <a:t>, Arslan and </a:t>
            </a:r>
            <a:r>
              <a:rPr lang="en-US" sz="2400" dirty="0" err="1">
                <a:effectLst/>
                <a:latin typeface="Times New Roman" panose="02020603050405020304" pitchFamily="18" charset="0"/>
                <a:ea typeface="Times New Roman" panose="02020603050405020304" pitchFamily="18" charset="0"/>
              </a:rPr>
              <a:t>Demiroz</a:t>
            </a:r>
            <a:r>
              <a:rPr lang="en-US" sz="2400" dirty="0">
                <a:effectLst/>
                <a:latin typeface="Times New Roman" panose="02020603050405020304" pitchFamily="18" charset="0"/>
                <a:ea typeface="Times New Roman" panose="02020603050405020304" pitchFamily="18" charset="0"/>
              </a:rPr>
              <a:t>, 2010).</a:t>
            </a:r>
            <a:endParaRPr lang="ro-RO" sz="2400" dirty="0">
              <a:effectLst/>
              <a:latin typeface="Times New Roman" panose="02020603050405020304" pitchFamily="18" charset="0"/>
              <a:ea typeface="Times New Roman" panose="02020603050405020304" pitchFamily="18" charset="0"/>
            </a:endParaRPr>
          </a:p>
          <a:p>
            <a:pPr indent="457200" algn="just">
              <a:buNone/>
            </a:pPr>
            <a:r>
              <a:rPr lang="en-US" sz="2400" dirty="0">
                <a:effectLst/>
                <a:latin typeface="Times New Roman" panose="02020603050405020304" pitchFamily="18" charset="0"/>
                <a:ea typeface="Times New Roman" panose="02020603050405020304" pitchFamily="18" charset="0"/>
              </a:rPr>
              <a:t>Therefore, crisis management requires a flexible, robust, adaptable governance style, based on collaboration and coordination, but which is based on plans that define clear responsibilities and intervention modalities (</a:t>
            </a:r>
            <a:r>
              <a:rPr lang="en-US" sz="2400" dirty="0" err="1">
                <a:effectLst/>
                <a:latin typeface="Times New Roman" panose="02020603050405020304" pitchFamily="18" charset="0"/>
                <a:ea typeface="Times New Roman" panose="02020603050405020304" pitchFamily="18" charset="0"/>
              </a:rPr>
              <a:t>Farazmand</a:t>
            </a:r>
            <a:r>
              <a:rPr lang="en-US" sz="2400" dirty="0">
                <a:effectLst/>
                <a:latin typeface="Times New Roman" panose="02020603050405020304" pitchFamily="18" charset="0"/>
                <a:ea typeface="Times New Roman" panose="02020603050405020304" pitchFamily="18" charset="0"/>
              </a:rPr>
              <a:t>, 2007; Ansell, Sørensen, &amp; Torfing, 2023).</a:t>
            </a:r>
            <a:endParaRPr lang="ro-RO" sz="2400" dirty="0">
              <a:effectLst/>
              <a:latin typeface="Times New Roman" panose="02020603050405020304" pitchFamily="18" charset="0"/>
              <a:ea typeface="Times New Roman" panose="02020603050405020304" pitchFamily="18" charset="0"/>
            </a:endParaRPr>
          </a:p>
          <a:p>
            <a:pPr indent="457200" algn="just">
              <a:buNone/>
            </a:pPr>
            <a:r>
              <a:rPr lang="en-US" sz="2400" dirty="0">
                <a:effectLst/>
                <a:latin typeface="Times New Roman" panose="02020603050405020304" pitchFamily="18" charset="0"/>
                <a:ea typeface="Times New Roman" panose="02020603050405020304" pitchFamily="18" charset="0"/>
              </a:rPr>
              <a:t>Emergency management refers to the set of measures that are adopted before, during, and after the occurrence of a major negative event (Calin et al., 2022). These measures can be grouped into four categories (</a:t>
            </a:r>
            <a:r>
              <a:rPr lang="en-US" sz="2400" dirty="0" err="1">
                <a:effectLst/>
                <a:latin typeface="Times New Roman" panose="02020603050405020304" pitchFamily="18" charset="0"/>
                <a:ea typeface="Times New Roman" panose="02020603050405020304" pitchFamily="18" charset="0"/>
              </a:rPr>
              <a:t>Henstra</a:t>
            </a:r>
            <a:r>
              <a:rPr lang="en-US" sz="2400" dirty="0">
                <a:effectLst/>
                <a:latin typeface="Times New Roman" panose="02020603050405020304" pitchFamily="18" charset="0"/>
                <a:ea typeface="Times New Roman" panose="02020603050405020304" pitchFamily="18" charset="0"/>
              </a:rPr>
              <a:t>, 2010): (a) anticipation and preparedness measures to increase a community's chances of responding to emergencies, (b) measures to prevent and mitigate the impact of hazards, (c) response measures during the occurrence of a hazard and to help victims, and (d) rehabilitation measures after a disaster. A very important component of this process is the set of preparedness measures that are adopted to identify, assess and understand the risks of emergency situations (</a:t>
            </a:r>
            <a:r>
              <a:rPr lang="en-US" sz="2400" dirty="0" err="1">
                <a:effectLst/>
                <a:latin typeface="Times New Roman" panose="02020603050405020304" pitchFamily="18" charset="0"/>
                <a:ea typeface="Times New Roman" panose="02020603050405020304" pitchFamily="18" charset="0"/>
              </a:rPr>
              <a:t>Cimellaro</a:t>
            </a:r>
            <a:r>
              <a:rPr lang="en-US" sz="2400" dirty="0">
                <a:effectLst/>
                <a:latin typeface="Times New Roman" panose="02020603050405020304" pitchFamily="18" charset="0"/>
                <a:ea typeface="Times New Roman" panose="02020603050405020304" pitchFamily="18" charset="0"/>
              </a:rPr>
              <a:t>, 2016; Christensen, Lægreid and </a:t>
            </a:r>
            <a:r>
              <a:rPr lang="en-US" sz="2400" dirty="0" err="1">
                <a:effectLst/>
                <a:latin typeface="Times New Roman" panose="02020603050405020304" pitchFamily="18" charset="0"/>
                <a:ea typeface="Times New Roman" panose="02020603050405020304" pitchFamily="18" charset="0"/>
              </a:rPr>
              <a:t>Rykkja</a:t>
            </a:r>
            <a:r>
              <a:rPr lang="en-US" sz="2400" dirty="0">
                <a:effectLst/>
                <a:latin typeface="Times New Roman" panose="02020603050405020304" pitchFamily="18" charset="0"/>
                <a:ea typeface="Times New Roman" panose="02020603050405020304" pitchFamily="18" charset="0"/>
              </a:rPr>
              <a:t>, 2016), prepare intervention plans, create institutional structures to manage intervention actions, as well as a well-coordinated network of structures to intervene in the event of an emergency situation and in recovery efforts (</a:t>
            </a:r>
            <a:r>
              <a:rPr lang="en-US" sz="2400" dirty="0" err="1">
                <a:effectLst/>
                <a:latin typeface="Times New Roman" panose="02020603050405020304" pitchFamily="18" charset="0"/>
                <a:ea typeface="Times New Roman" panose="02020603050405020304" pitchFamily="18" charset="0"/>
              </a:rPr>
              <a:t>Farazmand</a:t>
            </a:r>
            <a:r>
              <a:rPr lang="en-US" sz="2400" dirty="0">
                <a:effectLst/>
                <a:latin typeface="Times New Roman" panose="02020603050405020304" pitchFamily="18" charset="0"/>
                <a:ea typeface="Times New Roman" panose="02020603050405020304" pitchFamily="18" charset="0"/>
              </a:rPr>
              <a:t>, 2007). Authorities should organize training courses to learn how each participant should act, as well as simulation exercises of possible emergency situations to familiarize themselves with them (</a:t>
            </a:r>
            <a:r>
              <a:rPr lang="en-US" sz="2400" dirty="0" err="1">
                <a:effectLst/>
                <a:latin typeface="Times New Roman" panose="02020603050405020304" pitchFamily="18" charset="0"/>
                <a:ea typeface="Times New Roman" panose="02020603050405020304" pitchFamily="18" charset="0"/>
              </a:rPr>
              <a:t>Henstra</a:t>
            </a:r>
            <a:r>
              <a:rPr lang="en-US" sz="2400" dirty="0">
                <a:effectLst/>
                <a:latin typeface="Times New Roman" panose="02020603050405020304" pitchFamily="18" charset="0"/>
                <a:ea typeface="Times New Roman" panose="02020603050405020304" pitchFamily="18" charset="0"/>
              </a:rPr>
              <a:t>, 2010). It should also be planned how to provide support to people with disabilities, the elderly or those with certain special needs.</a:t>
            </a:r>
            <a:endParaRPr lang="ro-RO" sz="24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88B061CD-B3B4-02F7-2C3D-D7DAB2B6E9C8}"/>
              </a:ext>
            </a:extLst>
          </p:cNvPr>
          <p:cNvSpPr txBox="1"/>
          <p:nvPr/>
        </p:nvSpPr>
        <p:spPr>
          <a:xfrm>
            <a:off x="15238344" y="21939975"/>
            <a:ext cx="13184256" cy="4154984"/>
          </a:xfrm>
          <a:prstGeom prst="rect">
            <a:avLst/>
          </a:prstGeom>
          <a:noFill/>
        </p:spPr>
        <p:txBody>
          <a:bodyPr wrap="square">
            <a:spAutoFit/>
          </a:bodyPr>
          <a:lstStyle/>
          <a:p>
            <a:pPr algn="just">
              <a:buNone/>
            </a:pPr>
            <a:r>
              <a:rPr lang="en-US" sz="2400" b="1" dirty="0">
                <a:solidFill>
                  <a:srgbClr val="000000"/>
                </a:solidFill>
                <a:effectLst/>
                <a:latin typeface="Times New Roman" panose="02020603050405020304" pitchFamily="18" charset="0"/>
                <a:ea typeface="Times New Roman" panose="02020603050405020304" pitchFamily="18" charset="0"/>
              </a:rPr>
              <a:t>Review of the scientific literature</a:t>
            </a:r>
            <a:endParaRPr lang="ro-RO" sz="2400" dirty="0">
              <a:effectLst/>
              <a:latin typeface="Times New Roman" panose="02020603050405020304" pitchFamily="18" charset="0"/>
              <a:ea typeface="Times New Roman" panose="02020603050405020304" pitchFamily="18" charset="0"/>
            </a:endParaRPr>
          </a:p>
          <a:p>
            <a:pPr indent="457200" algn="just">
              <a:buNone/>
            </a:pPr>
            <a:r>
              <a:rPr lang="en-US" sz="2400" dirty="0">
                <a:effectLst/>
                <a:latin typeface="Times New Roman" panose="02020603050405020304" pitchFamily="18" charset="0"/>
                <a:ea typeface="Times New Roman" panose="02020603050405020304" pitchFamily="18" charset="0"/>
              </a:rPr>
              <a:t>The emergency management literature uses the terms crises, disasters and turbulence. Crises refer to situations in which there is a threat to the core values ​​of a social system and which impede its normal functioning and require urgent intervention (Christensen, Lægreid and </a:t>
            </a:r>
            <a:r>
              <a:rPr lang="en-US" sz="2400" dirty="0" err="1">
                <a:effectLst/>
                <a:latin typeface="Times New Roman" panose="02020603050405020304" pitchFamily="18" charset="0"/>
                <a:ea typeface="Times New Roman" panose="02020603050405020304" pitchFamily="18" charset="0"/>
              </a:rPr>
              <a:t>Rykkja</a:t>
            </a:r>
            <a:r>
              <a:rPr lang="en-US" sz="2400" dirty="0">
                <a:effectLst/>
                <a:latin typeface="Times New Roman" panose="02020603050405020304" pitchFamily="18" charset="0"/>
                <a:ea typeface="Times New Roman" panose="02020603050405020304" pitchFamily="18" charset="0"/>
              </a:rPr>
              <a:t>, 2016). Crises are larger in scale than more frequent emergencies, such as road accidents or fires.</a:t>
            </a:r>
            <a:endParaRPr lang="ro-RO" sz="2400" dirty="0">
              <a:effectLst/>
              <a:latin typeface="Times New Roman" panose="02020603050405020304" pitchFamily="18" charset="0"/>
              <a:ea typeface="Times New Roman" panose="02020603050405020304" pitchFamily="18" charset="0"/>
            </a:endParaRPr>
          </a:p>
          <a:p>
            <a:pPr indent="457200" algn="just">
              <a:buNone/>
            </a:pPr>
            <a:r>
              <a:rPr lang="en-US" sz="2400" dirty="0">
                <a:effectLst/>
                <a:latin typeface="Times New Roman" panose="02020603050405020304" pitchFamily="18" charset="0"/>
                <a:ea typeface="Times New Roman" panose="02020603050405020304" pitchFamily="18" charset="0"/>
              </a:rPr>
              <a:t>Crises are unpredictable and require a rapid response (</a:t>
            </a:r>
            <a:r>
              <a:rPr lang="en-US" sz="2400" dirty="0" err="1">
                <a:effectLst/>
                <a:latin typeface="Times New Roman" panose="02020603050405020304" pitchFamily="18" charset="0"/>
                <a:ea typeface="Times New Roman" panose="02020603050405020304" pitchFamily="18" charset="0"/>
              </a:rPr>
              <a:t>Ladaru</a:t>
            </a:r>
            <a:r>
              <a:rPr lang="en-US" sz="2400" dirty="0">
                <a:effectLst/>
                <a:latin typeface="Times New Roman" panose="02020603050405020304" pitchFamily="18" charset="0"/>
                <a:ea typeface="Times New Roman" panose="02020603050405020304" pitchFamily="18" charset="0"/>
              </a:rPr>
              <a:t> et al., 2022). The term disaster is used to refer to those situations when an event causes significant consequences in several areas (social, economic, medical, etc.) that exceed the capacity of a community to cope with these consequences (</a:t>
            </a:r>
            <a:r>
              <a:rPr lang="en-US" sz="2400" dirty="0" err="1">
                <a:effectLst/>
                <a:latin typeface="Times New Roman" panose="02020603050405020304" pitchFamily="18" charset="0"/>
                <a:ea typeface="Times New Roman" panose="02020603050405020304" pitchFamily="18" charset="0"/>
              </a:rPr>
              <a:t>Henstra</a:t>
            </a:r>
            <a:r>
              <a:rPr lang="en-US" sz="2400" dirty="0">
                <a:effectLst/>
                <a:latin typeface="Times New Roman" panose="02020603050405020304" pitchFamily="18" charset="0"/>
                <a:ea typeface="Times New Roman" panose="02020603050405020304" pitchFamily="18" charset="0"/>
              </a:rPr>
              <a:t>, 2010). Disasters come in many forms, such as natural disasters (caused by hurricanes or tornadoes, earthquakes, massive floods, tropical cyclones, volcanic eruptions, wildfires, landslides, etc.) or man-made disasters (e.g. terrorist attacks, industrial accidents, fires, nuclear explosions, transportation accidents, etc.).</a:t>
            </a:r>
            <a:endParaRPr lang="ro-RO" sz="2400" dirty="0">
              <a:effectLst/>
              <a:latin typeface="Times New Roman" panose="02020603050405020304" pitchFamily="18" charset="0"/>
              <a:ea typeface="Times New Roman" panose="02020603050405020304" pitchFamily="18" charset="0"/>
            </a:endParaRPr>
          </a:p>
        </p:txBody>
      </p:sp>
      <p:sp>
        <p:nvSpPr>
          <p:cNvPr id="18" name="TextBox 17">
            <a:extLst>
              <a:ext uri="{FF2B5EF4-FFF2-40B4-BE49-F238E27FC236}">
                <a16:creationId xmlns:a16="http://schemas.microsoft.com/office/drawing/2014/main" id="{43F0CCD1-544A-6B19-6442-821617A8237F}"/>
              </a:ext>
            </a:extLst>
          </p:cNvPr>
          <p:cNvSpPr txBox="1"/>
          <p:nvPr/>
        </p:nvSpPr>
        <p:spPr>
          <a:xfrm>
            <a:off x="15238344" y="26386583"/>
            <a:ext cx="13184256" cy="6740307"/>
          </a:xfrm>
          <a:prstGeom prst="rect">
            <a:avLst/>
          </a:prstGeom>
          <a:noFill/>
        </p:spPr>
        <p:txBody>
          <a:bodyPr wrap="square">
            <a:spAutoFit/>
          </a:bodyPr>
          <a:lstStyle/>
          <a:p>
            <a:pPr algn="just">
              <a:buNone/>
            </a:pPr>
            <a:r>
              <a:rPr lang="en-US" sz="2400" b="1" dirty="0">
                <a:solidFill>
                  <a:srgbClr val="000000"/>
                </a:solidFill>
                <a:effectLst/>
                <a:latin typeface="Times New Roman" panose="02020603050405020304" pitchFamily="18" charset="0"/>
                <a:ea typeface="Times New Roman" panose="02020603050405020304" pitchFamily="18" charset="0"/>
              </a:rPr>
              <a:t>Research methodology</a:t>
            </a:r>
            <a:endParaRPr lang="ro-RO" sz="2400" dirty="0">
              <a:effectLst/>
              <a:latin typeface="Times New Roman" panose="02020603050405020304" pitchFamily="18" charset="0"/>
              <a:ea typeface="Times New Roman" panose="02020603050405020304" pitchFamily="18" charset="0"/>
            </a:endParaRPr>
          </a:p>
          <a:p>
            <a:pPr indent="457200" algn="just">
              <a:buNone/>
            </a:pPr>
            <a:r>
              <a:rPr lang="en-US" sz="2400" dirty="0">
                <a:effectLst/>
                <a:latin typeface="Times New Roman" panose="02020603050405020304" pitchFamily="18" charset="0"/>
                <a:ea typeface="Times New Roman" panose="02020603050405020304" pitchFamily="18" charset="0"/>
              </a:rPr>
              <a:t>The purpose of the research was to analyze the management offered by the actors that help communities in Romania to be better prepared in the event of an emergency situation (such as natural disasters, major work accidents or road accidents with multiple victims, floods, etc.). In this regard, an opinion poll was conducted among the Inspectorates for Emergency Situations, which know the characteristics of the communities that are better prepared for such situations, because they are the first to arrive at the scene of the events and are the ones that provide help in the first phase. Thus, in the previous year, 145 questionnaires were sent by mail, of which 45 to the Inspectorates for Emergency Situations in the county capitals and 110 to the Fire Departments in cities other than the county capitals. </a:t>
            </a:r>
            <a:endParaRPr lang="ro-RO" sz="2400" dirty="0">
              <a:effectLst/>
              <a:latin typeface="Times New Roman" panose="02020603050405020304" pitchFamily="18" charset="0"/>
              <a:ea typeface="Times New Roman" panose="02020603050405020304" pitchFamily="18" charset="0"/>
            </a:endParaRPr>
          </a:p>
          <a:p>
            <a:pPr indent="457200" algn="just">
              <a:buNone/>
            </a:pPr>
            <a:r>
              <a:rPr lang="en-US" sz="2400" dirty="0">
                <a:effectLst/>
                <a:latin typeface="Times New Roman" panose="02020603050405020304" pitchFamily="18" charset="0"/>
                <a:ea typeface="Times New Roman" panose="02020603050405020304" pitchFamily="18" charset="0"/>
              </a:rPr>
              <a:t>The questionnaire was accompanied by a letter addressed to the head of the institution informing him about the purpose of the research and asking him to complete the questionnaire. 65 completed questionnaires were returned, which represents a response rate of 48.3%. The authors decided to keep for analysis also the questionnaires that were partially completed. Responses were received from institutions in all eight development regions of the country, so the research is nationally representative. </a:t>
            </a:r>
            <a:endParaRPr lang="ro-RO" sz="2400" dirty="0">
              <a:effectLst/>
              <a:latin typeface="Times New Roman" panose="02020603050405020304" pitchFamily="18" charset="0"/>
              <a:ea typeface="Times New Roman" panose="02020603050405020304" pitchFamily="18" charset="0"/>
            </a:endParaRPr>
          </a:p>
          <a:p>
            <a:pPr indent="457200" algn="just">
              <a:buNone/>
            </a:pPr>
            <a:r>
              <a:rPr lang="en-US" sz="2400" dirty="0">
                <a:effectLst/>
                <a:latin typeface="Times New Roman" panose="02020603050405020304" pitchFamily="18" charset="0"/>
                <a:ea typeface="Times New Roman" panose="02020603050405020304" pitchFamily="18" charset="0"/>
              </a:rPr>
              <a:t>Most of the respondents have over 20 years of experience in the workplace (62.8%) and it can be assumed that they have an informed opinion on the researched topic. Most of them work in county capital municipalities (56.1%), which means that they work within the County Inspectorates for Emergency Situations.</a:t>
            </a:r>
            <a:endParaRPr lang="ro-RO" sz="2400" dirty="0">
              <a:effectLst/>
              <a:latin typeface="Times New Roman" panose="02020603050405020304" pitchFamily="18" charset="0"/>
              <a:ea typeface="Times New Roman" panose="02020603050405020304" pitchFamily="18" charset="0"/>
            </a:endParaRPr>
          </a:p>
        </p:txBody>
      </p:sp>
      <p:sp>
        <p:nvSpPr>
          <p:cNvPr id="20" name="TextBox 19">
            <a:extLst>
              <a:ext uri="{FF2B5EF4-FFF2-40B4-BE49-F238E27FC236}">
                <a16:creationId xmlns:a16="http://schemas.microsoft.com/office/drawing/2014/main" id="{B121E0D6-7DDA-0D99-8480-06E61D1902C3}"/>
              </a:ext>
            </a:extLst>
          </p:cNvPr>
          <p:cNvSpPr txBox="1"/>
          <p:nvPr/>
        </p:nvSpPr>
        <p:spPr>
          <a:xfrm>
            <a:off x="1514475" y="22236256"/>
            <a:ext cx="13184256" cy="369332"/>
          </a:xfrm>
          <a:prstGeom prst="rect">
            <a:avLst/>
          </a:prstGeom>
          <a:noFill/>
        </p:spPr>
        <p:txBody>
          <a:bodyPr wrap="square">
            <a:spAutoFit/>
          </a:bodyPr>
          <a:lstStyle/>
          <a:p>
            <a:pPr algn="ctr">
              <a:spcBef>
                <a:spcPts val="600"/>
              </a:spcBef>
              <a:spcAft>
                <a:spcPts val="600"/>
              </a:spcAft>
              <a:buNone/>
            </a:pPr>
            <a:r>
              <a:rPr lang="en-US" sz="1800" b="1" dirty="0">
                <a:effectLst/>
                <a:latin typeface="Times New Roman" panose="02020603050405020304" pitchFamily="18" charset="0"/>
                <a:ea typeface="Times New Roman" panose="02020603050405020304" pitchFamily="18" charset="0"/>
              </a:rPr>
              <a:t>Table 1. Factors influencing the institution's ability to intervene in emergency situations</a:t>
            </a:r>
            <a:endParaRPr lang="ro-RO" sz="2800" dirty="0">
              <a:effectLst/>
              <a:latin typeface="Times New Roman" panose="02020603050405020304" pitchFamily="18" charset="0"/>
              <a:ea typeface="Times New Roman" panose="02020603050405020304" pitchFamily="18" charset="0"/>
            </a:endParaRPr>
          </a:p>
        </p:txBody>
      </p:sp>
      <p:graphicFrame>
        <p:nvGraphicFramePr>
          <p:cNvPr id="21" name="Table 20">
            <a:extLst>
              <a:ext uri="{FF2B5EF4-FFF2-40B4-BE49-F238E27FC236}">
                <a16:creationId xmlns:a16="http://schemas.microsoft.com/office/drawing/2014/main" id="{13A060DD-B2FC-87E2-B9AB-88605C0B7A81}"/>
              </a:ext>
            </a:extLst>
          </p:cNvPr>
          <p:cNvGraphicFramePr>
            <a:graphicFrameLocks noGrp="1"/>
          </p:cNvGraphicFramePr>
          <p:nvPr>
            <p:extLst>
              <p:ext uri="{D42A27DB-BD31-4B8C-83A1-F6EECF244321}">
                <p14:modId xmlns:p14="http://schemas.microsoft.com/office/powerpoint/2010/main" val="744544216"/>
              </p:ext>
            </p:extLst>
          </p:nvPr>
        </p:nvGraphicFramePr>
        <p:xfrm>
          <a:off x="2080260" y="22901869"/>
          <a:ext cx="12283440" cy="5999689"/>
        </p:xfrm>
        <a:graphic>
          <a:graphicData uri="http://schemas.openxmlformats.org/drawingml/2006/table">
            <a:tbl>
              <a:tblPr firstRow="1" firstCol="1" bandRow="1">
                <a:tableStyleId>{5C22544A-7EE6-4342-B048-85BDC9FD1C3A}</a:tableStyleId>
              </a:tblPr>
              <a:tblGrid>
                <a:gridCol w="6035040">
                  <a:extLst>
                    <a:ext uri="{9D8B030D-6E8A-4147-A177-3AD203B41FA5}">
                      <a16:colId xmlns:a16="http://schemas.microsoft.com/office/drawing/2014/main" val="3924381001"/>
                    </a:ext>
                  </a:extLst>
                </a:gridCol>
                <a:gridCol w="3162300">
                  <a:extLst>
                    <a:ext uri="{9D8B030D-6E8A-4147-A177-3AD203B41FA5}">
                      <a16:colId xmlns:a16="http://schemas.microsoft.com/office/drawing/2014/main" val="3818615198"/>
                    </a:ext>
                  </a:extLst>
                </a:gridCol>
                <a:gridCol w="3086100">
                  <a:extLst>
                    <a:ext uri="{9D8B030D-6E8A-4147-A177-3AD203B41FA5}">
                      <a16:colId xmlns:a16="http://schemas.microsoft.com/office/drawing/2014/main" val="879550579"/>
                    </a:ext>
                  </a:extLst>
                </a:gridCol>
              </a:tblGrid>
              <a:tr h="437195">
                <a:tc>
                  <a:txBody>
                    <a:bodyPr/>
                    <a:lstStyle/>
                    <a:p>
                      <a:pPr algn="ctr">
                        <a:buNone/>
                      </a:pPr>
                      <a:r>
                        <a:rPr lang="en-US" sz="2400">
                          <a:effectLst/>
                        </a:rPr>
                        <a:t> </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Average</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Standard deviation</a:t>
                      </a:r>
                      <a:endParaRPr lang="ro-RO"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46490701"/>
                  </a:ext>
                </a:extLst>
              </a:tr>
              <a:tr h="1188713">
                <a:tc>
                  <a:txBody>
                    <a:bodyPr/>
                    <a:lstStyle/>
                    <a:p>
                      <a:pPr algn="ctr">
                        <a:buNone/>
                      </a:pPr>
                      <a:r>
                        <a:rPr lang="en-US" sz="2400">
                          <a:effectLst/>
                        </a:rPr>
                        <a:t>Collaboration with the municipalities in your area of ​​intervention in emergency situations is good</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 </a:t>
                      </a:r>
                      <a:endParaRPr lang="ro-RO" sz="2400">
                        <a:effectLst/>
                      </a:endParaRPr>
                    </a:p>
                    <a:p>
                      <a:pPr algn="ctr">
                        <a:buNone/>
                      </a:pPr>
                      <a:r>
                        <a:rPr lang="en-US" sz="2400">
                          <a:effectLst/>
                        </a:rPr>
                        <a:t>3,88</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 </a:t>
                      </a:r>
                      <a:endParaRPr lang="ro-RO" sz="2400">
                        <a:effectLst/>
                      </a:endParaRPr>
                    </a:p>
                    <a:p>
                      <a:pPr algn="ctr">
                        <a:buNone/>
                      </a:pPr>
                      <a:r>
                        <a:rPr lang="en-US" sz="2400">
                          <a:effectLst/>
                        </a:rPr>
                        <a:t>0,694</a:t>
                      </a:r>
                      <a:endParaRPr lang="ro-RO"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60299131"/>
                  </a:ext>
                </a:extLst>
              </a:tr>
              <a:tr h="1346441">
                <a:tc>
                  <a:txBody>
                    <a:bodyPr/>
                    <a:lstStyle/>
                    <a:p>
                      <a:pPr algn="ctr">
                        <a:buNone/>
                      </a:pPr>
                      <a:r>
                        <a:rPr lang="en-US" sz="2400">
                          <a:effectLst/>
                        </a:rPr>
                        <a:t>Sufficient actions are carried out to train the population about intervention in emergency situations</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 </a:t>
                      </a:r>
                      <a:endParaRPr lang="ro-RO" sz="2400">
                        <a:effectLst/>
                      </a:endParaRPr>
                    </a:p>
                    <a:p>
                      <a:pPr algn="ctr">
                        <a:buNone/>
                      </a:pPr>
                      <a:r>
                        <a:rPr lang="en-US" sz="2400">
                          <a:effectLst/>
                        </a:rPr>
                        <a:t>3,85</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 </a:t>
                      </a:r>
                      <a:endParaRPr lang="ro-RO" sz="2400">
                        <a:effectLst/>
                      </a:endParaRPr>
                    </a:p>
                    <a:p>
                      <a:pPr algn="ctr">
                        <a:buNone/>
                      </a:pPr>
                      <a:r>
                        <a:rPr lang="en-US" sz="2400">
                          <a:effectLst/>
                        </a:rPr>
                        <a:t>0,675</a:t>
                      </a:r>
                      <a:endParaRPr lang="ro-RO"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719481"/>
                  </a:ext>
                </a:extLst>
              </a:tr>
              <a:tr h="841526">
                <a:tc>
                  <a:txBody>
                    <a:bodyPr/>
                    <a:lstStyle/>
                    <a:p>
                      <a:pPr algn="ctr">
                        <a:buNone/>
                      </a:pPr>
                      <a:r>
                        <a:rPr lang="en-US" sz="2400">
                          <a:effectLst/>
                        </a:rPr>
                        <a:t>The institution has the necessary equipment for emergency situations</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3,66</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0,676</a:t>
                      </a:r>
                      <a:endParaRPr lang="ro-RO"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30021740"/>
                  </a:ext>
                </a:extLst>
              </a:tr>
              <a:tr h="1028532">
                <a:tc>
                  <a:txBody>
                    <a:bodyPr/>
                    <a:lstStyle/>
                    <a:p>
                      <a:pPr algn="ctr">
                        <a:buNone/>
                      </a:pPr>
                      <a:r>
                        <a:rPr lang="en-US" sz="2400">
                          <a:effectLst/>
                        </a:rPr>
                        <a:t>The institution has sufficient personnel to intervene in emergency situations</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3,58</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0,798</a:t>
                      </a:r>
                      <a:endParaRPr lang="ro-RO"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30644163"/>
                  </a:ext>
                </a:extLst>
              </a:tr>
              <a:tr h="1157282">
                <a:tc>
                  <a:txBody>
                    <a:bodyPr/>
                    <a:lstStyle/>
                    <a:p>
                      <a:pPr algn="ctr">
                        <a:buNone/>
                      </a:pPr>
                      <a:r>
                        <a:rPr lang="en-US" sz="2400">
                          <a:effectLst/>
                        </a:rPr>
                        <a:t>The population is interested in volunteering in emergency situations</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2,8</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dirty="0">
                          <a:effectLst/>
                        </a:rPr>
                        <a:t>0,812</a:t>
                      </a:r>
                      <a:endParaRPr lang="ro-RO"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22770586"/>
                  </a:ext>
                </a:extLst>
              </a:tr>
            </a:tbl>
          </a:graphicData>
        </a:graphic>
      </p:graphicFrame>
      <p:sp>
        <p:nvSpPr>
          <p:cNvPr id="23" name="TextBox 22">
            <a:extLst>
              <a:ext uri="{FF2B5EF4-FFF2-40B4-BE49-F238E27FC236}">
                <a16:creationId xmlns:a16="http://schemas.microsoft.com/office/drawing/2014/main" id="{5B1EB08B-0B39-D6FD-1D9A-9A4600ACE13A}"/>
              </a:ext>
            </a:extLst>
          </p:cNvPr>
          <p:cNvSpPr txBox="1"/>
          <p:nvPr/>
        </p:nvSpPr>
        <p:spPr>
          <a:xfrm>
            <a:off x="2054087" y="29008516"/>
            <a:ext cx="12309614" cy="369332"/>
          </a:xfrm>
          <a:prstGeom prst="rect">
            <a:avLst/>
          </a:prstGeom>
          <a:noFill/>
        </p:spPr>
        <p:txBody>
          <a:bodyPr wrap="square">
            <a:spAutoFit/>
          </a:bodyPr>
          <a:lstStyle/>
          <a:p>
            <a:pPr algn="ctr">
              <a:spcBef>
                <a:spcPts val="600"/>
              </a:spcBef>
              <a:spcAft>
                <a:spcPts val="600"/>
              </a:spcAft>
              <a:buNone/>
            </a:pPr>
            <a:r>
              <a:rPr lang="en-US" sz="1800">
                <a:effectLst/>
                <a:latin typeface="Times New Roman" panose="02020603050405020304" pitchFamily="18" charset="0"/>
                <a:ea typeface="Times New Roman" panose="02020603050405020304" pitchFamily="18" charset="0"/>
              </a:rPr>
              <a:t>Source: own processing</a:t>
            </a:r>
            <a:endParaRPr lang="ro-RO" sz="2800" dirty="0">
              <a:effectLst/>
              <a:latin typeface="Times New Roman" panose="02020603050405020304" pitchFamily="18" charset="0"/>
              <a:ea typeface="Times New Roman" panose="02020603050405020304" pitchFamily="18" charset="0"/>
            </a:endParaRPr>
          </a:p>
        </p:txBody>
      </p:sp>
      <p:sp>
        <p:nvSpPr>
          <p:cNvPr id="25" name="TextBox 24">
            <a:extLst>
              <a:ext uri="{FF2B5EF4-FFF2-40B4-BE49-F238E27FC236}">
                <a16:creationId xmlns:a16="http://schemas.microsoft.com/office/drawing/2014/main" id="{28CE99AB-7E3F-9EB8-EB4D-94FB192A7315}"/>
              </a:ext>
            </a:extLst>
          </p:cNvPr>
          <p:cNvSpPr txBox="1"/>
          <p:nvPr/>
        </p:nvSpPr>
        <p:spPr>
          <a:xfrm>
            <a:off x="2067173" y="29756736"/>
            <a:ext cx="12309613" cy="1200329"/>
          </a:xfrm>
          <a:prstGeom prst="rect">
            <a:avLst/>
          </a:prstGeom>
          <a:noFill/>
        </p:spPr>
        <p:txBody>
          <a:bodyPr wrap="square">
            <a:spAutoFit/>
          </a:bodyPr>
          <a:lstStyle/>
          <a:p>
            <a:r>
              <a:rPr lang="en-US" sz="2400" dirty="0">
                <a:effectLst/>
                <a:latin typeface="Times New Roman" panose="02020603050405020304" pitchFamily="18" charset="0"/>
                <a:ea typeface="Times New Roman" panose="02020603050405020304" pitchFamily="18" charset="0"/>
              </a:rPr>
              <a:t>Respondents were asked to rate on a scale of 1 to 5 (where 1 represents not at all and 5 represents very much) a series of statements characterizing the level of preparedness for emergency situations of the localities in the area of ​​responsibility of the institution in which they work (see Table 1). </a:t>
            </a:r>
            <a:endParaRPr lang="ro-RO" sz="2400" dirty="0"/>
          </a:p>
        </p:txBody>
      </p:sp>
      <p:sp>
        <p:nvSpPr>
          <p:cNvPr id="27" name="TextBox 26">
            <a:extLst>
              <a:ext uri="{FF2B5EF4-FFF2-40B4-BE49-F238E27FC236}">
                <a16:creationId xmlns:a16="http://schemas.microsoft.com/office/drawing/2014/main" id="{38A0DD05-624C-3C33-4044-645ABFBB783A}"/>
              </a:ext>
            </a:extLst>
          </p:cNvPr>
          <p:cNvSpPr txBox="1"/>
          <p:nvPr/>
        </p:nvSpPr>
        <p:spPr>
          <a:xfrm>
            <a:off x="2080261" y="31442911"/>
            <a:ext cx="12283440" cy="369332"/>
          </a:xfrm>
          <a:prstGeom prst="rect">
            <a:avLst/>
          </a:prstGeom>
          <a:noFill/>
        </p:spPr>
        <p:txBody>
          <a:bodyPr wrap="square">
            <a:spAutoFit/>
          </a:bodyPr>
          <a:lstStyle/>
          <a:p>
            <a:pPr algn="ctr"/>
            <a:r>
              <a:rPr lang="en-US" sz="1800" b="1" dirty="0">
                <a:effectLst/>
                <a:latin typeface="Times New Roman" panose="02020603050405020304" pitchFamily="18" charset="0"/>
                <a:ea typeface="Times New Roman" panose="02020603050405020304" pitchFamily="18" charset="0"/>
              </a:rPr>
              <a:t>Table 2. Characteristics of a locality that helps in an emergency situation</a:t>
            </a:r>
            <a:endParaRPr lang="ro-RO" dirty="0"/>
          </a:p>
        </p:txBody>
      </p:sp>
      <p:graphicFrame>
        <p:nvGraphicFramePr>
          <p:cNvPr id="28" name="Table 27">
            <a:extLst>
              <a:ext uri="{FF2B5EF4-FFF2-40B4-BE49-F238E27FC236}">
                <a16:creationId xmlns:a16="http://schemas.microsoft.com/office/drawing/2014/main" id="{58354045-A292-4BE4-326E-935C4B9CB270}"/>
              </a:ext>
            </a:extLst>
          </p:cNvPr>
          <p:cNvGraphicFramePr>
            <a:graphicFrameLocks noGrp="1"/>
          </p:cNvGraphicFramePr>
          <p:nvPr>
            <p:extLst>
              <p:ext uri="{D42A27DB-BD31-4B8C-83A1-F6EECF244321}">
                <p14:modId xmlns:p14="http://schemas.microsoft.com/office/powerpoint/2010/main" val="2096911896"/>
              </p:ext>
            </p:extLst>
          </p:nvPr>
        </p:nvGraphicFramePr>
        <p:xfrm>
          <a:off x="2067172" y="31871725"/>
          <a:ext cx="12283439" cy="6740309"/>
        </p:xfrm>
        <a:graphic>
          <a:graphicData uri="http://schemas.openxmlformats.org/drawingml/2006/table">
            <a:tbl>
              <a:tblPr firstRow="1" firstCol="1" bandRow="1">
                <a:tableStyleId>{5C22544A-7EE6-4342-B048-85BDC9FD1C3A}</a:tableStyleId>
              </a:tblPr>
              <a:tblGrid>
                <a:gridCol w="7258807">
                  <a:extLst>
                    <a:ext uri="{9D8B030D-6E8A-4147-A177-3AD203B41FA5}">
                      <a16:colId xmlns:a16="http://schemas.microsoft.com/office/drawing/2014/main" val="784006956"/>
                    </a:ext>
                  </a:extLst>
                </a:gridCol>
                <a:gridCol w="2044225">
                  <a:extLst>
                    <a:ext uri="{9D8B030D-6E8A-4147-A177-3AD203B41FA5}">
                      <a16:colId xmlns:a16="http://schemas.microsoft.com/office/drawing/2014/main" val="1629844350"/>
                    </a:ext>
                  </a:extLst>
                </a:gridCol>
                <a:gridCol w="2980407">
                  <a:extLst>
                    <a:ext uri="{9D8B030D-6E8A-4147-A177-3AD203B41FA5}">
                      <a16:colId xmlns:a16="http://schemas.microsoft.com/office/drawing/2014/main" val="3486124469"/>
                    </a:ext>
                  </a:extLst>
                </a:gridCol>
              </a:tblGrid>
              <a:tr h="374462">
                <a:tc>
                  <a:txBody>
                    <a:bodyPr/>
                    <a:lstStyle/>
                    <a:p>
                      <a:pPr algn="just">
                        <a:buNone/>
                      </a:pPr>
                      <a:r>
                        <a:rPr lang="en-US" sz="2400">
                          <a:effectLst/>
                        </a:rPr>
                        <a:t> </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Average</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Standard deviation</a:t>
                      </a:r>
                      <a:endParaRPr lang="ro-RO"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94077505"/>
                  </a:ext>
                </a:extLst>
              </a:tr>
              <a:tr h="748923">
                <a:tc>
                  <a:txBody>
                    <a:bodyPr/>
                    <a:lstStyle/>
                    <a:p>
                      <a:pPr algn="just">
                        <a:buNone/>
                      </a:pPr>
                      <a:r>
                        <a:rPr lang="en-US" sz="2400">
                          <a:effectLst/>
                        </a:rPr>
                        <a:t>The locality has a mayor concerned with good administration</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4,45</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0,555</a:t>
                      </a:r>
                      <a:endParaRPr lang="ro-RO"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48813214"/>
                  </a:ext>
                </a:extLst>
              </a:tr>
              <a:tr h="748923">
                <a:tc>
                  <a:txBody>
                    <a:bodyPr/>
                    <a:lstStyle/>
                    <a:p>
                      <a:pPr algn="just">
                        <a:buNone/>
                      </a:pPr>
                      <a:r>
                        <a:rPr lang="en-US" sz="2400">
                          <a:effectLst/>
                        </a:rPr>
                        <a:t>There is good collaboration with other institutions that intervene in emergency situations</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4,35</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0,565</a:t>
                      </a:r>
                      <a:endParaRPr lang="ro-RO"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39596936"/>
                  </a:ext>
                </a:extLst>
              </a:tr>
              <a:tr h="748923">
                <a:tc>
                  <a:txBody>
                    <a:bodyPr/>
                    <a:lstStyle/>
                    <a:p>
                      <a:pPr algn="just">
                        <a:buNone/>
                      </a:pPr>
                      <a:r>
                        <a:rPr lang="en-US" sz="2400">
                          <a:effectLst/>
                        </a:rPr>
                        <a:t>Residents have been warned about the risks existing in the locality</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4,28</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0,648</a:t>
                      </a:r>
                      <a:endParaRPr lang="ro-RO"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60449642"/>
                  </a:ext>
                </a:extLst>
              </a:tr>
              <a:tr h="748923">
                <a:tc>
                  <a:txBody>
                    <a:bodyPr/>
                    <a:lstStyle/>
                    <a:p>
                      <a:pPr algn="just">
                        <a:buNone/>
                      </a:pPr>
                      <a:r>
                        <a:rPr lang="en-US" sz="2400">
                          <a:effectLst/>
                        </a:rPr>
                        <a:t>The locality is located in an area easily accessible by road</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4,24</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0,628</a:t>
                      </a:r>
                      <a:endParaRPr lang="ro-RO"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81743943"/>
                  </a:ext>
                </a:extLst>
              </a:tr>
              <a:tr h="748923">
                <a:tc>
                  <a:txBody>
                    <a:bodyPr/>
                    <a:lstStyle/>
                    <a:p>
                      <a:pPr algn="just">
                        <a:buNone/>
                      </a:pPr>
                      <a:r>
                        <a:rPr lang="en-US" sz="2400">
                          <a:effectLst/>
                        </a:rPr>
                        <a:t>Investments have been made in the locality in infrastructure to prevent emergency situations</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4,13</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1,008</a:t>
                      </a:r>
                      <a:endParaRPr lang="ro-RO"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50944751"/>
                  </a:ext>
                </a:extLst>
              </a:tr>
              <a:tr h="374462">
                <a:tc>
                  <a:txBody>
                    <a:bodyPr/>
                    <a:lstStyle/>
                    <a:p>
                      <a:pPr algn="just">
                        <a:buNone/>
                      </a:pPr>
                      <a:r>
                        <a:rPr lang="en-US" sz="2400">
                          <a:effectLst/>
                        </a:rPr>
                        <a:t>Residents help each other</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4,15</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0,772</a:t>
                      </a:r>
                      <a:endParaRPr lang="ro-RO"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17108472"/>
                  </a:ext>
                </a:extLst>
              </a:tr>
              <a:tr h="748923">
                <a:tc>
                  <a:txBody>
                    <a:bodyPr/>
                    <a:lstStyle/>
                    <a:p>
                      <a:pPr algn="just">
                        <a:buNone/>
                      </a:pPr>
                      <a:r>
                        <a:rPr lang="en-US" sz="2400">
                          <a:effectLst/>
                        </a:rPr>
                        <a:t>There is a medical unit with permanent staff in the locality</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3,98</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0,685</a:t>
                      </a:r>
                      <a:endParaRPr lang="ro-RO"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57025545"/>
                  </a:ext>
                </a:extLst>
              </a:tr>
              <a:tr h="748923">
                <a:tc>
                  <a:txBody>
                    <a:bodyPr/>
                    <a:lstStyle/>
                    <a:p>
                      <a:pPr algn="just">
                        <a:buNone/>
                      </a:pPr>
                      <a:r>
                        <a:rPr lang="en-US" sz="2400">
                          <a:effectLst/>
                        </a:rPr>
                        <a:t>Residents are involved in the life of the area and actively participate in decision-making</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3,95</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0,813</a:t>
                      </a:r>
                      <a:endParaRPr lang="ro-RO"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43218896"/>
                  </a:ext>
                </a:extLst>
              </a:tr>
              <a:tr h="374462">
                <a:tc>
                  <a:txBody>
                    <a:bodyPr/>
                    <a:lstStyle/>
                    <a:p>
                      <a:pPr algn="just">
                        <a:buNone/>
                      </a:pPr>
                      <a:r>
                        <a:rPr lang="en-US" sz="2400">
                          <a:effectLst/>
                        </a:rPr>
                        <a:t>The locality has a diversified economic base</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3,46</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0,838</a:t>
                      </a:r>
                      <a:endParaRPr lang="ro-RO"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6594259"/>
                  </a:ext>
                </a:extLst>
              </a:tr>
              <a:tr h="374462">
                <a:tc>
                  <a:txBody>
                    <a:bodyPr/>
                    <a:lstStyle/>
                    <a:p>
                      <a:pPr algn="just">
                        <a:buNone/>
                      </a:pPr>
                      <a:r>
                        <a:rPr lang="en-US" sz="2400">
                          <a:effectLst/>
                        </a:rPr>
                        <a:t>The locality's population is relatively young</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dirty="0">
                          <a:effectLst/>
                        </a:rPr>
                        <a:t>3,2</a:t>
                      </a:r>
                      <a:endParaRPr lang="ro-RO"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dirty="0">
                          <a:effectLst/>
                        </a:rPr>
                        <a:t>0,992</a:t>
                      </a:r>
                      <a:endParaRPr lang="ro-RO"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01428705"/>
                  </a:ext>
                </a:extLst>
              </a:tr>
            </a:tbl>
          </a:graphicData>
        </a:graphic>
      </p:graphicFrame>
      <p:sp>
        <p:nvSpPr>
          <p:cNvPr id="30" name="TextBox 29">
            <a:extLst>
              <a:ext uri="{FF2B5EF4-FFF2-40B4-BE49-F238E27FC236}">
                <a16:creationId xmlns:a16="http://schemas.microsoft.com/office/drawing/2014/main" id="{AA5F9EAE-AE97-BFAB-35FC-ABB6E75289D3}"/>
              </a:ext>
            </a:extLst>
          </p:cNvPr>
          <p:cNvSpPr txBox="1"/>
          <p:nvPr/>
        </p:nvSpPr>
        <p:spPr>
          <a:xfrm>
            <a:off x="15238344" y="33311556"/>
            <a:ext cx="13184256" cy="369332"/>
          </a:xfrm>
          <a:prstGeom prst="rect">
            <a:avLst/>
          </a:prstGeom>
          <a:noFill/>
        </p:spPr>
        <p:txBody>
          <a:bodyPr wrap="square">
            <a:spAutoFit/>
          </a:bodyPr>
          <a:lstStyle/>
          <a:p>
            <a:pPr algn="ctr">
              <a:buNone/>
            </a:pPr>
            <a:r>
              <a:rPr lang="en-US" sz="1800" b="1" dirty="0">
                <a:effectLst/>
                <a:latin typeface="Times New Roman" panose="02020603050405020304" pitchFamily="18" charset="0"/>
                <a:ea typeface="Times New Roman" panose="02020603050405020304" pitchFamily="18" charset="0"/>
              </a:rPr>
              <a:t>Table 3. The ways in which people help each other when an emergency occurs</a:t>
            </a:r>
            <a:endParaRPr lang="ro-RO" sz="2800" dirty="0">
              <a:effectLst/>
              <a:latin typeface="Times New Roman" panose="02020603050405020304" pitchFamily="18" charset="0"/>
              <a:ea typeface="Times New Roman" panose="02020603050405020304" pitchFamily="18" charset="0"/>
            </a:endParaRPr>
          </a:p>
        </p:txBody>
      </p:sp>
      <p:graphicFrame>
        <p:nvGraphicFramePr>
          <p:cNvPr id="31" name="Table 30">
            <a:extLst>
              <a:ext uri="{FF2B5EF4-FFF2-40B4-BE49-F238E27FC236}">
                <a16:creationId xmlns:a16="http://schemas.microsoft.com/office/drawing/2014/main" id="{301EBC28-3BDF-3187-027B-AAB081ABC4EB}"/>
              </a:ext>
            </a:extLst>
          </p:cNvPr>
          <p:cNvGraphicFramePr>
            <a:graphicFrameLocks noGrp="1"/>
          </p:cNvGraphicFramePr>
          <p:nvPr>
            <p:extLst>
              <p:ext uri="{D42A27DB-BD31-4B8C-83A1-F6EECF244321}">
                <p14:modId xmlns:p14="http://schemas.microsoft.com/office/powerpoint/2010/main" val="1977823165"/>
              </p:ext>
            </p:extLst>
          </p:nvPr>
        </p:nvGraphicFramePr>
        <p:xfrm>
          <a:off x="15321184" y="33917729"/>
          <a:ext cx="13101416" cy="4696617"/>
        </p:xfrm>
        <a:graphic>
          <a:graphicData uri="http://schemas.openxmlformats.org/drawingml/2006/table">
            <a:tbl>
              <a:tblPr firstRow="1" firstCol="1" bandRow="1">
                <a:tableStyleId>{5C22544A-7EE6-4342-B048-85BDC9FD1C3A}</a:tableStyleId>
              </a:tblPr>
              <a:tblGrid>
                <a:gridCol w="8738905">
                  <a:extLst>
                    <a:ext uri="{9D8B030D-6E8A-4147-A177-3AD203B41FA5}">
                      <a16:colId xmlns:a16="http://schemas.microsoft.com/office/drawing/2014/main" val="1329430555"/>
                    </a:ext>
                  </a:extLst>
                </a:gridCol>
                <a:gridCol w="2187426">
                  <a:extLst>
                    <a:ext uri="{9D8B030D-6E8A-4147-A177-3AD203B41FA5}">
                      <a16:colId xmlns:a16="http://schemas.microsoft.com/office/drawing/2014/main" val="1002924808"/>
                    </a:ext>
                  </a:extLst>
                </a:gridCol>
                <a:gridCol w="2175085">
                  <a:extLst>
                    <a:ext uri="{9D8B030D-6E8A-4147-A177-3AD203B41FA5}">
                      <a16:colId xmlns:a16="http://schemas.microsoft.com/office/drawing/2014/main" val="4065847496"/>
                    </a:ext>
                  </a:extLst>
                </a:gridCol>
              </a:tblGrid>
              <a:tr h="853932">
                <a:tc>
                  <a:txBody>
                    <a:bodyPr/>
                    <a:lstStyle/>
                    <a:p>
                      <a:pPr algn="just">
                        <a:buNone/>
                      </a:pPr>
                      <a:r>
                        <a:rPr lang="en-US" sz="2400">
                          <a:effectLst/>
                        </a:rPr>
                        <a:t> </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Average</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Standard deviation</a:t>
                      </a:r>
                      <a:endParaRPr lang="ro-RO"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40818981"/>
                  </a:ext>
                </a:extLst>
              </a:tr>
              <a:tr h="426965">
                <a:tc>
                  <a:txBody>
                    <a:bodyPr/>
                    <a:lstStyle/>
                    <a:p>
                      <a:pPr algn="just">
                        <a:buNone/>
                      </a:pPr>
                      <a:r>
                        <a:rPr lang="en-US" sz="2400">
                          <a:effectLst/>
                        </a:rPr>
                        <a:t>Relatives help each other</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4,15</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0,545</a:t>
                      </a:r>
                      <a:endParaRPr lang="ro-RO"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86262452"/>
                  </a:ext>
                </a:extLst>
              </a:tr>
              <a:tr h="426965">
                <a:tc>
                  <a:txBody>
                    <a:bodyPr/>
                    <a:lstStyle/>
                    <a:p>
                      <a:pPr algn="just">
                        <a:buNone/>
                      </a:pPr>
                      <a:r>
                        <a:rPr lang="en-US" sz="2400">
                          <a:effectLst/>
                        </a:rPr>
                        <a:t>Neighbors help each other</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3,94</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0,620</a:t>
                      </a:r>
                      <a:endParaRPr lang="ro-RO"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18740982"/>
                  </a:ext>
                </a:extLst>
              </a:tr>
              <a:tr h="426965">
                <a:tc>
                  <a:txBody>
                    <a:bodyPr/>
                    <a:lstStyle/>
                    <a:p>
                      <a:pPr algn="just">
                        <a:buNone/>
                      </a:pPr>
                      <a:r>
                        <a:rPr lang="en-US" sz="2400">
                          <a:effectLst/>
                        </a:rPr>
                        <a:t>People help people in need</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3,7</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0,772</a:t>
                      </a:r>
                      <a:endParaRPr lang="ro-RO"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55248355"/>
                  </a:ext>
                </a:extLst>
              </a:tr>
              <a:tr h="426965">
                <a:tc>
                  <a:txBody>
                    <a:bodyPr/>
                    <a:lstStyle/>
                    <a:p>
                      <a:pPr algn="just">
                        <a:buNone/>
                      </a:pPr>
                      <a:r>
                        <a:rPr lang="en-US" sz="2400">
                          <a:effectLst/>
                        </a:rPr>
                        <a:t>Residents help each other when a critical situation occurs</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3,61</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0,778</a:t>
                      </a:r>
                      <a:endParaRPr lang="ro-RO"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67211339"/>
                  </a:ext>
                </a:extLst>
              </a:tr>
              <a:tr h="426965">
                <a:tc>
                  <a:txBody>
                    <a:bodyPr/>
                    <a:lstStyle/>
                    <a:p>
                      <a:pPr algn="just">
                        <a:buNone/>
                      </a:pPr>
                      <a:r>
                        <a:rPr lang="en-US" sz="2400">
                          <a:effectLst/>
                        </a:rPr>
                        <a:t>People wait for the authorities to help them</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3,54</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1,009</a:t>
                      </a:r>
                      <a:endParaRPr lang="ro-RO"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32618770"/>
                  </a:ext>
                </a:extLst>
              </a:tr>
              <a:tr h="426965">
                <a:tc>
                  <a:txBody>
                    <a:bodyPr/>
                    <a:lstStyle/>
                    <a:p>
                      <a:pPr algn="just">
                        <a:buNone/>
                      </a:pPr>
                      <a:r>
                        <a:rPr lang="en-US" sz="2400">
                          <a:effectLst/>
                        </a:rPr>
                        <a:t>Residents help each other after a critical situation occurs</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3,46</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0,842</a:t>
                      </a:r>
                      <a:endParaRPr lang="ro-RO"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41165694"/>
                  </a:ext>
                </a:extLst>
              </a:tr>
              <a:tr h="426965">
                <a:tc>
                  <a:txBody>
                    <a:bodyPr/>
                    <a:lstStyle/>
                    <a:p>
                      <a:pPr algn="just">
                        <a:buNone/>
                      </a:pPr>
                      <a:r>
                        <a:rPr lang="en-US" sz="2400">
                          <a:effectLst/>
                        </a:rPr>
                        <a:t>People help to save people living in more isolated areas</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3,45</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0,802</a:t>
                      </a:r>
                      <a:endParaRPr lang="ro-RO"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47520500"/>
                  </a:ext>
                </a:extLst>
              </a:tr>
              <a:tr h="426965">
                <a:tc>
                  <a:txBody>
                    <a:bodyPr/>
                    <a:lstStyle/>
                    <a:p>
                      <a:pPr algn="just">
                        <a:buNone/>
                      </a:pPr>
                      <a:r>
                        <a:rPr lang="en-US" sz="2400">
                          <a:effectLst/>
                        </a:rPr>
                        <a:t>People prefer to put their lives in danger than leave their homes</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3,28</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0,928</a:t>
                      </a:r>
                      <a:endParaRPr lang="ro-RO"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69269483"/>
                  </a:ext>
                </a:extLst>
              </a:tr>
              <a:tr h="426965">
                <a:tc>
                  <a:txBody>
                    <a:bodyPr/>
                    <a:lstStyle/>
                    <a:p>
                      <a:pPr algn="just">
                        <a:buNone/>
                      </a:pPr>
                      <a:r>
                        <a:rPr lang="en-US" sz="2400">
                          <a:effectLst/>
                        </a:rPr>
                        <a:t>People of different ethnicities help each other</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3,26</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dirty="0">
                          <a:effectLst/>
                        </a:rPr>
                        <a:t>0,848</a:t>
                      </a:r>
                      <a:endParaRPr lang="ro-RO"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66243491"/>
                  </a:ext>
                </a:extLst>
              </a:tr>
            </a:tbl>
          </a:graphicData>
        </a:graphic>
      </p:graphicFrame>
      <p:sp>
        <p:nvSpPr>
          <p:cNvPr id="33" name="TextBox 32">
            <a:extLst>
              <a:ext uri="{FF2B5EF4-FFF2-40B4-BE49-F238E27FC236}">
                <a16:creationId xmlns:a16="http://schemas.microsoft.com/office/drawing/2014/main" id="{C653F65B-098D-3601-546D-A404F869ADE8}"/>
              </a:ext>
            </a:extLst>
          </p:cNvPr>
          <p:cNvSpPr txBox="1"/>
          <p:nvPr/>
        </p:nvSpPr>
        <p:spPr>
          <a:xfrm>
            <a:off x="2054086" y="38906513"/>
            <a:ext cx="26342339" cy="3046988"/>
          </a:xfrm>
          <a:prstGeom prst="rect">
            <a:avLst/>
          </a:prstGeom>
          <a:noFill/>
        </p:spPr>
        <p:txBody>
          <a:bodyPr wrap="square">
            <a:spAutoFit/>
          </a:bodyPr>
          <a:lstStyle/>
          <a:p>
            <a:pPr>
              <a:spcBef>
                <a:spcPts val="600"/>
              </a:spcBef>
              <a:buNone/>
            </a:pPr>
            <a:r>
              <a:rPr lang="en-US" sz="2400" b="1" dirty="0">
                <a:effectLst/>
                <a:latin typeface="Times New Roman" panose="02020603050405020304" pitchFamily="18" charset="0"/>
                <a:ea typeface="Times New Roman" panose="02020603050405020304" pitchFamily="18" charset="0"/>
              </a:rPr>
              <a:t>Conclusions</a:t>
            </a:r>
            <a:endParaRPr lang="ro-RO" sz="2400" dirty="0">
              <a:effectLst/>
              <a:latin typeface="Times New Roman" panose="02020603050405020304" pitchFamily="18" charset="0"/>
              <a:ea typeface="Times New Roman" panose="02020603050405020304" pitchFamily="18" charset="0"/>
            </a:endParaRPr>
          </a:p>
          <a:p>
            <a:pPr indent="457200" algn="just">
              <a:buNone/>
            </a:pPr>
            <a:r>
              <a:rPr lang="en-US" sz="2400" dirty="0">
                <a:effectLst/>
                <a:latin typeface="Times New Roman" panose="02020603050405020304" pitchFamily="18" charset="0"/>
                <a:ea typeface="Times New Roman" panose="02020603050405020304" pitchFamily="18" charset="0"/>
              </a:rPr>
              <a:t>As previously mentioned, city halls play an important role in various stages of the emergency management process. Good collaboration between the Emergency Inspectorates and the City Halls in their intervention area contributes to a better capacity to intervene in such situations, and localities that have created a Voluntary Emergency Service and have a person responsible for this service are better prepared to deal with unforeseen events. In addition, localities that have a mayor concerned with the good administration of the locality and that have invested in the infrastructure for the prevention of natural disasters can better deal with the consequences of emergency situations.</a:t>
            </a:r>
            <a:endParaRPr lang="ro-RO" sz="2400" dirty="0">
              <a:effectLst/>
              <a:latin typeface="Times New Roman" panose="02020603050405020304" pitchFamily="18" charset="0"/>
              <a:ea typeface="Times New Roman" panose="02020603050405020304" pitchFamily="18" charset="0"/>
            </a:endParaRPr>
          </a:p>
          <a:p>
            <a:pPr indent="457200" algn="just">
              <a:buNone/>
            </a:pPr>
            <a:r>
              <a:rPr lang="en-US" sz="2400" dirty="0">
                <a:effectLst/>
                <a:latin typeface="Times New Roman" panose="02020603050405020304" pitchFamily="18" charset="0"/>
                <a:ea typeface="Times New Roman" panose="02020603050405020304" pitchFamily="18" charset="0"/>
              </a:rPr>
              <a:t>Public institutions must coordinate their actions to prevent and prepare communities for more and more unexpected events, but at the same time, they should be flexible in finding solutions to deal with these events. The intervention capacity of public institutions and their legitimacy must be strengthened. Equally important is the strengthening of citizens' trust in public institutions in the context of crisis situations (Radu, 2021; Christensen, Lægreid and </a:t>
            </a:r>
            <a:r>
              <a:rPr lang="en-US" sz="2400" dirty="0" err="1">
                <a:effectLst/>
                <a:latin typeface="Times New Roman" panose="02020603050405020304" pitchFamily="18" charset="0"/>
                <a:ea typeface="Times New Roman" panose="02020603050405020304" pitchFamily="18" charset="0"/>
              </a:rPr>
              <a:t>Rykkja</a:t>
            </a:r>
            <a:r>
              <a:rPr lang="en-US" sz="2400" dirty="0">
                <a:effectLst/>
                <a:latin typeface="Times New Roman" panose="02020603050405020304" pitchFamily="18" charset="0"/>
                <a:ea typeface="Times New Roman" panose="02020603050405020304" pitchFamily="18" charset="0"/>
              </a:rPr>
              <a:t>, 2016), when they have to comply with less popular decisions.</a:t>
            </a:r>
            <a:endParaRPr lang="ro-RO"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487492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82</TotalTime>
  <Words>1992</Words>
  <Application>Microsoft Office PowerPoint</Application>
  <PresentationFormat>Custom</PresentationFormat>
  <Paragraphs>138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c:creator>
  <cp:lastModifiedBy>BURLACU SORIN</cp:lastModifiedBy>
  <cp:revision>14</cp:revision>
  <dcterms:created xsi:type="dcterms:W3CDTF">2017-05-22T21:55:42Z</dcterms:created>
  <dcterms:modified xsi:type="dcterms:W3CDTF">2025-06-23T11:56:37Z</dcterms:modified>
</cp:coreProperties>
</file>