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223B"/>
    <a:srgbClr val="C3C3C3"/>
    <a:srgbClr val="8859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25" autoAdjust="0"/>
    <p:restoredTop sz="94660"/>
  </p:normalViewPr>
  <p:slideViewPr>
    <p:cSldViewPr snapToGrid="0">
      <p:cViewPr>
        <p:scale>
          <a:sx n="25" d="100"/>
          <a:sy n="25" d="100"/>
        </p:scale>
        <p:origin x="1020" y="1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GB"/>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30F1355-598C-45B3-AAB3-5C27E5350FB0}" type="datetimeFigureOut">
              <a:rPr lang="en-US" smtClean="0"/>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3750386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30F1355-598C-45B3-AAB3-5C27E5350FB0}" type="datetimeFigureOut">
              <a:rPr lang="en-US" smtClean="0"/>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939435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30F1355-598C-45B3-AAB3-5C27E5350FB0}" type="datetimeFigureOut">
              <a:rPr lang="en-US" smtClean="0"/>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2137418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30F1355-598C-45B3-AAB3-5C27E5350FB0}" type="datetimeFigureOut">
              <a:rPr lang="en-US" smtClean="0"/>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2011343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GB"/>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30F1355-598C-45B3-AAB3-5C27E5350FB0}" type="datetimeFigureOut">
              <a:rPr lang="en-US" smtClean="0"/>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1588694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30F1355-598C-45B3-AAB3-5C27E5350FB0}" type="datetimeFigureOut">
              <a:rPr lang="en-US" smtClean="0"/>
              <a:t>6/24/2025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3418623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GB"/>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GB"/>
              <a:t>Click to 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GB"/>
              <a:t>Click to 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30F1355-598C-45B3-AAB3-5C27E5350FB0}" type="datetimeFigureOut">
              <a:rPr lang="en-US" smtClean="0"/>
              <a:t>6/24/2025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2881423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30F1355-598C-45B3-AAB3-5C27E5350FB0}" type="datetimeFigureOut">
              <a:rPr lang="en-US" smtClean="0"/>
              <a:t>6/24/2025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2612135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0F1355-598C-45B3-AAB3-5C27E5350FB0}" type="datetimeFigureOut">
              <a:rPr lang="en-US" smtClean="0"/>
              <a:t>6/24/2025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3668428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GB"/>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GB"/>
              <a:t>Click to edit Master text styles</a:t>
            </a:r>
          </a:p>
        </p:txBody>
      </p:sp>
      <p:sp>
        <p:nvSpPr>
          <p:cNvPr id="5" name="Date Placeholder 4"/>
          <p:cNvSpPr>
            <a:spLocks noGrp="1"/>
          </p:cNvSpPr>
          <p:nvPr>
            <p:ph type="dt" sz="half" idx="10"/>
          </p:nvPr>
        </p:nvSpPr>
        <p:spPr/>
        <p:txBody>
          <a:bodyPr/>
          <a:lstStyle/>
          <a:p>
            <a:fld id="{B30F1355-598C-45B3-AAB3-5C27E5350FB0}" type="datetimeFigureOut">
              <a:rPr lang="en-US" smtClean="0"/>
              <a:t>6/24/2025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533624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GB"/>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GB"/>
              <a:t>Click icon to add picture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GB"/>
              <a:t>Click to edit Master text styles</a:t>
            </a:r>
          </a:p>
        </p:txBody>
      </p:sp>
      <p:sp>
        <p:nvSpPr>
          <p:cNvPr id="5" name="Date Placeholder 4"/>
          <p:cNvSpPr>
            <a:spLocks noGrp="1"/>
          </p:cNvSpPr>
          <p:nvPr>
            <p:ph type="dt" sz="half" idx="10"/>
          </p:nvPr>
        </p:nvSpPr>
        <p:spPr/>
        <p:txBody>
          <a:bodyPr/>
          <a:lstStyle/>
          <a:p>
            <a:fld id="{B30F1355-598C-45B3-AAB3-5C27E5350FB0}" type="datetimeFigureOut">
              <a:rPr lang="en-US" smtClean="0"/>
              <a:t>6/24/2025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2056236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15F6355-C71B-E572-A2AE-0C4A56C1BAE4}"/>
              </a:ext>
            </a:extLst>
          </p:cNvPr>
          <p:cNvSpPr/>
          <p:nvPr userDrawn="1"/>
        </p:nvSpPr>
        <p:spPr>
          <a:xfrm>
            <a:off x="0" y="-1"/>
            <a:ext cx="30275213" cy="2278903"/>
          </a:xfrm>
          <a:prstGeom prst="rect">
            <a:avLst/>
          </a:prstGeom>
          <a:solidFill>
            <a:srgbClr val="2F67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 name="Title Placeholder 1"/>
          <p:cNvSpPr>
            <a:spLocks noGrp="1"/>
          </p:cNvSpPr>
          <p:nvPr>
            <p:ph type="title"/>
          </p:nvPr>
        </p:nvSpPr>
        <p:spPr>
          <a:xfrm>
            <a:off x="2081421" y="2580495"/>
            <a:ext cx="26112371" cy="7971834"/>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B30F1355-598C-45B3-AAB3-5C27E5350FB0}" type="datetimeFigureOut">
              <a:rPr lang="en-US" smtClean="0"/>
              <a:t>6/24/2025</a:t>
            </a:fld>
            <a:endParaRPr 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93CD98AB-CBAD-4279-8EDE-27C1E0715B96}" type="slidenum">
              <a:rPr lang="en-US" smtClean="0"/>
              <a:t>‹#›</a:t>
            </a:fld>
            <a:endParaRPr lang="en-US"/>
          </a:p>
        </p:txBody>
      </p:sp>
      <p:sp>
        <p:nvSpPr>
          <p:cNvPr id="8" name="Subtitle 2">
            <a:extLst>
              <a:ext uri="{FF2B5EF4-FFF2-40B4-BE49-F238E27FC236}">
                <a16:creationId xmlns:a16="http://schemas.microsoft.com/office/drawing/2014/main" id="{1BBF21EB-FD94-6EC5-C5A1-DAAB99858BBA}"/>
              </a:ext>
            </a:extLst>
          </p:cNvPr>
          <p:cNvSpPr txBox="1">
            <a:spLocks/>
          </p:cNvSpPr>
          <p:nvPr userDrawn="1"/>
        </p:nvSpPr>
        <p:spPr>
          <a:xfrm>
            <a:off x="1091773" y="140188"/>
            <a:ext cx="13314170" cy="1972945"/>
          </a:xfrm>
          <a:prstGeom prst="rect">
            <a:avLst/>
          </a:prstGeom>
        </p:spPr>
        <p:txBody>
          <a:bodyPr vert="horz" lIns="227064" tIns="113532" rIns="227064" bIns="113532"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l" defTabSz="2270603" rtl="0" eaLnBrk="1" fontAlgn="auto" latinLnBrk="0" hangingPunct="1">
              <a:lnSpc>
                <a:spcPct val="120000"/>
              </a:lnSpc>
              <a:spcBef>
                <a:spcPts val="0"/>
              </a:spcBef>
              <a:spcAft>
                <a:spcPts val="0"/>
              </a:spcAft>
              <a:buClrTx/>
              <a:buSzTx/>
              <a:buFont typeface="Arial" panose="020B0604020202020204" pitchFamily="34" charset="0"/>
              <a:buNone/>
              <a:tabLst/>
              <a:defRPr/>
            </a:pP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11</a:t>
            </a:r>
            <a:r>
              <a:rPr lang="en-US" sz="4000" b="1"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th </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BASIQ </a:t>
            </a:r>
            <a:r>
              <a:rPr lang="en-US" sz="4000" b="0" dirty="0">
                <a:solidFill>
                  <a:schemeClr val="bg1"/>
                </a:solidFill>
                <a:effectLst/>
                <a:latin typeface="Arial" panose="020B0604020202020204" pitchFamily="34" charset="0"/>
                <a:ea typeface="Calibri" panose="020F0502020204030204" pitchFamily="34" charset="0"/>
                <a:cs typeface="Arial" panose="020B0604020202020204" pitchFamily="34" charset="0"/>
              </a:rPr>
              <a:t>International Conference</a:t>
            </a:r>
          </a:p>
          <a:p>
            <a:pPr marL="0" marR="0" indent="0" algn="l" defTabSz="2270603" rtl="0" eaLnBrk="1" fontAlgn="auto" latinLnBrk="0" hangingPunct="1">
              <a:lnSpc>
                <a:spcPct val="120000"/>
              </a:lnSpc>
              <a:spcBef>
                <a:spcPts val="0"/>
              </a:spcBef>
              <a:spcAft>
                <a:spcPts val="0"/>
              </a:spcAft>
              <a:buClrTx/>
              <a:buSzTx/>
              <a:buFont typeface="Arial" panose="020B0604020202020204" pitchFamily="34" charset="0"/>
              <a:buNone/>
              <a:tabLst/>
              <a:defRPr/>
            </a:pPr>
            <a:r>
              <a:rPr lang="en-US" sz="3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New Trends in Sustainable Business and Consumption</a:t>
            </a:r>
          </a:p>
          <a:p>
            <a:pPr marL="0" marR="0" lvl="0" indent="0" algn="l" defTabSz="2270603" rtl="0" eaLnBrk="1" fontAlgn="auto" latinLnBrk="0" hangingPunct="1">
              <a:lnSpc>
                <a:spcPct val="120000"/>
              </a:lnSpc>
              <a:spcBef>
                <a:spcPts val="0"/>
              </a:spcBef>
              <a:spcAft>
                <a:spcPts val="0"/>
              </a:spcAft>
              <a:buClrTx/>
              <a:buSzTx/>
              <a:buFont typeface="Arial" panose="020B0604020202020204" pitchFamily="34" charset="0"/>
              <a:buNone/>
              <a:tabLst/>
              <a:defRPr/>
            </a:pPr>
            <a:r>
              <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26-28 June </a:t>
            </a:r>
            <a:r>
              <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rPr>
              <a:t>2025, University of Oradea - Faculty of Economic Sciences, Romania</a:t>
            </a:r>
            <a:br>
              <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b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2" name="Picture 11" descr="A blue and white logo&#10;&#10;AI-generated content may be incorrect.">
            <a:extLst>
              <a:ext uri="{FF2B5EF4-FFF2-40B4-BE49-F238E27FC236}">
                <a16:creationId xmlns:a16="http://schemas.microsoft.com/office/drawing/2014/main" id="{6731F677-5C41-151E-2482-6990957902E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220129" y="354723"/>
            <a:ext cx="3128958" cy="1656000"/>
          </a:xfrm>
          <a:prstGeom prst="rect">
            <a:avLst/>
          </a:prstGeom>
        </p:spPr>
      </p:pic>
      <p:pic>
        <p:nvPicPr>
          <p:cNvPr id="13" name="Graphic 12">
            <a:extLst>
              <a:ext uri="{FF2B5EF4-FFF2-40B4-BE49-F238E27FC236}">
                <a16:creationId xmlns:a16="http://schemas.microsoft.com/office/drawing/2014/main" id="{4848C1A9-524A-3495-B56E-90F259426436}"/>
              </a:ext>
            </a:extLst>
          </p:cNvPr>
          <p:cNvPicPr>
            <a:picLocks noChangeAspect="1"/>
          </p:cNvPicPr>
          <p:nvPr userDrawn="1"/>
        </p:nvPicPr>
        <p:blipFill>
          <a:blip r:embed="rId14">
            <a:extLst>
              <a:ext uri="{96DAC541-7B7A-43D3-8B79-37D633B846F1}">
                <asvg:svgBlip xmlns:asvg="http://schemas.microsoft.com/office/drawing/2016/SVG/main" r:embed="rId15"/>
              </a:ext>
            </a:extLst>
          </a:blip>
          <a:srcRect l="3281" t="4117" r="3640" b="3520"/>
          <a:stretch/>
        </p:blipFill>
        <p:spPr>
          <a:xfrm>
            <a:off x="21653193" y="354723"/>
            <a:ext cx="1668836" cy="1656000"/>
          </a:xfrm>
          <a:prstGeom prst="rect">
            <a:avLst/>
          </a:prstGeom>
        </p:spPr>
      </p:pic>
      <p:pic>
        <p:nvPicPr>
          <p:cNvPr id="14" name="Picture 13" descr="A blue and white circle with a caduceus and a world map&#10;&#10;AI-generated content may be incorrect.">
            <a:extLst>
              <a:ext uri="{FF2B5EF4-FFF2-40B4-BE49-F238E27FC236}">
                <a16:creationId xmlns:a16="http://schemas.microsoft.com/office/drawing/2014/main" id="{7183C3B9-AF08-4EAE-F6A7-DB556A58349A}"/>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3626135" y="354723"/>
            <a:ext cx="1657155" cy="1656000"/>
          </a:xfrm>
          <a:prstGeom prst="rect">
            <a:avLst/>
          </a:prstGeom>
        </p:spPr>
      </p:pic>
      <p:pic>
        <p:nvPicPr>
          <p:cNvPr id="15" name="Picture 14" descr="A blue circle with white letters&#10;&#10;AI-generated content may be incorrect.">
            <a:extLst>
              <a:ext uri="{FF2B5EF4-FFF2-40B4-BE49-F238E27FC236}">
                <a16:creationId xmlns:a16="http://schemas.microsoft.com/office/drawing/2014/main" id="{5B120D4A-19F0-1F89-9EF2-1B73C2357539}"/>
              </a:ext>
            </a:extLst>
          </p:cNvPr>
          <p:cNvPicPr>
            <a:picLocks noChangeAspect="1"/>
          </p:cNvPicPr>
          <p:nvPr userDrawn="1"/>
        </p:nvPicPr>
        <p:blipFill>
          <a:blip r:embed="rId17" cstate="print">
            <a:extLst>
              <a:ext uri="{28A0092B-C50C-407E-A947-70E740481C1C}">
                <a14:useLocalDpi xmlns:a14="http://schemas.microsoft.com/office/drawing/2010/main" val="0"/>
              </a:ext>
            </a:extLst>
          </a:blip>
          <a:srcRect l="7791" t="7447" r="7963" b="7273"/>
          <a:stretch/>
        </p:blipFill>
        <p:spPr>
          <a:xfrm>
            <a:off x="25587396" y="354723"/>
            <a:ext cx="1635937" cy="1656000"/>
          </a:xfrm>
          <a:prstGeom prst="rect">
            <a:avLst/>
          </a:prstGeom>
        </p:spPr>
      </p:pic>
      <p:pic>
        <p:nvPicPr>
          <p:cNvPr id="16" name="Picture 15" descr="A purple circle with white text&#10;&#10;AI-generated content may be incorrect.">
            <a:extLst>
              <a:ext uri="{FF2B5EF4-FFF2-40B4-BE49-F238E27FC236}">
                <a16:creationId xmlns:a16="http://schemas.microsoft.com/office/drawing/2014/main" id="{3550141D-BFF9-385A-7775-6B30E0E2B6DF}"/>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7527440" y="354723"/>
            <a:ext cx="1656000" cy="1656000"/>
          </a:xfrm>
          <a:prstGeom prst="rect">
            <a:avLst/>
          </a:prstGeom>
        </p:spPr>
      </p:pic>
    </p:spTree>
    <p:extLst>
      <p:ext uri="{BB962C8B-B14F-4D97-AF65-F5344CB8AC3E}">
        <p14:creationId xmlns:p14="http://schemas.microsoft.com/office/powerpoint/2010/main" val="962860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aniela.manea@csie.ase.ro" TargetMode="External"/><Relationship Id="rId2" Type="http://schemas.openxmlformats.org/officeDocument/2006/relationships/hyperlink" Target="mailto:arginteanu.andreea1@gmail.com" TargetMode="Externa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hyperlink" Target="mailto:anca@cilfood.r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B91E0B3-0EE3-A1FC-4250-3DC606D8FFB4}"/>
              </a:ext>
            </a:extLst>
          </p:cNvPr>
          <p:cNvSpPr txBox="1"/>
          <p:nvPr/>
        </p:nvSpPr>
        <p:spPr>
          <a:xfrm>
            <a:off x="8253608" y="3554154"/>
            <a:ext cx="21551941" cy="707886"/>
          </a:xfrm>
          <a:prstGeom prst="rect">
            <a:avLst/>
          </a:prstGeom>
          <a:solidFill>
            <a:srgbClr val="2C223B">
              <a:alpha val="7059"/>
            </a:srgbClr>
          </a:solidFill>
        </p:spPr>
        <p:txBody>
          <a:bodyPr wrap="square" rtlCol="0">
            <a:spAutoFit/>
          </a:bodyPr>
          <a:lstStyle/>
          <a:p>
            <a:r>
              <a:rPr lang="en-US" sz="4000" b="1" dirty="0">
                <a:latin typeface="Arial" panose="020B0604020202020204" pitchFamily="34" charset="0"/>
                <a:cs typeface="Arial" panose="020B0604020202020204" pitchFamily="34" charset="0"/>
              </a:rPr>
              <a:t>Title </a:t>
            </a:r>
            <a:r>
              <a:rPr lang="en-GB" sz="3600" i="1" dirty="0"/>
              <a:t>Approaches to Using Artificial Intelligence and Big Data to Improve the Efficiency of Public Health Institutions</a:t>
            </a:r>
            <a:endParaRPr lang="en-US" sz="3600" b="1" i="1"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9498380-4970-B1BF-834C-E404DC1D9CE5}"/>
              </a:ext>
            </a:extLst>
          </p:cNvPr>
          <p:cNvSpPr txBox="1"/>
          <p:nvPr/>
        </p:nvSpPr>
        <p:spPr>
          <a:xfrm>
            <a:off x="8253608" y="4631074"/>
            <a:ext cx="19528209" cy="584775"/>
          </a:xfrm>
          <a:prstGeom prst="rect">
            <a:avLst/>
          </a:prstGeom>
          <a:solidFill>
            <a:srgbClr val="2C223B">
              <a:alpha val="7059"/>
            </a:srgbClr>
          </a:solidFill>
        </p:spPr>
        <p:txBody>
          <a:bodyPr wrap="square" rtlCol="0">
            <a:spAutoFit/>
          </a:bodyPr>
          <a:lstStyle/>
          <a:p>
            <a:r>
              <a:rPr lang="en-US" sz="3200" dirty="0">
                <a:latin typeface="Arial" panose="020B0604020202020204" pitchFamily="34" charset="0"/>
                <a:cs typeface="Arial" panose="020B0604020202020204" pitchFamily="34" charset="0"/>
              </a:rPr>
              <a:t>Authors Arginteanu Andreea-Maria, Daniela Ioana Manea, Anca Costin </a:t>
            </a:r>
            <a:r>
              <a:rPr lang="en-US" sz="3200" dirty="0" err="1">
                <a:latin typeface="Arial" panose="020B0604020202020204" pitchFamily="34" charset="0"/>
                <a:cs typeface="Arial" panose="020B0604020202020204" pitchFamily="34" charset="0"/>
              </a:rPr>
              <a:t>Belean</a:t>
            </a:r>
            <a:endParaRPr lang="en-US" sz="32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297967ED-A615-7E01-D328-AF55338B0E1A}"/>
              </a:ext>
            </a:extLst>
          </p:cNvPr>
          <p:cNvSpPr txBox="1"/>
          <p:nvPr/>
        </p:nvSpPr>
        <p:spPr>
          <a:xfrm>
            <a:off x="8253608" y="5671806"/>
            <a:ext cx="19528208" cy="1077218"/>
          </a:xfrm>
          <a:prstGeom prst="rect">
            <a:avLst/>
          </a:prstGeom>
          <a:solidFill>
            <a:srgbClr val="2C223B">
              <a:alpha val="7059"/>
            </a:srgbClr>
          </a:solidFill>
        </p:spPr>
        <p:txBody>
          <a:bodyPr wrap="square" rtlCol="0">
            <a:spAutoFit/>
          </a:bodyPr>
          <a:lstStyle/>
          <a:p>
            <a:r>
              <a:rPr lang="en-US" sz="3200" dirty="0">
                <a:latin typeface="Arial" panose="020B0604020202020204" pitchFamily="34" charset="0"/>
                <a:cs typeface="Arial" panose="020B0604020202020204" pitchFamily="34" charset="0"/>
              </a:rPr>
              <a:t>Affiliation </a:t>
            </a:r>
            <a:r>
              <a:rPr lang="en-GB" sz="3200" dirty="0" err="1"/>
              <a:t>Auxologico</a:t>
            </a:r>
            <a:r>
              <a:rPr lang="en-GB" sz="3200" dirty="0"/>
              <a:t> </a:t>
            </a:r>
            <a:r>
              <a:rPr lang="en-GB" sz="3200" dirty="0" err="1"/>
              <a:t>CardioRec</a:t>
            </a:r>
            <a:r>
              <a:rPr lang="en-GB" sz="3200" dirty="0"/>
              <a:t>, Bucharest, Romania; The Bucharest University of Economic Studies, Bucharest, Romania ; Super Fresh SRL, </a:t>
            </a:r>
            <a:r>
              <a:rPr lang="en-GB" sz="3200" dirty="0" err="1"/>
              <a:t>Târgu</a:t>
            </a:r>
            <a:r>
              <a:rPr lang="en-GB" sz="3200" dirty="0"/>
              <a:t> Mureș, Romania</a:t>
            </a:r>
            <a:endParaRPr lang="en-US" sz="32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6385552E-C1F0-06B4-3D33-D7DF687B6E5C}"/>
              </a:ext>
            </a:extLst>
          </p:cNvPr>
          <p:cNvSpPr txBox="1"/>
          <p:nvPr/>
        </p:nvSpPr>
        <p:spPr>
          <a:xfrm>
            <a:off x="8253608" y="6668491"/>
            <a:ext cx="19528208" cy="584775"/>
          </a:xfrm>
          <a:prstGeom prst="rect">
            <a:avLst/>
          </a:prstGeom>
          <a:solidFill>
            <a:srgbClr val="2C223B">
              <a:alpha val="7059"/>
            </a:srgbClr>
          </a:solidFill>
        </p:spPr>
        <p:txBody>
          <a:bodyPr wrap="square" rtlCol="0">
            <a:spAutoFit/>
          </a:bodyPr>
          <a:lstStyle/>
          <a:p>
            <a:r>
              <a:rPr lang="en-US" sz="3200" dirty="0">
                <a:latin typeface="Arial" panose="020B0604020202020204" pitchFamily="34" charset="0"/>
                <a:cs typeface="Arial" panose="020B0604020202020204" pitchFamily="34" charset="0"/>
              </a:rPr>
              <a:t>Email: </a:t>
            </a:r>
            <a:r>
              <a:rPr lang="en-GB" sz="3200" dirty="0">
                <a:hlinkClick r:id="rId2"/>
              </a:rPr>
              <a:t>arginteanu.andreea1@gmail.com</a:t>
            </a:r>
            <a:r>
              <a:rPr lang="en-GB" sz="3200" dirty="0"/>
              <a:t>; </a:t>
            </a:r>
            <a:r>
              <a:rPr lang="en-GB" sz="3200" dirty="0">
                <a:hlinkClick r:id="rId3"/>
              </a:rPr>
              <a:t>daniela.manea@csie.ase.ro</a:t>
            </a:r>
            <a:r>
              <a:rPr lang="en-GB" sz="3200" dirty="0"/>
              <a:t>; </a:t>
            </a:r>
            <a:r>
              <a:rPr lang="en-GB" sz="3200" dirty="0">
                <a:hlinkClick r:id="rId4"/>
              </a:rPr>
              <a:t>anca@cilfood.ro</a:t>
            </a:r>
            <a:r>
              <a:rPr lang="en-GB" sz="3200" dirty="0"/>
              <a:t> </a:t>
            </a:r>
            <a:endParaRPr lang="en-US" sz="3200"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112FC496-D702-5DF8-10D7-153CC0FFACFF}"/>
              </a:ext>
            </a:extLst>
          </p:cNvPr>
          <p:cNvSpPr txBox="1"/>
          <p:nvPr/>
        </p:nvSpPr>
        <p:spPr>
          <a:xfrm>
            <a:off x="808764" y="8164059"/>
            <a:ext cx="28657684" cy="32224206"/>
          </a:xfrm>
          <a:prstGeom prst="rect">
            <a:avLst/>
          </a:prstGeom>
          <a:noFill/>
        </p:spPr>
        <p:txBody>
          <a:bodyPr wrap="square" rtlCol="0">
            <a:spAutoFit/>
          </a:bodyPr>
          <a:lstStyle/>
          <a:p>
            <a:pPr algn="ctr"/>
            <a:r>
              <a:rPr lang="en-GB" sz="3600" b="1" dirty="0"/>
              <a:t>Introduction</a:t>
            </a:r>
          </a:p>
          <a:p>
            <a:pPr algn="ctr"/>
            <a:r>
              <a:rPr lang="en-GB" sz="3600" dirty="0"/>
              <a:t>In recent years, we’ve witnessed a growing reliance on Artificial Intelligence (AI) and Big Data in public health. Faced with rising patient demands, financial constraints, and aging populations, health systems are increasingly turning to digital solutions. Our work explores how these technologies can support smarter decision-making, improve resource use, and ultimately enhance the efficiency of public health institutions. We draw on real-world cases and practical implementations to highlight what’s working and where challenges remain.</a:t>
            </a:r>
          </a:p>
          <a:p>
            <a:pPr algn="ctr"/>
            <a:r>
              <a:rPr lang="en-GB" sz="3600" b="1" dirty="0"/>
              <a:t>Methodology</a:t>
            </a:r>
          </a:p>
          <a:p>
            <a:pPr algn="ctr"/>
            <a:r>
              <a:rPr lang="en-GB" sz="3600" dirty="0"/>
              <a:t>To understand the actual impact of AI and Big Data, we followed a qualitative research approach. We reviewed academic studies, policy reports, and examined real use cases from multiple countries. This allowed us to map out how AI tools—like predictive models and natural language processing—are being integrated into public health systems. Figure 1 outlines the AI pipeline we used as a reference: starting with data collection and ending with deployment and feedback in clinical environments.</a:t>
            </a:r>
          </a:p>
          <a:p>
            <a:pPr algn="ctr"/>
            <a:endParaRPr lang="en-GB" sz="3600" dirty="0"/>
          </a:p>
          <a:p>
            <a:pPr algn="ctr"/>
            <a:endParaRPr lang="en-GB" sz="3600" dirty="0"/>
          </a:p>
          <a:p>
            <a:pPr algn="ctr"/>
            <a:endParaRPr lang="en-GB" sz="3600" dirty="0"/>
          </a:p>
          <a:p>
            <a:pPr algn="ctr"/>
            <a:endParaRPr lang="en-GB" sz="3600" dirty="0"/>
          </a:p>
          <a:p>
            <a:pPr algn="ctr"/>
            <a:endParaRPr lang="en-GB" sz="3600" dirty="0"/>
          </a:p>
          <a:p>
            <a:pPr algn="ctr"/>
            <a:endParaRPr lang="en-GB" sz="3600" dirty="0"/>
          </a:p>
          <a:p>
            <a:pPr algn="ctr"/>
            <a:endParaRPr lang="en-GB" sz="3600" dirty="0"/>
          </a:p>
          <a:p>
            <a:pPr algn="ctr"/>
            <a:endParaRPr lang="en-GB" sz="3600" dirty="0"/>
          </a:p>
          <a:p>
            <a:pPr algn="ctr"/>
            <a:endParaRPr lang="en-GB" sz="3600" dirty="0"/>
          </a:p>
          <a:p>
            <a:pPr algn="ctr"/>
            <a:endParaRPr lang="en-GB" sz="3600" dirty="0"/>
          </a:p>
          <a:p>
            <a:pPr algn="ctr"/>
            <a:endParaRPr lang="en-GB" sz="3600" dirty="0"/>
          </a:p>
          <a:p>
            <a:pPr algn="ctr"/>
            <a:endParaRPr lang="en-GB" sz="3600" dirty="0"/>
          </a:p>
          <a:p>
            <a:pPr algn="ctr"/>
            <a:endParaRPr lang="en-GB" sz="3600" dirty="0"/>
          </a:p>
          <a:p>
            <a:pPr algn="ctr"/>
            <a:endParaRPr lang="en-GB" sz="3600" dirty="0"/>
          </a:p>
          <a:p>
            <a:pPr algn="ctr"/>
            <a:endParaRPr lang="en-GB" sz="3600" dirty="0"/>
          </a:p>
          <a:p>
            <a:pPr algn="ctr"/>
            <a:endParaRPr lang="en-GB" sz="3600" dirty="0"/>
          </a:p>
          <a:p>
            <a:pPr algn="ctr"/>
            <a:endParaRPr lang="en-GB" sz="3600" dirty="0"/>
          </a:p>
          <a:p>
            <a:pPr algn="ctr"/>
            <a:endParaRPr lang="en-GB" sz="3600" dirty="0"/>
          </a:p>
          <a:p>
            <a:pPr algn="ctr"/>
            <a:endParaRPr lang="en-GB" sz="3600" dirty="0"/>
          </a:p>
          <a:p>
            <a:pPr algn="ctr"/>
            <a:endParaRPr lang="en-GB" sz="3600" dirty="0"/>
          </a:p>
          <a:p>
            <a:pPr algn="ctr"/>
            <a:endParaRPr lang="en-GB" sz="3600" dirty="0"/>
          </a:p>
          <a:p>
            <a:pPr algn="ctr"/>
            <a:endParaRPr lang="en-GB" sz="3600" dirty="0"/>
          </a:p>
          <a:p>
            <a:pPr algn="ctr"/>
            <a:r>
              <a:rPr lang="en-GB" sz="3600" b="1" dirty="0"/>
              <a:t>Main Findings</a:t>
            </a:r>
          </a:p>
          <a:p>
            <a:pPr algn="ctr"/>
            <a:r>
              <a:rPr lang="en-GB" sz="3600" dirty="0"/>
              <a:t>Our findings reveal several areas where AI and Big Data are already making a measurable difference:</a:t>
            </a:r>
          </a:p>
          <a:p>
            <a:pPr algn="ctr"/>
            <a:r>
              <a:rPr lang="en-GB" sz="3600" b="1" dirty="0"/>
              <a:t>Predictive Analytics</a:t>
            </a:r>
            <a:r>
              <a:rPr lang="en-GB" sz="3600" dirty="0"/>
              <a:t>: AI helps forecast both infectious and chronic diseases, enabling earlier and more targeted interventions.</a:t>
            </a:r>
          </a:p>
          <a:p>
            <a:pPr algn="ctr"/>
            <a:r>
              <a:rPr lang="en-GB" sz="3600" b="1" dirty="0"/>
              <a:t>Resource Efficiency</a:t>
            </a:r>
            <a:r>
              <a:rPr lang="en-GB" sz="3600" dirty="0"/>
              <a:t>: Machine learning tools help hospitals manage emergency room demand, staff allocation, and supply chain logistics more efficiently.</a:t>
            </a:r>
          </a:p>
          <a:p>
            <a:pPr algn="ctr"/>
            <a:r>
              <a:rPr lang="en-GB" sz="3600" b="1" dirty="0"/>
              <a:t>Text Analysis (NLP)</a:t>
            </a:r>
            <a:r>
              <a:rPr lang="en-GB" sz="3600" dirty="0"/>
              <a:t>: NLP makes sense of unstructured clinical notes, improving disease tracking and easing documentation workloads.</a:t>
            </a:r>
          </a:p>
          <a:p>
            <a:pPr algn="ctr"/>
            <a:r>
              <a:rPr lang="en-GB" sz="3600" b="1" dirty="0"/>
              <a:t>Chatbots and Virtual Assistants</a:t>
            </a:r>
            <a:r>
              <a:rPr lang="en-GB" sz="3600" dirty="0"/>
              <a:t>: These tools handle basic admin tasks, triage, and patient support, especially useful during crises like COVID-19.</a:t>
            </a:r>
          </a:p>
          <a:p>
            <a:pPr algn="ctr"/>
            <a:r>
              <a:rPr lang="en-GB" sz="3600" b="1" dirty="0"/>
              <a:t>Policy and Planning</a:t>
            </a:r>
            <a:r>
              <a:rPr lang="en-GB" sz="3600" dirty="0"/>
              <a:t>: Big Data dashboards allow for real-time monitoring and strategic </a:t>
            </a:r>
            <a:r>
              <a:rPr lang="en-GB" sz="3600" dirty="0" err="1"/>
              <a:t>modeling</a:t>
            </a:r>
            <a:r>
              <a:rPr lang="en-GB" sz="3600" dirty="0"/>
              <a:t> to guide public health decisions.</a:t>
            </a:r>
          </a:p>
          <a:p>
            <a:pPr algn="ctr"/>
            <a:r>
              <a:rPr lang="en-GB" sz="3600" b="1" dirty="0"/>
              <a:t>Real-World Examples</a:t>
            </a:r>
          </a:p>
          <a:p>
            <a:pPr algn="ctr"/>
            <a:r>
              <a:rPr lang="en-GB" sz="3600" dirty="0"/>
              <a:t>We </a:t>
            </a:r>
            <a:r>
              <a:rPr lang="en-GB" sz="3600" dirty="0" err="1"/>
              <a:t>analyzed</a:t>
            </a:r>
            <a:r>
              <a:rPr lang="en-GB" sz="3600" dirty="0"/>
              <a:t> several countries that have applied these technologies successfully:</a:t>
            </a:r>
          </a:p>
          <a:p>
            <a:pPr algn="ctr"/>
            <a:r>
              <a:rPr lang="en-GB" sz="3600" b="1" dirty="0"/>
              <a:t>South Korea</a:t>
            </a:r>
            <a:r>
              <a:rPr lang="en-GB" sz="3600" dirty="0"/>
              <a:t>: Combined AI with real-time data (CCTV, card transactions) for fast COVID-19 contact tracing.</a:t>
            </a:r>
          </a:p>
          <a:p>
            <a:pPr algn="ctr"/>
            <a:r>
              <a:rPr lang="en-GB" sz="3600" b="1" dirty="0"/>
              <a:t>UK</a:t>
            </a:r>
            <a:r>
              <a:rPr lang="en-GB" sz="3600" dirty="0"/>
              <a:t>: The NHS used AI (DeepMind’s Streams) to detect acute kidney injuries earlier and improve outcomes.</a:t>
            </a:r>
          </a:p>
          <a:p>
            <a:pPr algn="ctr"/>
            <a:r>
              <a:rPr lang="en-GB" sz="3600" b="1" dirty="0"/>
              <a:t>Romania</a:t>
            </a:r>
            <a:r>
              <a:rPr lang="en-GB" sz="3600" dirty="0"/>
              <a:t>: Our home country has made key progress by digitizing health records, setting the stage for broader AI adoption in the future.</a:t>
            </a:r>
          </a:p>
          <a:p>
            <a:pPr algn="ctr"/>
            <a:endParaRPr lang="en-GB" sz="3600" b="1" dirty="0"/>
          </a:p>
          <a:p>
            <a:pPr algn="ctr"/>
            <a:endParaRPr lang="en-GB" sz="3600" b="1" dirty="0"/>
          </a:p>
          <a:p>
            <a:pPr algn="ctr"/>
            <a:r>
              <a:rPr lang="en-GB" sz="3600" b="1" dirty="0"/>
              <a:t>Ongoing Challenges</a:t>
            </a:r>
          </a:p>
          <a:p>
            <a:pPr algn="ctr"/>
            <a:r>
              <a:rPr lang="en-GB" sz="3600" dirty="0"/>
              <a:t>Despite the potential, we identified several obstacles:</a:t>
            </a:r>
          </a:p>
          <a:p>
            <a:pPr algn="ctr"/>
            <a:r>
              <a:rPr lang="en-GB" sz="3600" b="1" dirty="0"/>
              <a:t>Data Privacy</a:t>
            </a:r>
            <a:r>
              <a:rPr lang="en-GB" sz="3600" dirty="0"/>
              <a:t>: AI systems must respect privacy laws like the GDPR and ensure public trust.</a:t>
            </a:r>
          </a:p>
          <a:p>
            <a:pPr algn="ctr"/>
            <a:r>
              <a:rPr lang="en-GB" sz="3600" b="1" dirty="0"/>
              <a:t>Bias and Fairness</a:t>
            </a:r>
            <a:r>
              <a:rPr lang="en-GB" sz="3600" dirty="0"/>
              <a:t>: Algorithms need to be trained and tested carefully to avoid reinforcing health inequalities.</a:t>
            </a:r>
          </a:p>
          <a:p>
            <a:pPr algn="ctr"/>
            <a:r>
              <a:rPr lang="en-GB" sz="3600" b="1" dirty="0"/>
              <a:t>Infrastructure Gaps</a:t>
            </a:r>
            <a:r>
              <a:rPr lang="en-GB" sz="3600" dirty="0"/>
              <a:t>: Many systems lack the digital maturity needed to support advanced AI.</a:t>
            </a:r>
          </a:p>
          <a:p>
            <a:pPr algn="ctr"/>
            <a:r>
              <a:rPr lang="en-GB" sz="3600" b="1" dirty="0"/>
              <a:t>Regulation</a:t>
            </a:r>
            <a:r>
              <a:rPr lang="en-GB" sz="3600" dirty="0"/>
              <a:t>: Clearer legal frameworks are needed to ensure safe, accountable use of AI in public services.</a:t>
            </a:r>
          </a:p>
          <a:p>
            <a:pPr algn="ctr"/>
            <a:r>
              <a:rPr lang="en-GB" sz="3600" b="1" dirty="0"/>
              <a:t>Conclusions</a:t>
            </a:r>
          </a:p>
          <a:p>
            <a:pPr algn="ctr"/>
            <a:r>
              <a:rPr lang="en-GB" sz="3600" dirty="0"/>
              <a:t>Our research shows that AI and Big Data aren’t just future trends—they’re already shaping how healthcare is delivered. When applied thoughtfully, they can support earlier diagnosis, smarter resource use, and better patient outcomes. But for these tools to scale responsibly, we need investment in infrastructure, staff training, and strong governance. If done right, this digital shift could help make public health systems more proactive, fair, and resilient.</a:t>
            </a:r>
          </a:p>
          <a:p>
            <a:endParaRPr lang="en-GB" sz="3600" dirty="0"/>
          </a:p>
        </p:txBody>
      </p:sp>
      <p:pic>
        <p:nvPicPr>
          <p:cNvPr id="35" name="Picture 34">
            <a:extLst>
              <a:ext uri="{FF2B5EF4-FFF2-40B4-BE49-F238E27FC236}">
                <a16:creationId xmlns:a16="http://schemas.microsoft.com/office/drawing/2014/main" id="{A1CEA697-CA8B-194A-4C23-A52462D267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2842" y="13990240"/>
            <a:ext cx="18315981" cy="10485479"/>
          </a:xfrm>
          <a:prstGeom prst="rect">
            <a:avLst/>
          </a:prstGeom>
        </p:spPr>
      </p:pic>
    </p:spTree>
    <p:extLst>
      <p:ext uri="{BB962C8B-B14F-4D97-AF65-F5344CB8AC3E}">
        <p14:creationId xmlns:p14="http://schemas.microsoft.com/office/powerpoint/2010/main" val="7487492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76</TotalTime>
  <Words>623</Words>
  <Application>Microsoft Office PowerPoint</Application>
  <PresentationFormat>Custom</PresentationFormat>
  <Paragraphs>52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c:creator>
  <cp:lastModifiedBy>Andreea Arginteanu</cp:lastModifiedBy>
  <cp:revision>14</cp:revision>
  <dcterms:created xsi:type="dcterms:W3CDTF">2017-05-22T21:55:42Z</dcterms:created>
  <dcterms:modified xsi:type="dcterms:W3CDTF">2025-06-24T20:50:03Z</dcterms:modified>
</cp:coreProperties>
</file>