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23B"/>
    <a:srgbClr val="C3C3C3"/>
    <a:srgbClr val="885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07" autoAdjust="0"/>
    <p:restoredTop sz="94660"/>
  </p:normalViewPr>
  <p:slideViewPr>
    <p:cSldViewPr snapToGrid="0">
      <p:cViewPr>
        <p:scale>
          <a:sx n="30" d="100"/>
          <a:sy n="30" d="100"/>
        </p:scale>
        <p:origin x="2352" y="2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GB"/>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750386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93943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13741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1134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GB"/>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30F1355-598C-45B3-AAB3-5C27E5350FB0}"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158869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30F1355-598C-45B3-AAB3-5C27E5350FB0}"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41862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GB"/>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30F1355-598C-45B3-AAB3-5C27E5350FB0}" type="datetimeFigureOut">
              <a:rPr lang="en-US" smtClean="0"/>
              <a:t>5/28/2024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88142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30F1355-598C-45B3-AAB3-5C27E5350FB0}" type="datetimeFigureOut">
              <a:rPr lang="en-US" smtClean="0"/>
              <a:t>5/28/2024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612135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F1355-598C-45B3-AAB3-5C27E5350FB0}" type="datetimeFigureOut">
              <a:rPr lang="en-US" smtClean="0"/>
              <a:t>5/28/2024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66842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53362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GB"/>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5623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15F6355-C71B-E572-A2AE-0C4A56C1BAE4}"/>
              </a:ext>
            </a:extLst>
          </p:cNvPr>
          <p:cNvSpPr/>
          <p:nvPr userDrawn="1"/>
        </p:nvSpPr>
        <p:spPr>
          <a:xfrm>
            <a:off x="0" y="-1"/>
            <a:ext cx="30275213" cy="2278903"/>
          </a:xfrm>
          <a:prstGeom prst="rect">
            <a:avLst/>
          </a:prstGeom>
          <a:solidFill>
            <a:srgbClr val="2F679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 name="Title Placeholder 1"/>
          <p:cNvSpPr>
            <a:spLocks noGrp="1"/>
          </p:cNvSpPr>
          <p:nvPr>
            <p:ph type="title"/>
          </p:nvPr>
        </p:nvSpPr>
        <p:spPr>
          <a:xfrm>
            <a:off x="2081421" y="2580495"/>
            <a:ext cx="26112371" cy="7971834"/>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30F1355-598C-45B3-AAB3-5C27E5350FB0}" type="datetimeFigureOut">
              <a:rPr lang="en-US" smtClean="0"/>
              <a:t>5/28/2024</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3CD98AB-CBAD-4279-8EDE-27C1E0715B96}" type="slidenum">
              <a:rPr lang="en-US" smtClean="0"/>
              <a:t>‹#›</a:t>
            </a:fld>
            <a:endParaRPr lang="en-US"/>
          </a:p>
        </p:txBody>
      </p:sp>
      <p:pic>
        <p:nvPicPr>
          <p:cNvPr id="9" name="Picture 8" descr="A black and blue rectangle with white text&#10;&#10;Description automatically generated">
            <a:extLst>
              <a:ext uri="{FF2B5EF4-FFF2-40B4-BE49-F238E27FC236}">
                <a16:creationId xmlns:a16="http://schemas.microsoft.com/office/drawing/2014/main" id="{0C014003-1850-23AB-B842-43B2C3FEFEE4}"/>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9784" r="8079" b="76234"/>
          <a:stretch/>
        </p:blipFill>
        <p:spPr>
          <a:xfrm>
            <a:off x="1077691" y="413483"/>
            <a:ext cx="10191358" cy="1436712"/>
          </a:xfrm>
          <a:prstGeom prst="rect">
            <a:avLst/>
          </a:prstGeom>
        </p:spPr>
      </p:pic>
      <p:pic>
        <p:nvPicPr>
          <p:cNvPr id="10" name="Picture 9">
            <a:extLst>
              <a:ext uri="{FF2B5EF4-FFF2-40B4-BE49-F238E27FC236}">
                <a16:creationId xmlns:a16="http://schemas.microsoft.com/office/drawing/2014/main" id="{D9FC6F7A-F89C-D57E-BECE-1D7EC57B8EF2}"/>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865136" y="413483"/>
            <a:ext cx="4332386" cy="1451934"/>
          </a:xfrm>
          <a:prstGeom prst="rect">
            <a:avLst/>
          </a:prstGeom>
          <a:noFill/>
        </p:spPr>
      </p:pic>
      <p:pic>
        <p:nvPicPr>
          <p:cNvPr id="11" name="Picture 10" descr="A screen shot of a calendar&#10;&#10;Description automatically generated">
            <a:extLst>
              <a:ext uri="{FF2B5EF4-FFF2-40B4-BE49-F238E27FC236}">
                <a16:creationId xmlns:a16="http://schemas.microsoft.com/office/drawing/2014/main" id="{C3E838E6-4D75-828B-9FCA-50CB592EDFBF}"/>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l="17758" r="50000" b="80060"/>
          <a:stretch/>
        </p:blipFill>
        <p:spPr>
          <a:xfrm>
            <a:off x="20246549" y="413483"/>
            <a:ext cx="4233624" cy="1451934"/>
          </a:xfrm>
          <a:prstGeom prst="rect">
            <a:avLst/>
          </a:prstGeom>
        </p:spPr>
      </p:pic>
    </p:spTree>
    <p:extLst>
      <p:ext uri="{BB962C8B-B14F-4D97-AF65-F5344CB8AC3E}">
        <p14:creationId xmlns:p14="http://schemas.microsoft.com/office/powerpoint/2010/main" val="962860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AB91E0B3-0EE3-A1FC-4250-3DC606D8FFB4}"/>
              </a:ext>
            </a:extLst>
          </p:cNvPr>
          <p:cNvSpPr txBox="1"/>
          <p:nvPr/>
        </p:nvSpPr>
        <p:spPr>
          <a:xfrm>
            <a:off x="8253608" y="3554154"/>
            <a:ext cx="19528209" cy="707886"/>
          </a:xfrm>
          <a:prstGeom prst="rect">
            <a:avLst/>
          </a:prstGeom>
          <a:solidFill>
            <a:srgbClr val="2C223B">
              <a:alpha val="7059"/>
            </a:srgbClr>
          </a:solidFill>
        </p:spPr>
        <p:txBody>
          <a:bodyPr wrap="square" rtlCol="0">
            <a:spAutoFit/>
          </a:bodyPr>
          <a:lstStyle/>
          <a:p>
            <a:pPr algn="ctr"/>
            <a:r>
              <a:rPr lang="en-US" sz="4000" b="1">
                <a:latin typeface="Poppins Light" panose="00000400000000000000" pitchFamily="2" charset="0"/>
                <a:cs typeface="Poppins Light" panose="00000400000000000000" pitchFamily="2" charset="0"/>
              </a:rPr>
              <a:t>The Importance of Data-Driven Strategic Decision-Making in Logistics</a:t>
            </a:r>
            <a:endParaRPr lang="en-US" sz="4000" b="1" dirty="0">
              <a:latin typeface="Poppins Light" panose="00000400000000000000" pitchFamily="2" charset="0"/>
              <a:cs typeface="Poppins Light" panose="00000400000000000000" pitchFamily="2" charset="0"/>
            </a:endParaRPr>
          </a:p>
        </p:txBody>
      </p:sp>
      <p:sp>
        <p:nvSpPr>
          <p:cNvPr id="14" name="TextBox 13">
            <a:extLst>
              <a:ext uri="{FF2B5EF4-FFF2-40B4-BE49-F238E27FC236}">
                <a16:creationId xmlns:a16="http://schemas.microsoft.com/office/drawing/2014/main" id="{39498380-4970-B1BF-834C-E404DC1D9CE5}"/>
              </a:ext>
            </a:extLst>
          </p:cNvPr>
          <p:cNvSpPr txBox="1"/>
          <p:nvPr/>
        </p:nvSpPr>
        <p:spPr>
          <a:xfrm>
            <a:off x="8253608" y="4631074"/>
            <a:ext cx="19528209" cy="584775"/>
          </a:xfrm>
          <a:prstGeom prst="rect">
            <a:avLst/>
          </a:prstGeom>
          <a:solidFill>
            <a:srgbClr val="2C223B">
              <a:alpha val="7059"/>
            </a:srgbClr>
          </a:solidFill>
        </p:spPr>
        <p:txBody>
          <a:bodyPr wrap="square" rtlCol="0">
            <a:spAutoFit/>
          </a:bodyPr>
          <a:lstStyle/>
          <a:p>
            <a:pPr algn="ctr"/>
            <a:r>
              <a:rPr lang="en-US" sz="3200" dirty="0">
                <a:latin typeface="Poppins Light" panose="00000400000000000000" pitchFamily="2" charset="0"/>
                <a:cs typeface="Poppins Light" panose="00000400000000000000" pitchFamily="2" charset="0"/>
              </a:rPr>
              <a:t>Bogdan </a:t>
            </a:r>
            <a:r>
              <a:rPr lang="en-US" sz="3200" dirty="0" err="1">
                <a:latin typeface="Poppins Light" panose="00000400000000000000" pitchFamily="2" charset="0"/>
                <a:cs typeface="Poppins Light" panose="00000400000000000000" pitchFamily="2" charset="0"/>
              </a:rPr>
              <a:t>Dumitrășconiu</a:t>
            </a:r>
            <a:r>
              <a:rPr lang="en-US" sz="3200" dirty="0">
                <a:latin typeface="Poppins Light" panose="00000400000000000000" pitchFamily="2" charset="0"/>
                <a:cs typeface="Poppins Light" panose="00000400000000000000" pitchFamily="2" charset="0"/>
              </a:rPr>
              <a:t>, Mirela Octavia </a:t>
            </a:r>
            <a:r>
              <a:rPr lang="en-US" sz="3200" dirty="0" err="1">
                <a:latin typeface="Poppins Light" panose="00000400000000000000" pitchFamily="2" charset="0"/>
                <a:cs typeface="Poppins Light" panose="00000400000000000000" pitchFamily="2" charset="0"/>
              </a:rPr>
              <a:t>Sîrbu</a:t>
            </a:r>
            <a:r>
              <a:rPr lang="en-US" sz="3200" dirty="0">
                <a:latin typeface="Poppins Light" panose="00000400000000000000" pitchFamily="2" charset="0"/>
                <a:cs typeface="Poppins Light" panose="00000400000000000000" pitchFamily="2" charset="0"/>
              </a:rPr>
              <a:t> and </a:t>
            </a:r>
            <a:r>
              <a:rPr lang="en-US" sz="3200" dirty="0" err="1">
                <a:latin typeface="Poppins Light" panose="00000400000000000000" pitchFamily="2" charset="0"/>
                <a:cs typeface="Poppins Light" panose="00000400000000000000" pitchFamily="2" charset="0"/>
              </a:rPr>
              <a:t>Cristinel</a:t>
            </a:r>
            <a:r>
              <a:rPr lang="en-US" sz="3200" dirty="0">
                <a:latin typeface="Poppins Light" panose="00000400000000000000" pitchFamily="2" charset="0"/>
                <a:cs typeface="Poppins Light" panose="00000400000000000000" pitchFamily="2" charset="0"/>
              </a:rPr>
              <a:t> Vasiliu</a:t>
            </a:r>
          </a:p>
        </p:txBody>
      </p:sp>
      <p:sp>
        <p:nvSpPr>
          <p:cNvPr id="15" name="TextBox 14">
            <a:extLst>
              <a:ext uri="{FF2B5EF4-FFF2-40B4-BE49-F238E27FC236}">
                <a16:creationId xmlns:a16="http://schemas.microsoft.com/office/drawing/2014/main" id="{297967ED-A615-7E01-D328-AF55338B0E1A}"/>
              </a:ext>
            </a:extLst>
          </p:cNvPr>
          <p:cNvSpPr txBox="1"/>
          <p:nvPr/>
        </p:nvSpPr>
        <p:spPr>
          <a:xfrm>
            <a:off x="8253608" y="5671806"/>
            <a:ext cx="19528208" cy="584775"/>
          </a:xfrm>
          <a:prstGeom prst="rect">
            <a:avLst/>
          </a:prstGeom>
          <a:solidFill>
            <a:srgbClr val="2C223B">
              <a:alpha val="7059"/>
            </a:srgbClr>
          </a:solidFill>
        </p:spPr>
        <p:txBody>
          <a:bodyPr wrap="square" rtlCol="0">
            <a:spAutoFit/>
          </a:bodyPr>
          <a:lstStyle/>
          <a:p>
            <a:pPr algn="ctr"/>
            <a:r>
              <a:rPr lang="ro-RO" sz="3200" dirty="0">
                <a:latin typeface="Poppins Light" panose="00000400000000000000" pitchFamily="2" charset="0"/>
                <a:cs typeface="Poppins Light" panose="00000400000000000000" pitchFamily="2" charset="0"/>
              </a:rPr>
              <a:t>        PROVA NOV </a:t>
            </a:r>
            <a:r>
              <a:rPr lang="ro-RO" sz="3200" dirty="0" err="1">
                <a:latin typeface="Poppins Light" panose="00000400000000000000" pitchFamily="2" charset="0"/>
                <a:cs typeface="Poppins Light" panose="00000400000000000000" pitchFamily="2" charset="0"/>
              </a:rPr>
              <a:t>and</a:t>
            </a:r>
            <a:r>
              <a:rPr lang="ro-RO" sz="3200" dirty="0">
                <a:latin typeface="Poppins Light" panose="00000400000000000000" pitchFamily="2" charset="0"/>
                <a:cs typeface="Poppins Light" panose="00000400000000000000" pitchFamily="2" charset="0"/>
              </a:rPr>
              <a:t> The </a:t>
            </a:r>
            <a:r>
              <a:rPr lang="en-US" sz="3200" dirty="0">
                <a:latin typeface="Poppins Light" panose="00000400000000000000" pitchFamily="2" charset="0"/>
                <a:cs typeface="Poppins Light" panose="00000400000000000000" pitchFamily="2" charset="0"/>
              </a:rPr>
              <a:t>Bucharest University of Economic Studies, Bucharest, Romania</a:t>
            </a:r>
            <a:r>
              <a:rPr lang="ro-RO" sz="3200" dirty="0">
                <a:latin typeface="Poppins Light" panose="00000400000000000000" pitchFamily="2" charset="0"/>
                <a:cs typeface="Poppins Light" panose="00000400000000000000" pitchFamily="2" charset="0"/>
              </a:rPr>
              <a:t>.</a:t>
            </a:r>
            <a:endParaRPr lang="en-US" sz="3200" dirty="0">
              <a:latin typeface="Poppins Light" panose="00000400000000000000" pitchFamily="2" charset="0"/>
              <a:cs typeface="Poppins Light" panose="00000400000000000000" pitchFamily="2" charset="0"/>
            </a:endParaRPr>
          </a:p>
        </p:txBody>
      </p:sp>
      <p:sp>
        <p:nvSpPr>
          <p:cNvPr id="16" name="TextBox 15">
            <a:extLst>
              <a:ext uri="{FF2B5EF4-FFF2-40B4-BE49-F238E27FC236}">
                <a16:creationId xmlns:a16="http://schemas.microsoft.com/office/drawing/2014/main" id="{6385552E-C1F0-06B4-3D33-D7DF687B6E5C}"/>
              </a:ext>
            </a:extLst>
          </p:cNvPr>
          <p:cNvSpPr txBox="1"/>
          <p:nvPr/>
        </p:nvSpPr>
        <p:spPr>
          <a:xfrm>
            <a:off x="8253608" y="6668491"/>
            <a:ext cx="19528208" cy="584775"/>
          </a:xfrm>
          <a:prstGeom prst="rect">
            <a:avLst/>
          </a:prstGeom>
          <a:solidFill>
            <a:srgbClr val="2C223B">
              <a:alpha val="7059"/>
            </a:srgbClr>
          </a:solidFill>
        </p:spPr>
        <p:txBody>
          <a:bodyPr wrap="square" rtlCol="0">
            <a:spAutoFit/>
          </a:bodyPr>
          <a:lstStyle/>
          <a:p>
            <a:pPr algn="ctr"/>
            <a:r>
              <a:rPr lang="en-US" sz="3200" dirty="0">
                <a:latin typeface="Poppins Light" panose="00000400000000000000" pitchFamily="2" charset="0"/>
                <a:cs typeface="Poppins Light" panose="00000400000000000000" pitchFamily="2" charset="0"/>
              </a:rPr>
              <a:t>bogdand@prova-nov.ro; mirela.sirbu@com.ase.ro</a:t>
            </a:r>
            <a:r>
              <a:rPr lang="ro-RO" sz="3200" dirty="0">
                <a:latin typeface="Poppins Light" panose="00000400000000000000" pitchFamily="2" charset="0"/>
                <a:cs typeface="Poppins Light" panose="00000400000000000000" pitchFamily="2" charset="0"/>
              </a:rPr>
              <a:t>; </a:t>
            </a:r>
            <a:r>
              <a:rPr lang="en-US" sz="3200" dirty="0">
                <a:latin typeface="Poppins Light" panose="00000400000000000000" pitchFamily="2" charset="0"/>
                <a:cs typeface="Poppins Light" panose="00000400000000000000" pitchFamily="2" charset="0"/>
              </a:rPr>
              <a:t>cristi_vasiliu@yahoo.com</a:t>
            </a:r>
          </a:p>
        </p:txBody>
      </p:sp>
      <p:sp>
        <p:nvSpPr>
          <p:cNvPr id="3" name="CasetăText 2">
            <a:extLst>
              <a:ext uri="{FF2B5EF4-FFF2-40B4-BE49-F238E27FC236}">
                <a16:creationId xmlns:a16="http://schemas.microsoft.com/office/drawing/2014/main" id="{3EDDB98C-B4AE-82B1-A117-37170620A1FA}"/>
              </a:ext>
            </a:extLst>
          </p:cNvPr>
          <p:cNvSpPr txBox="1"/>
          <p:nvPr/>
        </p:nvSpPr>
        <p:spPr>
          <a:xfrm>
            <a:off x="5184321" y="8543249"/>
            <a:ext cx="23292708" cy="1938992"/>
          </a:xfrm>
          <a:prstGeom prst="rect">
            <a:avLst/>
          </a:prstGeom>
          <a:noFill/>
        </p:spPr>
        <p:txBody>
          <a:bodyPr wrap="square">
            <a:spAutoFit/>
          </a:bodyPr>
          <a:lstStyle/>
          <a:p>
            <a:pPr algn="just"/>
            <a:r>
              <a:rPr lang="en-US" sz="4000" dirty="0"/>
              <a:t>This research examines the crucial role of data-driven strategic decision-making within the logistics sector. It aims to explore how logistics activities can leverage data to optimize resource allocation, improve operational efficiency, and achieve long-term competitive advantage</a:t>
            </a:r>
            <a:r>
              <a:rPr lang="en-US" dirty="0"/>
              <a:t>.</a:t>
            </a:r>
          </a:p>
        </p:txBody>
      </p:sp>
      <p:sp>
        <p:nvSpPr>
          <p:cNvPr id="5" name="CasetăText 4">
            <a:extLst>
              <a:ext uri="{FF2B5EF4-FFF2-40B4-BE49-F238E27FC236}">
                <a16:creationId xmlns:a16="http://schemas.microsoft.com/office/drawing/2014/main" id="{AAC401FF-BDA1-839B-89E9-08F2D6B3B1AD}"/>
              </a:ext>
            </a:extLst>
          </p:cNvPr>
          <p:cNvSpPr txBox="1"/>
          <p:nvPr/>
        </p:nvSpPr>
        <p:spPr>
          <a:xfrm>
            <a:off x="5184322" y="10977798"/>
            <a:ext cx="23292707" cy="3785652"/>
          </a:xfrm>
          <a:prstGeom prst="rect">
            <a:avLst/>
          </a:prstGeom>
          <a:noFill/>
        </p:spPr>
        <p:txBody>
          <a:bodyPr wrap="square">
            <a:spAutoFit/>
          </a:bodyPr>
          <a:lstStyle/>
          <a:p>
            <a:pPr algn="just"/>
            <a:r>
              <a:rPr lang="en-US" sz="4000" dirty="0"/>
              <a:t>A data driven solution is to use a combination of machine learning techniques and clustering techniques to predict the number of uncompleted services in last mile logistics.  This prediction can help carriers increase their service levels without increasing the number of couriers and vehicles.  The machine learning techniques are used to estimate the number of services that will remain uncompleted on a given route, while the clustering techniques are used to predict the routes to be followed by couriers and identify potentially uncompleted services as the last ones in each route</a:t>
            </a:r>
            <a:r>
              <a:rPr lang="en-US" dirty="0"/>
              <a:t>.</a:t>
            </a:r>
          </a:p>
        </p:txBody>
      </p:sp>
      <p:pic>
        <p:nvPicPr>
          <p:cNvPr id="6" name="Imagine 5">
            <a:extLst>
              <a:ext uri="{FF2B5EF4-FFF2-40B4-BE49-F238E27FC236}">
                <a16:creationId xmlns:a16="http://schemas.microsoft.com/office/drawing/2014/main" id="{F79C5AAC-2F7F-4034-5422-A236B77BB762}"/>
              </a:ext>
            </a:extLst>
          </p:cNvPr>
          <p:cNvPicPr>
            <a:picLocks noChangeAspect="1"/>
          </p:cNvPicPr>
          <p:nvPr/>
        </p:nvPicPr>
        <p:blipFill>
          <a:blip r:embed="rId2"/>
          <a:stretch>
            <a:fillRect/>
          </a:stretch>
        </p:blipFill>
        <p:spPr>
          <a:xfrm>
            <a:off x="4753173" y="16197943"/>
            <a:ext cx="23723856" cy="9699171"/>
          </a:xfrm>
          <a:prstGeom prst="rect">
            <a:avLst/>
          </a:prstGeom>
        </p:spPr>
      </p:pic>
      <p:sp>
        <p:nvSpPr>
          <p:cNvPr id="8" name="CasetăText 7">
            <a:extLst>
              <a:ext uri="{FF2B5EF4-FFF2-40B4-BE49-F238E27FC236}">
                <a16:creationId xmlns:a16="http://schemas.microsoft.com/office/drawing/2014/main" id="{B4C71820-A4FE-1C95-2D07-6716350283C1}"/>
              </a:ext>
            </a:extLst>
          </p:cNvPr>
          <p:cNvSpPr txBox="1"/>
          <p:nvPr/>
        </p:nvSpPr>
        <p:spPr>
          <a:xfrm>
            <a:off x="9046809" y="25897114"/>
            <a:ext cx="15136584" cy="707886"/>
          </a:xfrm>
          <a:prstGeom prst="rect">
            <a:avLst/>
          </a:prstGeom>
          <a:noFill/>
        </p:spPr>
        <p:txBody>
          <a:bodyPr wrap="square">
            <a:spAutoFit/>
          </a:bodyPr>
          <a:lstStyle/>
          <a:p>
            <a:pPr algn="ctr"/>
            <a:r>
              <a:rPr lang="en-US" sz="4000" dirty="0"/>
              <a:t>Figure no. 1. Year-wise publications on DDQM in SCs</a:t>
            </a:r>
          </a:p>
        </p:txBody>
      </p:sp>
      <p:pic>
        <p:nvPicPr>
          <p:cNvPr id="9" name="Imagine 8">
            <a:extLst>
              <a:ext uri="{FF2B5EF4-FFF2-40B4-BE49-F238E27FC236}">
                <a16:creationId xmlns:a16="http://schemas.microsoft.com/office/drawing/2014/main" id="{A51F1028-D3CD-C9DA-BC5C-2BCCC79C6F11}"/>
              </a:ext>
            </a:extLst>
          </p:cNvPr>
          <p:cNvPicPr>
            <a:picLocks noChangeAspect="1"/>
          </p:cNvPicPr>
          <p:nvPr/>
        </p:nvPicPr>
        <p:blipFill>
          <a:blip r:embed="rId3"/>
          <a:stretch>
            <a:fillRect/>
          </a:stretch>
        </p:blipFill>
        <p:spPr>
          <a:xfrm>
            <a:off x="5886334" y="26990522"/>
            <a:ext cx="14539984" cy="7269992"/>
          </a:xfrm>
          <a:prstGeom prst="rect">
            <a:avLst/>
          </a:prstGeom>
        </p:spPr>
      </p:pic>
      <p:sp>
        <p:nvSpPr>
          <p:cNvPr id="11" name="CasetăText 10">
            <a:extLst>
              <a:ext uri="{FF2B5EF4-FFF2-40B4-BE49-F238E27FC236}">
                <a16:creationId xmlns:a16="http://schemas.microsoft.com/office/drawing/2014/main" id="{06B944FF-AB6F-961A-0428-AC26AC9977E7}"/>
              </a:ext>
            </a:extLst>
          </p:cNvPr>
          <p:cNvSpPr txBox="1"/>
          <p:nvPr/>
        </p:nvSpPr>
        <p:spPr>
          <a:xfrm>
            <a:off x="5184321" y="34292093"/>
            <a:ext cx="15136584" cy="707886"/>
          </a:xfrm>
          <a:prstGeom prst="rect">
            <a:avLst/>
          </a:prstGeom>
          <a:noFill/>
        </p:spPr>
        <p:txBody>
          <a:bodyPr wrap="square">
            <a:spAutoFit/>
          </a:bodyPr>
          <a:lstStyle/>
          <a:p>
            <a:pPr algn="ctr"/>
            <a:r>
              <a:rPr lang="en-US" sz="4000" dirty="0"/>
              <a:t>Figure no. 2. Calculating the costs of a pallet place</a:t>
            </a:r>
          </a:p>
        </p:txBody>
      </p:sp>
      <p:sp>
        <p:nvSpPr>
          <p:cNvPr id="17" name="CasetăText 16">
            <a:extLst>
              <a:ext uri="{FF2B5EF4-FFF2-40B4-BE49-F238E27FC236}">
                <a16:creationId xmlns:a16="http://schemas.microsoft.com/office/drawing/2014/main" id="{F214FE97-DF97-A19F-6D28-3454AA910954}"/>
              </a:ext>
            </a:extLst>
          </p:cNvPr>
          <p:cNvSpPr txBox="1"/>
          <p:nvPr/>
        </p:nvSpPr>
        <p:spPr>
          <a:xfrm>
            <a:off x="21096514" y="27193809"/>
            <a:ext cx="8107134" cy="6863417"/>
          </a:xfrm>
          <a:prstGeom prst="rect">
            <a:avLst/>
          </a:prstGeom>
          <a:noFill/>
        </p:spPr>
        <p:txBody>
          <a:bodyPr wrap="square">
            <a:spAutoFit/>
          </a:bodyPr>
          <a:lstStyle/>
          <a:p>
            <a:pPr algn="just"/>
            <a:r>
              <a:rPr lang="en-US" sz="4000" dirty="0"/>
              <a:t>Business Intelligence is predicted to significantly impact the logistics sector, with a focus on data understanding for optimizing business processes and client needs. Occupancy Rate, defined as the percentage of warehouse capacity used, it is a crucial KPI. An ideal occupancy rate is between 85 to 90%, balancing efficiency and space for unexpected orders.</a:t>
            </a:r>
          </a:p>
        </p:txBody>
      </p:sp>
      <p:sp>
        <p:nvSpPr>
          <p:cNvPr id="19" name="CasetăText 18">
            <a:extLst>
              <a:ext uri="{FF2B5EF4-FFF2-40B4-BE49-F238E27FC236}">
                <a16:creationId xmlns:a16="http://schemas.microsoft.com/office/drawing/2014/main" id="{B248608E-9955-C515-B7E9-242C3B40C7DD}"/>
              </a:ext>
            </a:extLst>
          </p:cNvPr>
          <p:cNvSpPr txBox="1"/>
          <p:nvPr/>
        </p:nvSpPr>
        <p:spPr>
          <a:xfrm>
            <a:off x="5411332" y="35353922"/>
            <a:ext cx="23792316" cy="2554545"/>
          </a:xfrm>
          <a:prstGeom prst="rect">
            <a:avLst/>
          </a:prstGeom>
          <a:noFill/>
        </p:spPr>
        <p:txBody>
          <a:bodyPr wrap="square">
            <a:spAutoFit/>
          </a:bodyPr>
          <a:lstStyle/>
          <a:p>
            <a:pPr algn="just"/>
            <a:r>
              <a:rPr lang="en-US" sz="4000" dirty="0"/>
              <a:t>The research convincingly demonstrates a positive correlation between leveraging data and achieving superior logistics performance</a:t>
            </a:r>
            <a:r>
              <a:rPr lang="ro-RO" sz="4000" dirty="0"/>
              <a:t>, </a:t>
            </a:r>
            <a:r>
              <a:rPr lang="en-US" sz="4000" dirty="0"/>
              <a:t>identify</a:t>
            </a:r>
            <a:r>
              <a:rPr lang="ro-RO" sz="4000" dirty="0" err="1"/>
              <a:t>ing</a:t>
            </a:r>
            <a:r>
              <a:rPr lang="en-US" sz="4000" dirty="0"/>
              <a:t> optimal cost mitigation strategies, leading to significant reductions in operational expenditures. This reinforces the notion that data-driven decision-making isn't merely about marginal gains; it can unlock substantial cost savings and improve a company's bottom line.</a:t>
            </a:r>
          </a:p>
        </p:txBody>
      </p:sp>
      <p:sp>
        <p:nvSpPr>
          <p:cNvPr id="21" name="CasetăText 20">
            <a:extLst>
              <a:ext uri="{FF2B5EF4-FFF2-40B4-BE49-F238E27FC236}">
                <a16:creationId xmlns:a16="http://schemas.microsoft.com/office/drawing/2014/main" id="{8AF2D7A7-3446-37F6-A4E7-52A3CD06C351}"/>
              </a:ext>
            </a:extLst>
          </p:cNvPr>
          <p:cNvSpPr txBox="1"/>
          <p:nvPr/>
        </p:nvSpPr>
        <p:spPr>
          <a:xfrm>
            <a:off x="5411332" y="38326279"/>
            <a:ext cx="23792316" cy="2554545"/>
          </a:xfrm>
          <a:prstGeom prst="rect">
            <a:avLst/>
          </a:prstGeom>
          <a:noFill/>
        </p:spPr>
        <p:txBody>
          <a:bodyPr wrap="square">
            <a:spAutoFit/>
          </a:bodyPr>
          <a:lstStyle/>
          <a:p>
            <a:pPr algn="just"/>
            <a:r>
              <a:rPr lang="ro-RO" sz="4000" dirty="0"/>
              <a:t>T</a:t>
            </a:r>
            <a:r>
              <a:rPr lang="en-US" sz="4000" dirty="0"/>
              <a:t>he current logistics landscape is undergoing a transformative shift, driven by the increasing importance of data analytics and AI. By embracing a data-centric approach, logistics companies can unlock new levels of efficiency, cost optimization, and customer satisfaction, ultimately securing a sustainable competitive advantage in the marketplace.</a:t>
            </a:r>
          </a:p>
        </p:txBody>
      </p:sp>
    </p:spTree>
    <p:extLst>
      <p:ext uri="{BB962C8B-B14F-4D97-AF65-F5344CB8AC3E}">
        <p14:creationId xmlns:p14="http://schemas.microsoft.com/office/powerpoint/2010/main" val="748749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78</TotalTime>
  <Words>385</Words>
  <Application>Microsoft Office PowerPoint</Application>
  <PresentationFormat>Particularizare</PresentationFormat>
  <Paragraphs>11</Paragraphs>
  <Slides>1</Slides>
  <Notes>0</Notes>
  <HiddenSlides>0</HiddenSlides>
  <MMClips>0</MMClips>
  <ScaleCrop>false</ScaleCrop>
  <HeadingPairs>
    <vt:vector size="6" baseType="variant">
      <vt:variant>
        <vt:lpstr>Fonturi utilizate</vt:lpstr>
      </vt:variant>
      <vt:variant>
        <vt:i4>4</vt:i4>
      </vt:variant>
      <vt:variant>
        <vt:lpstr>Temă</vt:lpstr>
      </vt:variant>
      <vt:variant>
        <vt:i4>1</vt:i4>
      </vt:variant>
      <vt:variant>
        <vt:lpstr>Titluri diapozitive</vt:lpstr>
      </vt:variant>
      <vt:variant>
        <vt:i4>1</vt:i4>
      </vt:variant>
    </vt:vector>
  </HeadingPairs>
  <TitlesOfParts>
    <vt:vector size="6" baseType="lpstr">
      <vt:lpstr>Arial</vt:lpstr>
      <vt:lpstr>Calibri</vt:lpstr>
      <vt:lpstr>Calibri Light</vt:lpstr>
      <vt:lpstr>Poppins Light</vt:lpstr>
      <vt:lpstr>Office Theme</vt:lpstr>
      <vt:lpstr>Prezentare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c:creator>
  <cp:lastModifiedBy>Cristi Vasiliu</cp:lastModifiedBy>
  <cp:revision>13</cp:revision>
  <dcterms:created xsi:type="dcterms:W3CDTF">2017-05-22T21:55:42Z</dcterms:created>
  <dcterms:modified xsi:type="dcterms:W3CDTF">2024-05-28T06:20:54Z</dcterms:modified>
</cp:coreProperties>
</file>