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14224000" cy="20104100"/>
  <p:notesSz cx="14224000" cy="2010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8" d="100"/>
          <a:sy n="58" d="100"/>
        </p:scale>
        <p:origin x="557" y="-371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164263" cy="10080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8056563" y="0"/>
            <a:ext cx="6164262" cy="1008063"/>
          </a:xfrm>
          <a:prstGeom prst="rect">
            <a:avLst/>
          </a:prstGeom>
        </p:spPr>
        <p:txBody>
          <a:bodyPr vert="horz" lIns="91440" tIns="45720" rIns="91440" bIns="45720" rtlCol="0"/>
          <a:lstStyle>
            <a:lvl1pPr algn="r">
              <a:defRPr sz="1200"/>
            </a:lvl1pPr>
          </a:lstStyle>
          <a:p>
            <a:fld id="{B240CF71-500B-47AA-ACA5-1FB409007148}" type="datetimeFigureOut">
              <a:rPr lang="en-US" smtClean="0"/>
              <a:t>6/4/2024</a:t>
            </a:fld>
            <a:endParaRPr lang="en-US"/>
          </a:p>
        </p:txBody>
      </p:sp>
      <p:sp>
        <p:nvSpPr>
          <p:cNvPr id="4" name="Slide Image Placeholder 3"/>
          <p:cNvSpPr>
            <a:spLocks noGrp="1" noRot="1" noChangeAspect="1"/>
          </p:cNvSpPr>
          <p:nvPr>
            <p:ph type="sldImg" idx="2"/>
          </p:nvPr>
        </p:nvSpPr>
        <p:spPr>
          <a:xfrm>
            <a:off x="4711700" y="2513013"/>
            <a:ext cx="4800600" cy="6784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422400" y="9675813"/>
            <a:ext cx="11379200" cy="79152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9096038"/>
            <a:ext cx="6164263" cy="10080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8056563" y="19096038"/>
            <a:ext cx="6164262" cy="1008062"/>
          </a:xfrm>
          <a:prstGeom prst="rect">
            <a:avLst/>
          </a:prstGeom>
        </p:spPr>
        <p:txBody>
          <a:bodyPr vert="horz" lIns="91440" tIns="45720" rIns="91440" bIns="45720" rtlCol="0" anchor="b"/>
          <a:lstStyle>
            <a:lvl1pPr algn="r">
              <a:defRPr sz="1200"/>
            </a:lvl1pPr>
          </a:lstStyle>
          <a:p>
            <a:fld id="{C2903526-2967-4E63-AECB-2D5689A34906}" type="slidenum">
              <a:rPr lang="en-US" smtClean="0"/>
              <a:t>‹#›</a:t>
            </a:fld>
            <a:endParaRPr lang="en-US"/>
          </a:p>
        </p:txBody>
      </p:sp>
    </p:spTree>
    <p:extLst>
      <p:ext uri="{BB962C8B-B14F-4D97-AF65-F5344CB8AC3E}">
        <p14:creationId xmlns:p14="http://schemas.microsoft.com/office/powerpoint/2010/main" val="10693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66800" y="6232271"/>
            <a:ext cx="12090400" cy="422186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133600" y="11258296"/>
            <a:ext cx="9956800" cy="50260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711200" y="4623943"/>
            <a:ext cx="6187440"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325360" y="4623943"/>
            <a:ext cx="6187440" cy="1326870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4221460" cy="1069340"/>
          </a:xfrm>
          <a:custGeom>
            <a:avLst/>
            <a:gdLst/>
            <a:ahLst/>
            <a:cxnLst/>
            <a:rect l="l" t="t" r="r" b="b"/>
            <a:pathLst>
              <a:path w="14221460" h="1069340">
                <a:moveTo>
                  <a:pt x="14221391" y="0"/>
                </a:moveTo>
                <a:lnTo>
                  <a:pt x="0" y="0"/>
                </a:lnTo>
                <a:lnTo>
                  <a:pt x="0" y="1069057"/>
                </a:lnTo>
                <a:lnTo>
                  <a:pt x="14221391" y="1069057"/>
                </a:lnTo>
                <a:lnTo>
                  <a:pt x="14221391" y="0"/>
                </a:lnTo>
                <a:close/>
              </a:path>
            </a:pathLst>
          </a:custGeom>
          <a:solidFill>
            <a:srgbClr val="2E6797"/>
          </a:solidFill>
        </p:spPr>
        <p:txBody>
          <a:bodyPr wrap="square" lIns="0" tIns="0" rIns="0" bIns="0" rtlCol="0"/>
          <a:lstStyle/>
          <a:p>
            <a:endParaRPr/>
          </a:p>
        </p:txBody>
      </p:sp>
      <p:pic>
        <p:nvPicPr>
          <p:cNvPr id="17" name="bg object 17"/>
          <p:cNvPicPr/>
          <p:nvPr/>
        </p:nvPicPr>
        <p:blipFill>
          <a:blip r:embed="rId7" cstate="print"/>
          <a:stretch>
            <a:fillRect/>
          </a:stretch>
        </p:blipFill>
        <p:spPr>
          <a:xfrm>
            <a:off x="505510" y="192302"/>
            <a:ext cx="4786690" cy="675444"/>
          </a:xfrm>
          <a:prstGeom prst="rect">
            <a:avLst/>
          </a:prstGeom>
        </p:spPr>
      </p:pic>
      <p:pic>
        <p:nvPicPr>
          <p:cNvPr id="18" name="bg object 18"/>
          <p:cNvPicPr/>
          <p:nvPr/>
        </p:nvPicPr>
        <p:blipFill>
          <a:blip r:embed="rId8" cstate="print"/>
          <a:stretch>
            <a:fillRect/>
          </a:stretch>
        </p:blipFill>
        <p:spPr>
          <a:xfrm>
            <a:off x="11680419" y="192302"/>
            <a:ext cx="2035461" cy="684392"/>
          </a:xfrm>
          <a:prstGeom prst="rect">
            <a:avLst/>
          </a:prstGeom>
        </p:spPr>
      </p:pic>
      <p:pic>
        <p:nvPicPr>
          <p:cNvPr id="19" name="bg object 19"/>
          <p:cNvPicPr/>
          <p:nvPr/>
        </p:nvPicPr>
        <p:blipFill>
          <a:blip r:embed="rId9" cstate="print"/>
          <a:stretch>
            <a:fillRect/>
          </a:stretch>
        </p:blipFill>
        <p:spPr>
          <a:xfrm>
            <a:off x="9510751" y="192302"/>
            <a:ext cx="1990726" cy="684392"/>
          </a:xfrm>
          <a:prstGeom prst="rect">
            <a:avLst/>
          </a:prstGeom>
        </p:spPr>
      </p:pic>
      <p:sp>
        <p:nvSpPr>
          <p:cNvPr id="2" name="Holder 2"/>
          <p:cNvSpPr>
            <a:spLocks noGrp="1"/>
          </p:cNvSpPr>
          <p:nvPr>
            <p:ph type="title"/>
          </p:nvPr>
        </p:nvSpPr>
        <p:spPr>
          <a:xfrm>
            <a:off x="711200" y="804164"/>
            <a:ext cx="12801600" cy="32166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711200" y="4623943"/>
            <a:ext cx="12801600" cy="1326870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836160" y="18696814"/>
            <a:ext cx="4551680" cy="100520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11200" y="18696814"/>
            <a:ext cx="3271520" cy="100520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6/4/2024</a:t>
            </a:fld>
            <a:endParaRPr lang="en-US"/>
          </a:p>
        </p:txBody>
      </p:sp>
      <p:sp>
        <p:nvSpPr>
          <p:cNvPr id="6" name="Holder 6"/>
          <p:cNvSpPr>
            <a:spLocks noGrp="1"/>
          </p:cNvSpPr>
          <p:nvPr>
            <p:ph type="sldNum" sz="quarter" idx="7"/>
          </p:nvPr>
        </p:nvSpPr>
        <p:spPr>
          <a:xfrm>
            <a:off x="10241280" y="18696814"/>
            <a:ext cx="3271520" cy="100520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hyperlink" Target="mailto:lelia.voinea@com.ase.ro" TargetMode="External"/><Relationship Id="rId7" Type="http://schemas.openxmlformats.org/officeDocument/2006/relationships/image" Target="../media/image4.png"/><Relationship Id="rId2" Type="http://schemas.openxmlformats.org/officeDocument/2006/relationships/hyperlink" Target="mailto:rdina@ase.ro" TargetMode="External"/><Relationship Id="rId1" Type="http://schemas.openxmlformats.org/officeDocument/2006/relationships/slideLayout" Target="../slideLayouts/slideLayout2.xml"/><Relationship Id="rId6" Type="http://schemas.openxmlformats.org/officeDocument/2006/relationships/hyperlink" Target="mailto:teodor.negrea@com.ase.ro" TargetMode="External"/><Relationship Id="rId5" Type="http://schemas.openxmlformats.org/officeDocument/2006/relationships/hyperlink" Target="mailto:dorin.popescu@com.ase.ro" TargetMode="External"/><Relationship Id="rId4" Type="http://schemas.openxmlformats.org/officeDocument/2006/relationships/hyperlink" Target="mailto:bogdan.georgescu@mk.ase.r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A2CC-C55A-4AF4-B011-1FCC084C18CD}"/>
              </a:ext>
            </a:extLst>
          </p:cNvPr>
          <p:cNvSpPr>
            <a:spLocks noGrp="1"/>
          </p:cNvSpPr>
          <p:nvPr>
            <p:ph type="title"/>
          </p:nvPr>
        </p:nvSpPr>
        <p:spPr>
          <a:xfrm>
            <a:off x="711200" y="1441450"/>
            <a:ext cx="12801600" cy="4462760"/>
          </a:xfrm>
        </p:spPr>
        <p:txBody>
          <a:bodyPr/>
          <a:lstStyle/>
          <a:p>
            <a:pPr algn="ctr">
              <a:spcAft>
                <a:spcPts val="0"/>
              </a:spcAft>
            </a:pPr>
            <a:r>
              <a:rPr lang="en-US" sz="2800" b="1" dirty="0">
                <a:solidFill>
                  <a:srgbClr val="000000"/>
                </a:solidFill>
                <a:latin typeface="Times New Roman" panose="02020603050405020304" pitchFamily="18" charset="0"/>
                <a:ea typeface="Times New Roman" panose="02020603050405020304" pitchFamily="18" charset="0"/>
              </a:rPr>
              <a:t>The COVID’s period - A shifting point in acceptance of online teaching for the academic community of the Bucharest University of Economic Studies</a:t>
            </a:r>
            <a:br>
              <a:rPr lang="en-US" sz="2800" b="1" dirty="0">
                <a:solidFill>
                  <a:srgbClr val="000000"/>
                </a:solidFill>
                <a:latin typeface="Times New Roman" panose="02020603050405020304" pitchFamily="18" charset="0"/>
                <a:ea typeface="Times New Roman" panose="02020603050405020304" pitchFamily="18" charset="0"/>
              </a:rPr>
            </a:br>
            <a:br>
              <a:rPr lang="en-US" sz="2800" b="1" dirty="0">
                <a:solidFill>
                  <a:srgbClr val="000000"/>
                </a:solidFill>
                <a:latin typeface="Times New Roman" panose="02020603050405020304" pitchFamily="18" charset="0"/>
                <a:ea typeface="Times New Roman" panose="02020603050405020304" pitchFamily="18" charset="0"/>
              </a:rPr>
            </a:br>
            <a:r>
              <a:rPr lang="en-US" b="1" dirty="0">
                <a:solidFill>
                  <a:srgbClr val="000000"/>
                </a:solidFill>
                <a:latin typeface="Times New Roman" panose="02020603050405020304" pitchFamily="18" charset="0"/>
                <a:ea typeface="Times New Roman" panose="02020603050405020304" pitchFamily="18" charset="0"/>
              </a:rPr>
              <a:t>Dina </a:t>
            </a:r>
            <a:r>
              <a:rPr lang="en-US" b="1" dirty="0" err="1">
                <a:solidFill>
                  <a:srgbClr val="000000"/>
                </a:solidFill>
                <a:latin typeface="Times New Roman" panose="02020603050405020304" pitchFamily="18" charset="0"/>
                <a:ea typeface="Times New Roman" panose="02020603050405020304" pitchFamily="18" charset="0"/>
              </a:rPr>
              <a:t>Răzvan</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Lelia</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Voinea</a:t>
            </a:r>
            <a:r>
              <a:rPr lang="en-US" b="1" dirty="0">
                <a:solidFill>
                  <a:srgbClr val="000000"/>
                </a:solidFill>
                <a:latin typeface="Times New Roman" panose="02020603050405020304" pitchFamily="18" charset="0"/>
                <a:ea typeface="Times New Roman" panose="02020603050405020304" pitchFamily="18" charset="0"/>
              </a:rPr>
              <a:t>, Bogdan Georgescu, </a:t>
            </a:r>
            <a:r>
              <a:rPr lang="en-US" b="1" dirty="0" err="1">
                <a:solidFill>
                  <a:srgbClr val="000000"/>
                </a:solidFill>
                <a:latin typeface="Times New Roman" panose="02020603050405020304" pitchFamily="18" charset="0"/>
                <a:ea typeface="Times New Roman" panose="02020603050405020304" pitchFamily="18" charset="0"/>
              </a:rPr>
              <a:t>Dorin-Vicențiu</a:t>
            </a:r>
            <a:r>
              <a:rPr lang="en-US" b="1" dirty="0">
                <a:solidFill>
                  <a:srgbClr val="000000"/>
                </a:solidFill>
                <a:latin typeface="Times New Roman" panose="02020603050405020304" pitchFamily="18" charset="0"/>
                <a:ea typeface="Times New Roman" panose="02020603050405020304" pitchFamily="18" charset="0"/>
              </a:rPr>
              <a:t> Popescu and </a:t>
            </a:r>
            <a:r>
              <a:rPr lang="en-US" b="1" dirty="0" err="1">
                <a:solidFill>
                  <a:srgbClr val="000000"/>
                </a:solidFill>
                <a:latin typeface="Times New Roman" panose="02020603050405020304" pitchFamily="18" charset="0"/>
                <a:ea typeface="Times New Roman" panose="02020603050405020304" pitchFamily="18" charset="0"/>
              </a:rPr>
              <a:t>Teodor</a:t>
            </a:r>
            <a:r>
              <a:rPr lang="en-US" b="1" dirty="0">
                <a:solidFill>
                  <a:srgbClr val="000000"/>
                </a:solidFill>
                <a:latin typeface="Times New Roman" panose="02020603050405020304" pitchFamily="18" charset="0"/>
                <a:ea typeface="Times New Roman" panose="02020603050405020304" pitchFamily="18" charset="0"/>
              </a:rPr>
              <a:t> Mihai </a:t>
            </a:r>
            <a:r>
              <a:rPr lang="en-US" b="1" dirty="0" err="1">
                <a:solidFill>
                  <a:srgbClr val="000000"/>
                </a:solidFill>
                <a:latin typeface="Times New Roman" panose="02020603050405020304" pitchFamily="18" charset="0"/>
                <a:ea typeface="Times New Roman" panose="02020603050405020304" pitchFamily="18" charset="0"/>
              </a:rPr>
              <a:t>Negrea</a:t>
            </a:r>
            <a:br>
              <a:rPr lang="en-US" b="1" dirty="0">
                <a:solidFill>
                  <a:srgbClr val="000000"/>
                </a:solidFill>
                <a:latin typeface="Times New Roman" panose="02020603050405020304" pitchFamily="18" charset="0"/>
                <a:ea typeface="Times New Roman" panose="02020603050405020304" pitchFamily="18" charset="0"/>
              </a:rPr>
            </a:br>
            <a:br>
              <a:rPr lang="en-US" b="1" dirty="0">
                <a:solidFill>
                  <a:srgbClr val="000000"/>
                </a:solidFill>
                <a:latin typeface="Times New Roman" panose="02020603050405020304" pitchFamily="18" charset="0"/>
                <a:ea typeface="Times New Roman" panose="02020603050405020304" pitchFamily="18" charset="0"/>
              </a:rPr>
            </a:br>
            <a:r>
              <a:rPr lang="en-US" i="1" dirty="0">
                <a:latin typeface="Times New Roman" panose="02020603050405020304" pitchFamily="18" charset="0"/>
                <a:ea typeface="Times New Roman" panose="02020603050405020304" pitchFamily="18" charset="0"/>
              </a:rPr>
              <a:t>Bucharest University of Economic Studies, Bucharest, Romania</a:t>
            </a:r>
            <a:br>
              <a:rPr lang="en-US" i="1" dirty="0">
                <a:latin typeface="Times New Roman" panose="02020603050405020304" pitchFamily="18" charset="0"/>
                <a:ea typeface="Times New Roman" panose="02020603050405020304" pitchFamily="18" charset="0"/>
              </a:rPr>
            </a:br>
            <a:r>
              <a:rPr lang="en-US" dirty="0">
                <a:latin typeface="Times New Roman" panose="02020603050405020304" pitchFamily="18" charset="0"/>
                <a:ea typeface="Times New Roman" panose="02020603050405020304" pitchFamily="18" charset="0"/>
                <a:hlinkClick r:id="rId2"/>
              </a:rPr>
              <a:t>rdina@ase.ro</a:t>
            </a:r>
            <a:r>
              <a:rPr lang="en-US"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hlinkClick r:id="rId3"/>
              </a:rPr>
              <a:t>lelia.voinea@com.ase.ro</a:t>
            </a:r>
            <a:r>
              <a:rPr lang="en-US"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hlinkClick r:id="rId4"/>
              </a:rPr>
              <a:t>bogdan.georgescu@mk.ase.ro</a:t>
            </a:r>
            <a:r>
              <a:rPr lang="en-US"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hlinkClick r:id="rId5"/>
              </a:rPr>
              <a:t>dorin.popescu@com.ase.ro</a:t>
            </a:r>
            <a:r>
              <a:rPr lang="en-US"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hlinkClick r:id="rId6"/>
              </a:rPr>
              <a:t>teodor.negrea@com.ase.ro</a:t>
            </a:r>
            <a:br>
              <a:rPr lang="en-US" sz="3600" dirty="0">
                <a:latin typeface="Times New Roman" panose="02020603050405020304" pitchFamily="18" charset="0"/>
                <a:ea typeface="Times New Roman" panose="02020603050405020304" pitchFamily="18" charset="0"/>
              </a:rPr>
            </a:br>
            <a:br>
              <a:rPr lang="en-US" sz="3200" dirty="0">
                <a:latin typeface="Times New Roman" panose="02020603050405020304" pitchFamily="18" charset="0"/>
                <a:ea typeface="Times New Roman" panose="02020603050405020304" pitchFamily="18" charset="0"/>
              </a:rPr>
            </a:br>
            <a:br>
              <a:rPr lang="en-US" sz="2800" b="1" dirty="0">
                <a:solidFill>
                  <a:srgbClr val="000000"/>
                </a:solidFill>
                <a:latin typeface="Times New Roman" panose="02020603050405020304" pitchFamily="18" charset="0"/>
                <a:ea typeface="Times New Roman" panose="02020603050405020304" pitchFamily="18" charset="0"/>
              </a:rPr>
            </a:br>
            <a:br>
              <a:rPr lang="en-US" sz="2800" b="1" dirty="0">
                <a:solidFill>
                  <a:srgbClr val="000000"/>
                </a:solidFill>
                <a:latin typeface="Times New Roman" panose="02020603050405020304" pitchFamily="18" charset="0"/>
                <a:ea typeface="Times New Roman" panose="02020603050405020304" pitchFamily="18" charset="0"/>
              </a:rPr>
            </a:br>
            <a:endParaRPr lang="en-US" sz="2800" dirty="0"/>
          </a:p>
        </p:txBody>
      </p:sp>
      <p:sp>
        <p:nvSpPr>
          <p:cNvPr id="3" name="Text Placeholder 2">
            <a:extLst>
              <a:ext uri="{FF2B5EF4-FFF2-40B4-BE49-F238E27FC236}">
                <a16:creationId xmlns:a16="http://schemas.microsoft.com/office/drawing/2014/main" id="{6A615C4A-7D30-4D4D-A4CC-79418C488C32}"/>
              </a:ext>
            </a:extLst>
          </p:cNvPr>
          <p:cNvSpPr>
            <a:spLocks noGrp="1"/>
          </p:cNvSpPr>
          <p:nvPr>
            <p:ph type="body" idx="1"/>
          </p:nvPr>
        </p:nvSpPr>
        <p:spPr>
          <a:xfrm>
            <a:off x="711200" y="4623943"/>
            <a:ext cx="12801600" cy="8125301"/>
          </a:xfrm>
        </p:spPr>
        <p:txBody>
          <a:bodyPr/>
          <a:lstStyle/>
          <a:p>
            <a:pPr algn="just">
              <a:lnSpc>
                <a:spcPct val="150000"/>
              </a:lnSpc>
              <a:spcBef>
                <a:spcPts val="600"/>
              </a:spcBef>
              <a:spcAft>
                <a:spcPts val="600"/>
              </a:spcAft>
            </a:pPr>
            <a:r>
              <a:rPr lang="en-US" dirty="0">
                <a:latin typeface="Times New Roman" panose="02020603050405020304" pitchFamily="18" charset="0"/>
                <a:ea typeface="Times New Roman" panose="02020603050405020304" pitchFamily="18" charset="0"/>
              </a:rPr>
              <a:t>The COVID-19 pandemic has precipitated a notable shift in the adoption and acceptance of online teaching within the academic community of the Bucharest University of Economic Studies. This period served as a pivotal moment, compelling institutions to swiftly pivot from traditional face-to-face instruction to remote learning modalities. This paper examines the transformative impact of the pandemic on the educational practices of the Bucharest University of Economic Studies, focusing on the rapid integration of online teaching methodologies. Through a synthesis of empirical data and anecdotal evidence, this study elucidates the challenges and opportunities encountered during the COVID-19 period. It investigates the pedagogical approaches employed by faculty members to deliver engaging and effective online instruction, highlighting the role of technological infrastructure and institutional support in facilitating this transition. Additionally, it explores the evolving perceptions and attitudes towards online education among stakeholders within the institution. The COVID-19 pandemic has catalyzed a paradigm shift in the acceptance of online teaching within the academic community of the Bucharest University of Economic Studies, underscoring the resilience and adaptability of higher education institutions in response to unforeseen challenges. Research results show that after this period teachers are more open to teaching online, even if they prefer to recommend books in physical format and increasingly use online resources. In addition, e-learning is becoming a viable alternative for them.</a:t>
            </a:r>
          </a:p>
          <a:p>
            <a:pPr algn="just">
              <a:spcBef>
                <a:spcPts val="600"/>
              </a:spcBef>
              <a:spcAft>
                <a:spcPts val="600"/>
              </a:spcAft>
            </a:pPr>
            <a:r>
              <a:rPr lang="en-US" i="1" dirty="0">
                <a:latin typeface="Times New Roman" panose="02020603050405020304" pitchFamily="18" charset="0"/>
                <a:ea typeface="Times New Roman" panose="02020603050405020304" pitchFamily="18" charset="0"/>
              </a:rPr>
              <a:t>In order to achieve the research objectives, exploratory research was performed, conducted online through a structured questionnaire uploaded on the free platform Isondaje.ro. </a:t>
            </a:r>
          </a:p>
          <a:p>
            <a:pPr algn="just">
              <a:spcBef>
                <a:spcPts val="600"/>
              </a:spcBef>
              <a:spcAft>
                <a:spcPts val="600"/>
              </a:spcAft>
            </a:pPr>
            <a:r>
              <a:rPr lang="en-US" b="1" dirty="0">
                <a:latin typeface="Times New Roman" panose="02020603050405020304" pitchFamily="18" charset="0"/>
                <a:ea typeface="Times New Roman" panose="02020603050405020304" pitchFamily="18" charset="0"/>
              </a:rPr>
              <a:t>Results and Discussion</a:t>
            </a:r>
          </a:p>
          <a:p>
            <a:pPr algn="just">
              <a:spcBef>
                <a:spcPts val="600"/>
              </a:spcBef>
              <a:spcAft>
                <a:spcPts val="600"/>
              </a:spcAft>
            </a:pPr>
            <a:endParaRPr lang="en-US" i="1" dirty="0">
              <a:latin typeface="Times New Roman" panose="02020603050405020304" pitchFamily="18" charset="0"/>
              <a:ea typeface="Times New Roman" panose="02020603050405020304" pitchFamily="18" charset="0"/>
            </a:endParaRPr>
          </a:p>
          <a:p>
            <a:pPr algn="just">
              <a:lnSpc>
                <a:spcPct val="150000"/>
              </a:lnSpc>
              <a:spcBef>
                <a:spcPts val="600"/>
              </a:spcBef>
              <a:spcAft>
                <a:spcPts val="600"/>
              </a:spcAft>
            </a:pPr>
            <a:endParaRPr lang="en-US" sz="2800" dirty="0">
              <a:latin typeface="Times New Roman" panose="02020603050405020304" pitchFamily="18" charset="0"/>
              <a:ea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96411A9C-163F-4C8E-B26B-931DDE1FB33F}"/>
              </a:ext>
            </a:extLst>
          </p:cNvPr>
          <p:cNvPicPr>
            <a:picLocks noChangeAspect="1"/>
          </p:cNvPicPr>
          <p:nvPr/>
        </p:nvPicPr>
        <p:blipFill>
          <a:blip r:embed="rId7"/>
          <a:stretch>
            <a:fillRect/>
          </a:stretch>
        </p:blipFill>
        <p:spPr>
          <a:xfrm>
            <a:off x="1320800" y="11195051"/>
            <a:ext cx="11963400" cy="3810000"/>
          </a:xfrm>
          <a:prstGeom prst="rect">
            <a:avLst/>
          </a:prstGeom>
        </p:spPr>
      </p:pic>
      <p:pic>
        <p:nvPicPr>
          <p:cNvPr id="6" name="Picture 5">
            <a:extLst>
              <a:ext uri="{FF2B5EF4-FFF2-40B4-BE49-F238E27FC236}">
                <a16:creationId xmlns:a16="http://schemas.microsoft.com/office/drawing/2014/main" id="{A506E052-5479-4DE9-9AA7-4CD50EC330EC}"/>
              </a:ext>
            </a:extLst>
          </p:cNvPr>
          <p:cNvPicPr>
            <a:picLocks noChangeAspect="1"/>
          </p:cNvPicPr>
          <p:nvPr/>
        </p:nvPicPr>
        <p:blipFill>
          <a:blip r:embed="rId8"/>
          <a:stretch>
            <a:fillRect/>
          </a:stretch>
        </p:blipFill>
        <p:spPr>
          <a:xfrm>
            <a:off x="1320800" y="15462250"/>
            <a:ext cx="11887199" cy="3581400"/>
          </a:xfrm>
          <a:prstGeom prst="rect">
            <a:avLst/>
          </a:prstGeom>
        </p:spPr>
      </p:pic>
    </p:spTree>
    <p:extLst>
      <p:ext uri="{BB962C8B-B14F-4D97-AF65-F5344CB8AC3E}">
        <p14:creationId xmlns:p14="http://schemas.microsoft.com/office/powerpoint/2010/main" val="1943395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TotalTime>
  <Words>369</Words>
  <Application>Microsoft Office PowerPoint</Application>
  <PresentationFormat>Custom</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Office Theme</vt:lpstr>
      <vt:lpstr>The COVID’s period - A shifting point in acceptance of online teaching for the academic community of the Bucharest University of Economic Studies  Dina Răzvan, Lelia Voinea, Bogdan Georgescu, Dorin-Vicențiu Popescu and Teodor Mihai Negrea  Bucharest University of Economic Studies, Bucharest, Romania rdina@ase.ro; lelia.voinea@com.ase.ro; bogdan.georgescu@mk.ase.ro; dorin.popescu@com.ase.ro; teodor.negrea@com.ase.ro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Administrator</cp:lastModifiedBy>
  <cp:revision>10</cp:revision>
  <dcterms:created xsi:type="dcterms:W3CDTF">2024-06-04T12:03:27Z</dcterms:created>
  <dcterms:modified xsi:type="dcterms:W3CDTF">2024-06-04T12:26:43Z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2024-06-04T00:00:00Z</vt:filetime>
  </property>
  <property fmtid="{D5CDD505-2E9C-101B-9397-08002B2CF9AE}" pid="3" name="LastSaved">
    <vt:filetime>2024-06-04T00:00:00Z</vt:filetime>
  </property>
</Properties>
</file>