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6798"/>
    <a:srgbClr val="3D83C3"/>
    <a:srgbClr val="2C223B"/>
    <a:srgbClr val="C3C3C3"/>
    <a:srgbClr val="885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7" autoAdjust="0"/>
    <p:restoredTop sz="94660"/>
  </p:normalViewPr>
  <p:slideViewPr>
    <p:cSldViewPr snapToGrid="0">
      <p:cViewPr>
        <p:scale>
          <a:sx n="46" d="100"/>
          <a:sy n="46" d="100"/>
        </p:scale>
        <p:origin x="762" y="1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75038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93943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1374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113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30F1355-598C-45B3-AAB3-5C27E5350FB0}"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15886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30F1355-598C-45B3-AAB3-5C27E5350FB0}"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4186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30F1355-598C-45B3-AAB3-5C27E5350FB0}" type="datetimeFigureOut">
              <a:rPr lang="en-US" smtClean="0"/>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88142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30F1355-598C-45B3-AAB3-5C27E5350FB0}" type="datetimeFigureOut">
              <a:rPr lang="en-US" smtClean="0"/>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61213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1355-598C-45B3-AAB3-5C27E5350FB0}" type="datetimeFigureOut">
              <a:rPr lang="en-US" smtClean="0"/>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66842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53362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56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 xmlns:a16="http://schemas.microsoft.com/office/drawing/2014/main" id="{C15F6355-C71B-E572-A2AE-0C4A56C1BAE4}"/>
              </a:ext>
            </a:extLst>
          </p:cNvPr>
          <p:cNvSpPr/>
          <p:nvPr userDrawn="1"/>
        </p:nvSpPr>
        <p:spPr>
          <a:xfrm>
            <a:off x="0" y="-1"/>
            <a:ext cx="30275213" cy="2278903"/>
          </a:xfrm>
          <a:prstGeom prst="rect">
            <a:avLst/>
          </a:prstGeom>
          <a:solidFill>
            <a:srgbClr val="2F67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Placeholder 1"/>
          <p:cNvSpPr>
            <a:spLocks noGrp="1"/>
          </p:cNvSpPr>
          <p:nvPr>
            <p:ph type="title"/>
          </p:nvPr>
        </p:nvSpPr>
        <p:spPr>
          <a:xfrm>
            <a:off x="2081421" y="2580495"/>
            <a:ext cx="26112371" cy="79718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30F1355-598C-45B3-AAB3-5C27E5350FB0}" type="datetimeFigureOut">
              <a:rPr lang="en-US" smtClean="0"/>
              <a:t>5/24/2024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3CD98AB-CBAD-4279-8EDE-27C1E0715B96}" type="slidenum">
              <a:rPr lang="en-US" smtClean="0"/>
              <a:t>‹#›</a:t>
            </a:fld>
            <a:endParaRPr lang="en-US"/>
          </a:p>
        </p:txBody>
      </p:sp>
      <p:pic>
        <p:nvPicPr>
          <p:cNvPr id="9" name="Picture 8" descr="A black and blue rectangle with white text&#10;&#10;Description automatically generated">
            <a:extLst>
              <a:ext uri="{FF2B5EF4-FFF2-40B4-BE49-F238E27FC236}">
                <a16:creationId xmlns="" xmlns:a16="http://schemas.microsoft.com/office/drawing/2014/main" id="{0C014003-1850-23AB-B842-43B2C3FEFEE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9784" r="8079" b="76234"/>
          <a:stretch/>
        </p:blipFill>
        <p:spPr>
          <a:xfrm>
            <a:off x="1077691" y="413483"/>
            <a:ext cx="10191358" cy="1436712"/>
          </a:xfrm>
          <a:prstGeom prst="rect">
            <a:avLst/>
          </a:prstGeom>
        </p:spPr>
      </p:pic>
      <p:pic>
        <p:nvPicPr>
          <p:cNvPr id="10" name="Picture 9">
            <a:extLst>
              <a:ext uri="{FF2B5EF4-FFF2-40B4-BE49-F238E27FC236}">
                <a16:creationId xmlns="" xmlns:a16="http://schemas.microsoft.com/office/drawing/2014/main" id="{D9FC6F7A-F89C-D57E-BECE-1D7EC57B8EF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865136" y="413483"/>
            <a:ext cx="4332386" cy="1451934"/>
          </a:xfrm>
          <a:prstGeom prst="rect">
            <a:avLst/>
          </a:prstGeom>
          <a:noFill/>
        </p:spPr>
      </p:pic>
      <p:pic>
        <p:nvPicPr>
          <p:cNvPr id="11" name="Picture 10" descr="A screen shot of a calendar&#10;&#10;Description automatically generated">
            <a:extLst>
              <a:ext uri="{FF2B5EF4-FFF2-40B4-BE49-F238E27FC236}">
                <a16:creationId xmlns="" xmlns:a16="http://schemas.microsoft.com/office/drawing/2014/main" id="{C3E838E6-4D75-828B-9FCA-50CB592EDFBF}"/>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17758" r="50000" b="80060"/>
          <a:stretch/>
        </p:blipFill>
        <p:spPr>
          <a:xfrm>
            <a:off x="20246549" y="413483"/>
            <a:ext cx="4233624" cy="1451934"/>
          </a:xfrm>
          <a:prstGeom prst="rect">
            <a:avLst/>
          </a:prstGeom>
        </p:spPr>
      </p:pic>
    </p:spTree>
    <p:extLst>
      <p:ext uri="{BB962C8B-B14F-4D97-AF65-F5344CB8AC3E}">
        <p14:creationId xmlns:p14="http://schemas.microsoft.com/office/powerpoint/2010/main" val="96286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 xmlns:a16="http://schemas.microsoft.com/office/drawing/2014/main" id="{AB91E0B3-0EE3-A1FC-4250-3DC606D8FFB4}"/>
              </a:ext>
            </a:extLst>
          </p:cNvPr>
          <p:cNvSpPr txBox="1"/>
          <p:nvPr/>
        </p:nvSpPr>
        <p:spPr>
          <a:xfrm>
            <a:off x="8253608" y="3554154"/>
            <a:ext cx="20207092" cy="1354217"/>
          </a:xfrm>
          <a:prstGeom prst="rect">
            <a:avLst/>
          </a:prstGeom>
          <a:solidFill>
            <a:srgbClr val="2C223B">
              <a:alpha val="7059"/>
            </a:srgbClr>
          </a:solidFill>
        </p:spPr>
        <p:txBody>
          <a:bodyPr wrap="square" rtlCol="0">
            <a:spAutoFit/>
          </a:bodyPr>
          <a:lstStyle/>
          <a:p>
            <a:pPr algn="just"/>
            <a:r>
              <a:rPr lang="en-US" sz="4000" b="1" dirty="0">
                <a:latin typeface="Poppins Light" panose="00000400000000000000" pitchFamily="2" charset="0"/>
                <a:cs typeface="Poppins Light" panose="00000400000000000000" pitchFamily="2" charset="0"/>
              </a:rPr>
              <a:t>The EU Meat Market: A Focused Overview of the International Trade Flow Performance </a:t>
            </a:r>
          </a:p>
        </p:txBody>
      </p:sp>
      <p:sp>
        <p:nvSpPr>
          <p:cNvPr id="14" name="TextBox 13">
            <a:extLst>
              <a:ext uri="{FF2B5EF4-FFF2-40B4-BE49-F238E27FC236}">
                <a16:creationId xmlns="" xmlns:a16="http://schemas.microsoft.com/office/drawing/2014/main" id="{39498380-4970-B1BF-834C-E404DC1D9CE5}"/>
              </a:ext>
            </a:extLst>
          </p:cNvPr>
          <p:cNvSpPr txBox="1"/>
          <p:nvPr/>
        </p:nvSpPr>
        <p:spPr>
          <a:xfrm>
            <a:off x="8253607" y="5586420"/>
            <a:ext cx="20207093" cy="577081"/>
          </a:xfrm>
          <a:prstGeom prst="rect">
            <a:avLst/>
          </a:prstGeom>
          <a:solidFill>
            <a:srgbClr val="2C223B">
              <a:alpha val="7059"/>
            </a:srgbClr>
          </a:solidFill>
        </p:spPr>
        <p:txBody>
          <a:bodyPr wrap="square" rtlCol="0">
            <a:spAutoFit/>
          </a:bodyPr>
          <a:lstStyle/>
          <a:p>
            <a:pPr algn="just"/>
            <a:r>
              <a:rPr lang="en-US" sz="3150" dirty="0">
                <a:latin typeface="Poppins Light" panose="00000400000000000000" pitchFamily="2" charset="0"/>
                <a:cs typeface="Poppins Light" panose="00000400000000000000" pitchFamily="2" charset="0"/>
              </a:rPr>
              <a:t>Marius </a:t>
            </a:r>
            <a:r>
              <a:rPr lang="en-US" sz="3150" dirty="0" smtClean="0">
                <a:latin typeface="Poppins Light" panose="00000400000000000000" pitchFamily="2" charset="0"/>
                <a:cs typeface="Poppins Light" panose="00000400000000000000" pitchFamily="2" charset="0"/>
              </a:rPr>
              <a:t>Constantin*, </a:t>
            </a:r>
            <a:r>
              <a:rPr lang="en-US" sz="3150" dirty="0" err="1">
                <a:latin typeface="Poppins Light" panose="00000400000000000000" pitchFamily="2" charset="0"/>
                <a:cs typeface="Poppins Light" panose="00000400000000000000" pitchFamily="2" charset="0"/>
              </a:rPr>
              <a:t>Raluca</a:t>
            </a:r>
            <a:r>
              <a:rPr lang="en-US" sz="3150" dirty="0">
                <a:latin typeface="Poppins Light" panose="00000400000000000000" pitchFamily="2" charset="0"/>
                <a:cs typeface="Poppins Light" panose="00000400000000000000" pitchFamily="2" charset="0"/>
              </a:rPr>
              <a:t> </a:t>
            </a:r>
            <a:r>
              <a:rPr lang="en-US" sz="3150" dirty="0" err="1" smtClean="0">
                <a:latin typeface="Poppins Light" panose="00000400000000000000" pitchFamily="2" charset="0"/>
                <a:cs typeface="Poppins Light" panose="00000400000000000000" pitchFamily="2" charset="0"/>
              </a:rPr>
              <a:t>Ignat</a:t>
            </a:r>
            <a:r>
              <a:rPr lang="en-US" sz="3150" dirty="0" smtClean="0">
                <a:latin typeface="Poppins Light" panose="00000400000000000000" pitchFamily="2" charset="0"/>
                <a:cs typeface="Poppins Light" panose="00000400000000000000" pitchFamily="2" charset="0"/>
              </a:rPr>
              <a:t>, </a:t>
            </a:r>
            <a:r>
              <a:rPr lang="en-US" sz="3150" dirty="0">
                <a:latin typeface="Poppins Light" panose="00000400000000000000" pitchFamily="2" charset="0"/>
                <a:cs typeface="Poppins Light" panose="00000400000000000000" pitchFamily="2" charset="0"/>
              </a:rPr>
              <a:t>Elena-</a:t>
            </a:r>
            <a:r>
              <a:rPr lang="en-US" sz="3150" dirty="0" err="1">
                <a:latin typeface="Poppins Light" panose="00000400000000000000" pitchFamily="2" charset="0"/>
                <a:cs typeface="Poppins Light" panose="00000400000000000000" pitchFamily="2" charset="0"/>
              </a:rPr>
              <a:t>Mădălina</a:t>
            </a:r>
            <a:r>
              <a:rPr lang="en-US" sz="3150" dirty="0">
                <a:latin typeface="Poppins Light" panose="00000400000000000000" pitchFamily="2" charset="0"/>
                <a:cs typeface="Poppins Light" panose="00000400000000000000" pitchFamily="2" charset="0"/>
              </a:rPr>
              <a:t> </a:t>
            </a:r>
            <a:r>
              <a:rPr lang="en-US" sz="3150" dirty="0" err="1" smtClean="0">
                <a:latin typeface="Poppins Light" panose="00000400000000000000" pitchFamily="2" charset="0"/>
                <a:cs typeface="Poppins Light" panose="00000400000000000000" pitchFamily="2" charset="0"/>
              </a:rPr>
              <a:t>Deaconu</a:t>
            </a:r>
            <a:r>
              <a:rPr lang="en-US" sz="3150" dirty="0" smtClean="0">
                <a:latin typeface="Poppins Light" panose="00000400000000000000" pitchFamily="2" charset="0"/>
                <a:cs typeface="Poppins Light" panose="00000400000000000000" pitchFamily="2" charset="0"/>
              </a:rPr>
              <a:t>, </a:t>
            </a:r>
            <a:r>
              <a:rPr lang="en-US" sz="3150" dirty="0" err="1">
                <a:latin typeface="Poppins Light" panose="00000400000000000000" pitchFamily="2" charset="0"/>
                <a:cs typeface="Poppins Light" panose="00000400000000000000" pitchFamily="2" charset="0"/>
              </a:rPr>
              <a:t>Bogdan</a:t>
            </a:r>
            <a:r>
              <a:rPr lang="en-US" sz="3150" dirty="0">
                <a:latin typeface="Poppins Light" panose="00000400000000000000" pitchFamily="2" charset="0"/>
                <a:cs typeface="Poppins Light" panose="00000400000000000000" pitchFamily="2" charset="0"/>
              </a:rPr>
              <a:t> Cristian </a:t>
            </a:r>
            <a:r>
              <a:rPr lang="en-US" sz="3150" dirty="0" err="1">
                <a:latin typeface="Poppins Light" panose="00000400000000000000" pitchFamily="2" charset="0"/>
                <a:cs typeface="Poppins Light" panose="00000400000000000000" pitchFamily="2" charset="0"/>
              </a:rPr>
              <a:t>Chiripuci</a:t>
            </a:r>
            <a:r>
              <a:rPr lang="en-US" sz="3150" dirty="0">
                <a:latin typeface="Poppins Light" panose="00000400000000000000" pitchFamily="2" charset="0"/>
                <a:cs typeface="Poppins Light" panose="00000400000000000000" pitchFamily="2" charset="0"/>
              </a:rPr>
              <a:t> </a:t>
            </a:r>
          </a:p>
        </p:txBody>
      </p:sp>
      <p:sp>
        <p:nvSpPr>
          <p:cNvPr id="15" name="TextBox 14">
            <a:extLst>
              <a:ext uri="{FF2B5EF4-FFF2-40B4-BE49-F238E27FC236}">
                <a16:creationId xmlns="" xmlns:a16="http://schemas.microsoft.com/office/drawing/2014/main" id="{297967ED-A615-7E01-D328-AF55338B0E1A}"/>
              </a:ext>
            </a:extLst>
          </p:cNvPr>
          <p:cNvSpPr txBox="1"/>
          <p:nvPr/>
        </p:nvSpPr>
        <p:spPr>
          <a:xfrm>
            <a:off x="8253608" y="6833856"/>
            <a:ext cx="20207092" cy="1015663"/>
          </a:xfrm>
          <a:prstGeom prst="rect">
            <a:avLst/>
          </a:prstGeom>
          <a:solidFill>
            <a:srgbClr val="2C223B">
              <a:alpha val="7059"/>
            </a:srgbClr>
          </a:solidFill>
        </p:spPr>
        <p:txBody>
          <a:bodyPr wrap="square" rtlCol="0">
            <a:spAutoFit/>
          </a:bodyPr>
          <a:lstStyle/>
          <a:p>
            <a:pPr algn="just"/>
            <a:r>
              <a:rPr lang="en-US" sz="3000" dirty="0" smtClean="0">
                <a:latin typeface="Poppins Light" panose="00000400000000000000" pitchFamily="2" charset="0"/>
                <a:cs typeface="Poppins Light" panose="00000400000000000000" pitchFamily="2" charset="0"/>
              </a:rPr>
              <a:t>Department of </a:t>
            </a:r>
            <a:r>
              <a:rPr lang="en-US" sz="3000" dirty="0" err="1" smtClean="0">
                <a:latin typeface="Poppins Light" panose="00000400000000000000" pitchFamily="2" charset="0"/>
                <a:cs typeface="Poppins Light" panose="00000400000000000000" pitchFamily="2" charset="0"/>
              </a:rPr>
              <a:t>Agri</a:t>
            </a:r>
            <a:r>
              <a:rPr lang="en-US" sz="3000" dirty="0" smtClean="0">
                <a:latin typeface="Poppins Light" panose="00000400000000000000" pitchFamily="2" charset="0"/>
                <a:cs typeface="Poppins Light" panose="00000400000000000000" pitchFamily="2" charset="0"/>
              </a:rPr>
              <a:t>-food and </a:t>
            </a:r>
            <a:r>
              <a:rPr lang="en-US" sz="3000" dirty="0">
                <a:latin typeface="Poppins Light" panose="00000400000000000000" pitchFamily="2" charset="0"/>
                <a:cs typeface="Poppins Light" panose="00000400000000000000" pitchFamily="2" charset="0"/>
              </a:rPr>
              <a:t>Environmental Economics, Bucharest University of Economic Studies, Bucharest, Romania</a:t>
            </a:r>
          </a:p>
        </p:txBody>
      </p:sp>
      <p:sp>
        <p:nvSpPr>
          <p:cNvPr id="16" name="TextBox 15">
            <a:extLst>
              <a:ext uri="{FF2B5EF4-FFF2-40B4-BE49-F238E27FC236}">
                <a16:creationId xmlns="" xmlns:a16="http://schemas.microsoft.com/office/drawing/2014/main" id="{6385552E-C1F0-06B4-3D33-D7DF687B6E5C}"/>
              </a:ext>
            </a:extLst>
          </p:cNvPr>
          <p:cNvSpPr txBox="1"/>
          <p:nvPr/>
        </p:nvSpPr>
        <p:spPr>
          <a:xfrm>
            <a:off x="8253606" y="8519874"/>
            <a:ext cx="20207093" cy="584775"/>
          </a:xfrm>
          <a:prstGeom prst="rect">
            <a:avLst/>
          </a:prstGeom>
          <a:solidFill>
            <a:srgbClr val="2C223B">
              <a:alpha val="7059"/>
            </a:srgbClr>
          </a:solidFill>
        </p:spPr>
        <p:txBody>
          <a:bodyPr wrap="square" rtlCol="0">
            <a:spAutoFit/>
          </a:bodyPr>
          <a:lstStyle/>
          <a:p>
            <a:r>
              <a:rPr lang="en-US" sz="3200" dirty="0">
                <a:latin typeface="Poppins Light" panose="00000400000000000000" pitchFamily="2" charset="0"/>
                <a:cs typeface="Poppins Light" panose="00000400000000000000" pitchFamily="2" charset="0"/>
              </a:rPr>
              <a:t>Email</a:t>
            </a:r>
            <a:r>
              <a:rPr lang="en-US" sz="3200" dirty="0" smtClean="0">
                <a:latin typeface="Poppins Light" panose="00000400000000000000" pitchFamily="2" charset="0"/>
                <a:cs typeface="Poppins Light" panose="00000400000000000000" pitchFamily="2" charset="0"/>
              </a:rPr>
              <a:t>: marius.constantin@eam.ase.ro*</a:t>
            </a:r>
            <a:endParaRPr lang="en-US" sz="3200" dirty="0">
              <a:latin typeface="Poppins Light" panose="00000400000000000000" pitchFamily="2" charset="0"/>
              <a:cs typeface="Poppins Light" panose="00000400000000000000" pitchFamily="2" charset="0"/>
            </a:endParaRPr>
          </a:p>
        </p:txBody>
      </p:sp>
      <p:sp>
        <p:nvSpPr>
          <p:cNvPr id="7" name="Rectangle 6"/>
          <p:cNvSpPr/>
          <p:nvPr/>
        </p:nvSpPr>
        <p:spPr>
          <a:xfrm>
            <a:off x="2143124" y="10205892"/>
            <a:ext cx="26317575" cy="9625158"/>
          </a:xfrm>
          <a:prstGeom prst="rect">
            <a:avLst/>
          </a:prstGeom>
          <a:solidFill>
            <a:srgbClr val="2F67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algn="just"/>
            <a:endParaRPr lang="en-US" sz="2800" dirty="0" smtClean="0">
              <a:latin typeface="Poppins Light" panose="00000400000000000000"/>
            </a:endParaRPr>
          </a:p>
        </p:txBody>
      </p:sp>
      <p:sp>
        <p:nvSpPr>
          <p:cNvPr id="2" name="Rectangle 1"/>
          <p:cNvSpPr/>
          <p:nvPr/>
        </p:nvSpPr>
        <p:spPr>
          <a:xfrm>
            <a:off x="1485900" y="10205892"/>
            <a:ext cx="26317575" cy="9625158"/>
          </a:xfrm>
          <a:prstGeom prst="rect">
            <a:avLst/>
          </a:prstGeom>
          <a:solidFill>
            <a:srgbClr val="2F67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algn="just"/>
            <a:r>
              <a:rPr lang="en-US" sz="2800" b="1" dirty="0" smtClean="0">
                <a:latin typeface="Poppins Light" panose="00000400000000000000"/>
              </a:rPr>
              <a:t>Abstract</a:t>
            </a:r>
          </a:p>
          <a:p>
            <a:pPr marL="720000" algn="just"/>
            <a:endParaRPr lang="en-US" sz="2800" dirty="0">
              <a:latin typeface="Poppins Light" panose="00000400000000000000"/>
            </a:endParaRPr>
          </a:p>
          <a:p>
            <a:pPr marL="720000" algn="just"/>
            <a:r>
              <a:rPr lang="en-US" sz="2800" dirty="0">
                <a:latin typeface="Poppins Light" panose="00000400000000000000"/>
              </a:rPr>
              <a:t>The constantly growing world population, escalating food insecurity levels globally, geopolitical conflicts, increased food price volatility, and emerging environmental exigencies concerning the agricultural sector are shaping the new paradigm that the European Union is transitioning to. However, the path towards resilience, sustainability, and high levels of competitiveness requires a performance assessment that could support policymakers to take informed actions to enhance efficiency. Thus, the objective of this research was to provide empirical evidence and solutions to better navigate the challenges faced by the meat market of the European Union. The literature is complemented by this paper with a novel approach of measuring performance based on import and export flows, as well as trade balance results. Data used in this study were extracted from International Trade Centre's platform, covering the period from 2012 to 2023. Swine, bovine, and poultry were the types of meats analyzed in this paper. They were considered representative, since they collectively accounted for nearly 82% of the European Union's total exports of meat and edible meat offal. The research findings showed that Ireland, the Netherlands, and Poland are leading exporters with significant trade surpluses in bovine and poultry meats, with high specialization and strategic market dominance. On the flip side, Italy's pronounced trade deficits in both bovine and swine meats signal a substantial dependence on imports, calling for policy interventions to enhance self-sufficiency. Spain leads in terms of swine meat market performance, while Italy, Poland and Romania face large trade deficits, underscoring their reliance on imports. This detailed examination across different meat types revealed distinct challenges and opportunities for growth and sustainability</a:t>
            </a:r>
            <a:r>
              <a:rPr lang="en-US" sz="2800" dirty="0" smtClean="0">
                <a:latin typeface="Poppins Light" panose="00000400000000000000"/>
              </a:rPr>
              <a:t>.</a:t>
            </a:r>
          </a:p>
        </p:txBody>
      </p:sp>
      <p:graphicFrame>
        <p:nvGraphicFramePr>
          <p:cNvPr id="3" name="Table 2"/>
          <p:cNvGraphicFramePr>
            <a:graphicFrameLocks noGrp="1"/>
          </p:cNvGraphicFramePr>
          <p:nvPr>
            <p:extLst>
              <p:ext uri="{D42A27DB-BD31-4B8C-83A1-F6EECF244321}">
                <p14:modId xmlns:p14="http://schemas.microsoft.com/office/powerpoint/2010/main" val="2188591833"/>
              </p:ext>
            </p:extLst>
          </p:nvPr>
        </p:nvGraphicFramePr>
        <p:xfrm>
          <a:off x="1485897" y="21072418"/>
          <a:ext cx="13158789" cy="20529149"/>
        </p:xfrm>
        <a:graphic>
          <a:graphicData uri="http://schemas.openxmlformats.org/drawingml/2006/table">
            <a:tbl>
              <a:tblPr firstRow="1" firstCol="1" bandRow="1">
                <a:tableStyleId>{5C22544A-7EE6-4342-B048-85BDC9FD1C3A}</a:tableStyleId>
              </a:tblPr>
              <a:tblGrid>
                <a:gridCol w="1481832"/>
                <a:gridCol w="1481832"/>
                <a:gridCol w="1356068"/>
                <a:gridCol w="1558387"/>
                <a:gridCol w="1558387"/>
                <a:gridCol w="1558387"/>
                <a:gridCol w="2081948"/>
                <a:gridCol w="2081948"/>
              </a:tblGrid>
              <a:tr h="307654">
                <a:tc rowSpan="3">
                  <a:txBody>
                    <a:bodyPr/>
                    <a:lstStyle/>
                    <a:p>
                      <a:pPr marL="71755" marR="71755" algn="ctr">
                        <a:spcAft>
                          <a:spcPts val="0"/>
                        </a:spcAft>
                      </a:pPr>
                      <a:r>
                        <a:rPr lang="en-US" sz="2000" dirty="0">
                          <a:effectLst/>
                        </a:rPr>
                        <a:t>Country</a:t>
                      </a:r>
                      <a:endParaRPr lang="en-US" sz="2000" dirty="0">
                        <a:effectLst/>
                        <a:latin typeface="Times New Roman" panose="02020603050405020304" pitchFamily="18" charset="0"/>
                        <a:ea typeface="Times New Roman" panose="02020603050405020304" pitchFamily="18" charset="0"/>
                      </a:endParaRPr>
                    </a:p>
                  </a:txBody>
                  <a:tcPr marL="68580" marR="68580" marT="0" marB="0" vert="vert270" anchor="ctr"/>
                </a:tc>
                <a:tc gridSpan="3">
                  <a:txBody>
                    <a:bodyPr/>
                    <a:lstStyle/>
                    <a:p>
                      <a:pPr algn="ctr">
                        <a:spcAft>
                          <a:spcPts val="0"/>
                        </a:spcAft>
                      </a:pPr>
                      <a:r>
                        <a:rPr lang="en-US" sz="2000" dirty="0">
                          <a:effectLst/>
                        </a:rPr>
                        <a:t>Import</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algn="ctr">
                        <a:spcAft>
                          <a:spcPts val="0"/>
                        </a:spcAft>
                      </a:pPr>
                      <a:r>
                        <a:rPr lang="en-US" sz="2000" dirty="0">
                          <a:effectLst/>
                        </a:rPr>
                        <a:t>Export</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en-US" sz="2000" dirty="0">
                          <a:effectLst/>
                        </a:rPr>
                        <a:t>Trade balance</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2497970">
                <a:tc vMerge="1">
                  <a:txBody>
                    <a:bodyPr/>
                    <a:lstStyle/>
                    <a:p>
                      <a:endParaRPr lang="en-US"/>
                    </a:p>
                  </a:txBody>
                  <a:tcPr/>
                </a:tc>
                <a:tc>
                  <a:txBody>
                    <a:bodyPr/>
                    <a:lstStyle/>
                    <a:p>
                      <a:pPr algn="ctr">
                        <a:spcAft>
                          <a:spcPts val="0"/>
                        </a:spcAft>
                      </a:pPr>
                      <a:r>
                        <a:rPr lang="en-US" sz="2000">
                          <a:effectLst/>
                        </a:rPr>
                        <a:t>Import value in 2023 (billion EUR)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Share from the national </a:t>
                      </a:r>
                      <a:r>
                        <a:rPr lang="en-US" sz="2000" dirty="0" err="1">
                          <a:effectLst/>
                        </a:rPr>
                        <a:t>agri</a:t>
                      </a:r>
                      <a:r>
                        <a:rPr lang="en-US" sz="2000" dirty="0">
                          <a:effectLst/>
                        </a:rPr>
                        <a:t>-food imports (average 2012-2023)</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Share from the EU-27 swine meat imports (average 2012-2023)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Export value in 2023 (billion EUR)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Share from the national agri-food exports (average 2012-2023)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Share from the EU-27 swine meat exports (average 2012-2023)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Surplus (+) or deficit (−) value in 2023 (billion EUR)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1110209">
                <a:tc vMerge="1">
                  <a:txBody>
                    <a:bodyPr/>
                    <a:lstStyle/>
                    <a:p>
                      <a:endParaRPr lang="en-US"/>
                    </a:p>
                  </a:txBody>
                  <a:tcPr/>
                </a:tc>
                <a:tc>
                  <a:txBody>
                    <a:bodyPr/>
                    <a:lstStyle/>
                    <a:p>
                      <a:pPr algn="ctr">
                        <a:spcAft>
                          <a:spcPts val="0"/>
                        </a:spcAft>
                      </a:pPr>
                      <a:r>
                        <a:rPr lang="en-US" sz="2000">
                          <a:effectLst/>
                        </a:rPr>
                        <a:t>(Amplification ratio)</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(Standard deviation)</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(Standard deviation)</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(Amplification ratio)</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(Standard deviation)</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(Standard deviation)</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(Amplification ratio)</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AT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0.450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2.5%</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0.470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0.020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(1.42)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(0.2%)</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BE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0.267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1.7%</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1.571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11.9%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(1.41)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(1.21)</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(1.18)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BG</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0.375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6.4%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0.021</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−0.353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(1.67)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(2.30)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(0.1%)</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HR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0.328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6.0%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0.033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0.8%</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−0.296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(1.74)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(0.4%)</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CY</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0.032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0.6%</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−0.030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(1.94)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(0.6%)</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CZ</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0.935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6.6%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5.6%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0.092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1.0%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−0.844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(1.53)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(1.18)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(0.1%)</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DK</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0.177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2.425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22.8%</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2.249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(1.18)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(1.6%)</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EE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0.081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0.039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0.2%</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−0.043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(1.55)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FI</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0.054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0.076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4.3%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0.7%</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0.021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(0.99)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(1.16)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FR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0.922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7.4%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1.093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8.4%</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0.171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(1.15)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DE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1.744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3.809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5.2%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35.8%</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2.065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(1.10)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(3.1%)</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EL</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0.657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6.4%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4.2%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0.012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−0.645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(1.44)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(1.44)</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HU</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0.422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4.9%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0.455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0.034</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(1.42)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IE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0.130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0.369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0.239</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(0.84)</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IT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2.953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4.4%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18.4%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0.129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−2.824</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(1.47)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LV</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0.098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0.028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−0.070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(1.51)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(2.50)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LT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0.215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0.022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−0.193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(1.65)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LU</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0.013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−0.011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(1.35)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MT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0.012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−0.012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(1.34)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NL</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0.742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5.4%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2.890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19.6%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2.148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(1.27)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PL</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1.867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7.1%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0.827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7.4%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−1.040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(1.37)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(1.84)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PT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0.351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0.081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−0.270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(1.22)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RO</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1.063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6.1%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4.7%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−1.060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(2.07)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(2.16)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SK</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0.445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5.8%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0.032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−0.413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(1.59)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SI</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0.157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4.6%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0.091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−0.067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(1.39)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(6.03)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ES</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0.272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6.297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7.8%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36.5%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6.025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(1.34)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(5.6%)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rowSpan="2">
                  <a:txBody>
                    <a:bodyPr/>
                    <a:lstStyle/>
                    <a:p>
                      <a:pPr algn="ctr">
                        <a:spcAft>
                          <a:spcPts val="0"/>
                        </a:spcAft>
                      </a:pPr>
                      <a:r>
                        <a:rPr lang="en-US" sz="2000">
                          <a:effectLst/>
                        </a:rPr>
                        <a:t>SE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0.058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−0.151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307654">
                <a:tc vMerge="1">
                  <a:txBody>
                    <a:bodyPr/>
                    <a:lstStyle/>
                    <a:p>
                      <a:endParaRPr lang="en-US"/>
                    </a:p>
                  </a:txBody>
                  <a:tcPr/>
                </a:tc>
                <a:tc>
                  <a:txBody>
                    <a:bodyPr/>
                    <a:lstStyle/>
                    <a:p>
                      <a:pPr algn="ctr">
                        <a:spcAft>
                          <a:spcPts val="0"/>
                        </a:spcAft>
                      </a:pPr>
                      <a:r>
                        <a:rPr lang="ro-RO" sz="2000">
                          <a:effectLst/>
                        </a:rPr>
                        <a:t>(0.84)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(0.75)</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
        <p:nvSpPr>
          <p:cNvPr id="4" name="Rectangle 1"/>
          <p:cNvSpPr>
            <a:spLocks noChangeArrowheads="1"/>
          </p:cNvSpPr>
          <p:nvPr/>
        </p:nvSpPr>
        <p:spPr bwMode="auto">
          <a:xfrm>
            <a:off x="1485900" y="20469383"/>
            <a:ext cx="13335702"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315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Overview on the performance of swine meat trade flows in the EU-27</a:t>
            </a:r>
            <a:endParaRPr kumimoji="0" lang="en-US" sz="315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6055362" y="41605471"/>
            <a:ext cx="8691738" cy="369332"/>
          </a:xfrm>
          <a:prstGeom prst="rect">
            <a:avLst/>
          </a:prstGeom>
        </p:spPr>
        <p:txBody>
          <a:bodyPr wrap="none">
            <a:spAutoFit/>
          </a:bodyPr>
          <a:lstStyle/>
          <a:p>
            <a:pPr lvl="0" algn="r" defTabSz="914400" eaLnBrk="0" fontAlgn="base" hangingPunct="0">
              <a:spcBef>
                <a:spcPct val="0"/>
              </a:spcBef>
              <a:spcAft>
                <a:spcPct val="0"/>
              </a:spcAft>
            </a:pPr>
            <a:r>
              <a:rPr lang="en-US" i="1" dirty="0">
                <a:latin typeface="Arial" panose="020B0604020202020204" pitchFamily="34" charset="0"/>
                <a:ea typeface="Times New Roman" panose="02020603050405020304" pitchFamily="18" charset="0"/>
              </a:rPr>
              <a:t>Source: Authors' own calculations based on International Trade Center data (2024</a:t>
            </a:r>
            <a:r>
              <a:rPr lang="en-US" i="1" dirty="0" smtClean="0">
                <a:latin typeface="Arial" panose="020B0604020202020204" pitchFamily="34" charset="0"/>
                <a:ea typeface="Times New Roman" panose="02020603050405020304" pitchFamily="18" charset="0"/>
              </a:rPr>
              <a:t>)</a:t>
            </a:r>
            <a:endParaRPr lang="en-US" dirty="0">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699766420"/>
              </p:ext>
            </p:extLst>
          </p:nvPr>
        </p:nvGraphicFramePr>
        <p:xfrm>
          <a:off x="15669833" y="21023629"/>
          <a:ext cx="12790866" cy="20581839"/>
        </p:xfrm>
        <a:graphic>
          <a:graphicData uri="http://schemas.openxmlformats.org/drawingml/2006/table">
            <a:tbl>
              <a:tblPr firstRow="1" firstCol="1" bandRow="1">
                <a:tableStyleId>{5C22544A-7EE6-4342-B048-85BDC9FD1C3A}</a:tableStyleId>
              </a:tblPr>
              <a:tblGrid>
                <a:gridCol w="1418589"/>
                <a:gridCol w="1418589"/>
                <a:gridCol w="1491875"/>
                <a:gridCol w="1491875"/>
                <a:gridCol w="1491875"/>
                <a:gridCol w="1491875"/>
                <a:gridCol w="1993094"/>
                <a:gridCol w="1993094"/>
              </a:tblGrid>
              <a:tr h="343046">
                <a:tc rowSpan="3">
                  <a:txBody>
                    <a:bodyPr/>
                    <a:lstStyle/>
                    <a:p>
                      <a:pPr marL="71755" marR="71755" algn="ctr">
                        <a:spcAft>
                          <a:spcPts val="0"/>
                        </a:spcAft>
                      </a:pPr>
                      <a:r>
                        <a:rPr lang="en-US" sz="2000" dirty="0">
                          <a:effectLst/>
                        </a:rPr>
                        <a:t>Country</a:t>
                      </a:r>
                      <a:endParaRPr lang="en-US" sz="2000" dirty="0">
                        <a:effectLst/>
                        <a:latin typeface="Times New Roman" panose="02020603050405020304" pitchFamily="18" charset="0"/>
                        <a:ea typeface="Times New Roman" panose="02020603050405020304" pitchFamily="18" charset="0"/>
                      </a:endParaRPr>
                    </a:p>
                  </a:txBody>
                  <a:tcPr marL="68580" marR="68580" marT="0" marB="0" vert="vert270" anchor="ctr"/>
                </a:tc>
                <a:tc gridSpan="3">
                  <a:txBody>
                    <a:bodyPr/>
                    <a:lstStyle/>
                    <a:p>
                      <a:pPr algn="ctr">
                        <a:spcAft>
                          <a:spcPts val="0"/>
                        </a:spcAft>
                      </a:pPr>
                      <a:r>
                        <a:rPr lang="en-US" sz="2000" dirty="0">
                          <a:effectLst/>
                        </a:rPr>
                        <a:t>Import</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algn="ctr">
                        <a:spcAft>
                          <a:spcPts val="0"/>
                        </a:spcAft>
                      </a:pPr>
                      <a:r>
                        <a:rPr lang="en-US" sz="2000">
                          <a:effectLst/>
                        </a:rPr>
                        <a:t>Export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en-US" sz="2000">
                          <a:effectLst/>
                        </a:rPr>
                        <a:t>Trade balance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2083129">
                <a:tc vMerge="1">
                  <a:txBody>
                    <a:bodyPr/>
                    <a:lstStyle/>
                    <a:p>
                      <a:endParaRPr lang="en-US"/>
                    </a:p>
                  </a:txBody>
                  <a:tcPr/>
                </a:tc>
                <a:tc>
                  <a:txBody>
                    <a:bodyPr/>
                    <a:lstStyle/>
                    <a:p>
                      <a:pPr algn="ctr">
                        <a:spcAft>
                          <a:spcPts val="0"/>
                        </a:spcAft>
                      </a:pPr>
                      <a:r>
                        <a:rPr lang="en-US" sz="2000">
                          <a:effectLst/>
                        </a:rPr>
                        <a:t>Import value in 2023 (billion EUR)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Share from the national </a:t>
                      </a:r>
                      <a:r>
                        <a:rPr lang="en-US" sz="2000" dirty="0" err="1">
                          <a:effectLst/>
                        </a:rPr>
                        <a:t>agri</a:t>
                      </a:r>
                      <a:r>
                        <a:rPr lang="en-US" sz="2000" dirty="0">
                          <a:effectLst/>
                        </a:rPr>
                        <a:t>-food imports (average 2012-2023)</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Share from the EU-27 poultry meat imports (average 2012-2023)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Export value in 2023 (billion EUR)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Share from the national agri-food exports (average 2012-2023)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Share from the EU-27 poultry meat exports (average 2012-2023)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a:effectLst/>
                        </a:rPr>
                        <a:t>Surplus (+) or deficit (−) value in 2023 (billion EUR)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r>
              <a:tr h="1460862">
                <a:tc vMerge="1">
                  <a:txBody>
                    <a:bodyPr/>
                    <a:lstStyle/>
                    <a:p>
                      <a:endParaRPr lang="en-US"/>
                    </a:p>
                  </a:txBody>
                  <a:tcPr/>
                </a:tc>
                <a:tc>
                  <a:txBody>
                    <a:bodyPr/>
                    <a:lstStyle/>
                    <a:p>
                      <a:pPr algn="ctr">
                        <a:spcAft>
                          <a:spcPts val="0"/>
                        </a:spcAft>
                      </a:pPr>
                      <a:r>
                        <a:rPr lang="en-US" sz="2000" dirty="0">
                          <a:effectLst/>
                        </a:rPr>
                        <a:t>(Amplification ratio)</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(Standard deviation)</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(Standard deviation)</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(Amplification ratio)</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(Standard deviation)</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(Standard deviation)</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000" dirty="0">
                          <a:effectLst/>
                        </a:rPr>
                        <a:t>(Amplification ratio)</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309163">
                <a:tc rowSpan="2">
                  <a:txBody>
                    <a:bodyPr/>
                    <a:lstStyle/>
                    <a:p>
                      <a:pPr algn="ctr">
                        <a:spcAft>
                          <a:spcPts val="0"/>
                        </a:spcAft>
                      </a:pPr>
                      <a:r>
                        <a:rPr lang="en-US" sz="2000">
                          <a:effectLst/>
                        </a:rPr>
                        <a:t>AT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0.375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4.2%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0.289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−0.086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(1.27)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(0.78)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BE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0.681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6.9%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1.070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11.9%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0.389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(1.37)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(1.09)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BG</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0.162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3.3%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0.209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3.1%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0.047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(1.45)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(0.3%)</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(1.44)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HR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0.083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0.028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−0.055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(1.65)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(1.66)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CY</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0.049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−0.049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(1.77)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(1.79)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CZ</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0.380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0.064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−0.316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(1.48)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(1.59)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DK</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0.225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0.164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−0.061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(1.30)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(1.62)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EE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0.063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0.024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−0.040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(1.66)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(1.63)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FI</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0.042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0.011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−0.031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(1.50)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(2.09)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FR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1.936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0.830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12.3%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−1.105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(1.60)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(3.40)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DE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1.980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21.9%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1.070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13.2%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−0.910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(1.26)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(1.13)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(1.45)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EL</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0.217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0.066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−0.151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(1.44)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(2.05)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(1.27)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HU</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0.272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0.754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5.8%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7.5%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0.482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(2.44)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(1.12)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IE</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0.276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0.144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−0.133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(1.06)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(0.86)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IT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0.283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0.459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4.8%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0.177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(1.65)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LV</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0.088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0.045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−0.043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(1.67)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(1.76)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LT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0.108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0.094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−0.014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(1.70)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(1.06)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(N/A)</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LU</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0.061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0.006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−0.055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(1.44)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(1.41)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MT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0.020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−0.020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(1.40)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(0.75)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(1.40)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NL</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1.659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13.0%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3.029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33.6%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1.370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(1.78)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(1.25)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(0.92)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PL</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4.116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7.3%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31.4%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4.014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(1.27)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(1.83)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(6.3%)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(1.85)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PT</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0.253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0.069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−0.184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(1.61)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(1.61)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RO</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0.246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0.230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−0.016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(1.41)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(0.66)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SK</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0.261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0.132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−0.129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(1.81)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(1.72)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(1.90)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SI</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0.070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0.086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3.8%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0.017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(1.51)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(1.64)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(2.53)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a:effectLst/>
                        </a:rPr>
                        <a:t>ES</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0.530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4.8%</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0.509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4.7%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−0.020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(1.53)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(1.51)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(2.57)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rowSpan="2">
                  <a:txBody>
                    <a:bodyPr/>
                    <a:lstStyle/>
                    <a:p>
                      <a:pPr algn="ctr">
                        <a:spcAft>
                          <a:spcPts val="0"/>
                        </a:spcAft>
                      </a:pPr>
                      <a:r>
                        <a:rPr lang="en-US" sz="2000" dirty="0">
                          <a:effectLst/>
                        </a:rPr>
                        <a:t>SE</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0.260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1.1%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2.4%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0.062</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−0.198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r>
              <a:tr h="309163">
                <a:tc vMerge="1">
                  <a:txBody>
                    <a:bodyPr/>
                    <a:lstStyle/>
                    <a:p>
                      <a:endParaRPr lang="en-US"/>
                    </a:p>
                  </a:txBody>
                  <a:tcPr/>
                </a:tc>
                <a:tc>
                  <a:txBody>
                    <a:bodyPr/>
                    <a:lstStyle/>
                    <a:p>
                      <a:pPr algn="ctr">
                        <a:spcAft>
                          <a:spcPts val="0"/>
                        </a:spcAft>
                      </a:pPr>
                      <a:r>
                        <a:rPr lang="ro-RO" sz="2000">
                          <a:effectLst/>
                        </a:rPr>
                        <a:t>(1.50)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a:effectLst/>
                        </a:rPr>
                        <a:t>(0.2%)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ro-RO" sz="2000" dirty="0">
                          <a:effectLst/>
                        </a:rPr>
                        <a:t>(1.60)</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dirty="0">
                          <a:effectLst/>
                        </a:rPr>
                        <a:t>(0.1%)</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a:effectLst/>
                        </a:rPr>
                        <a:t>(0.1%)</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spcAft>
                          <a:spcPts val="0"/>
                        </a:spcAft>
                      </a:pPr>
                      <a:r>
                        <a:rPr lang="ro-RO" sz="2000" dirty="0">
                          <a:effectLst/>
                        </a:rPr>
                        <a:t>(1.47)</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r>
            </a:tbl>
          </a:graphicData>
        </a:graphic>
      </p:graphicFrame>
      <p:sp>
        <p:nvSpPr>
          <p:cNvPr id="12" name="Rectangle 1"/>
          <p:cNvSpPr>
            <a:spLocks noChangeArrowheads="1"/>
          </p:cNvSpPr>
          <p:nvPr/>
        </p:nvSpPr>
        <p:spPr bwMode="auto">
          <a:xfrm>
            <a:off x="15587661" y="20443144"/>
            <a:ext cx="13170593" cy="56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305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Overview on the performance of poultry meat trade flows in the EU-27</a:t>
            </a:r>
            <a:endParaRPr kumimoji="0" lang="en-US" sz="3050" b="0" i="0" u="none" strike="noStrike" cap="none" normalizeH="0" baseline="0" dirty="0" smtClean="0">
              <a:ln>
                <a:noFill/>
              </a:ln>
              <a:solidFill>
                <a:schemeClr val="tx1"/>
              </a:solidFill>
              <a:effectLst/>
              <a:latin typeface="Arial" panose="020B0604020202020204" pitchFamily="34" charset="0"/>
            </a:endParaRPr>
          </a:p>
        </p:txBody>
      </p:sp>
      <p:sp>
        <p:nvSpPr>
          <p:cNvPr id="17" name="Rectangle 16"/>
          <p:cNvSpPr/>
          <p:nvPr/>
        </p:nvSpPr>
        <p:spPr>
          <a:xfrm>
            <a:off x="19768961" y="41605471"/>
            <a:ext cx="8691738" cy="369332"/>
          </a:xfrm>
          <a:prstGeom prst="rect">
            <a:avLst/>
          </a:prstGeom>
        </p:spPr>
        <p:txBody>
          <a:bodyPr wrap="none">
            <a:spAutoFit/>
          </a:bodyPr>
          <a:lstStyle/>
          <a:p>
            <a:pPr lvl="0" algn="r" defTabSz="914400" eaLnBrk="0" fontAlgn="base" hangingPunct="0">
              <a:spcBef>
                <a:spcPct val="0"/>
              </a:spcBef>
              <a:spcAft>
                <a:spcPct val="0"/>
              </a:spcAft>
            </a:pPr>
            <a:r>
              <a:rPr lang="en-US" i="1" dirty="0">
                <a:latin typeface="Arial" panose="020B0604020202020204" pitchFamily="34" charset="0"/>
                <a:ea typeface="Times New Roman" panose="02020603050405020304" pitchFamily="18" charset="0"/>
              </a:rPr>
              <a:t>Source: Authors' own calculations based on International Trade Center data (2024</a:t>
            </a:r>
            <a:r>
              <a:rPr lang="en-US" i="1" dirty="0" smtClean="0">
                <a:latin typeface="Arial" panose="020B0604020202020204" pitchFamily="34" charset="0"/>
                <a:ea typeface="Times New Roman" panose="02020603050405020304" pitchFamily="18" charset="0"/>
              </a:rPr>
              <a:t>)</a:t>
            </a:r>
            <a:endParaRPr lang="en-US" dirty="0">
              <a:latin typeface="Arial" panose="020B0604020202020204" pitchFamily="34" charset="0"/>
            </a:endParaRPr>
          </a:p>
        </p:txBody>
      </p:sp>
    </p:spTree>
    <p:extLst>
      <p:ext uri="{BB962C8B-B14F-4D97-AF65-F5344CB8AC3E}">
        <p14:creationId xmlns:p14="http://schemas.microsoft.com/office/powerpoint/2010/main" val="74874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79</TotalTime>
  <Words>2428</Words>
  <Application>Microsoft Office PowerPoint</Application>
  <PresentationFormat>Custom</PresentationFormat>
  <Paragraphs>857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Poppins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c:creator>
  <cp:lastModifiedBy>Marius Constantin</cp:lastModifiedBy>
  <cp:revision>17</cp:revision>
  <dcterms:created xsi:type="dcterms:W3CDTF">2017-05-22T21:55:42Z</dcterms:created>
  <dcterms:modified xsi:type="dcterms:W3CDTF">2024-05-24T11:41:29Z</dcterms:modified>
</cp:coreProperties>
</file>