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23B"/>
    <a:srgbClr val="C3C3C3"/>
    <a:srgbClr val="885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07" autoAdjust="0"/>
    <p:restoredTop sz="94660"/>
  </p:normalViewPr>
  <p:slideViewPr>
    <p:cSldViewPr snapToGrid="0">
      <p:cViewPr varScale="1">
        <p:scale>
          <a:sx n="19" d="100"/>
          <a:sy n="19" d="100"/>
        </p:scale>
        <p:origin x="3348" y="5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GB"/>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04-Jun-2024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750386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04-Jun-2024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939435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04-Jun-2024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137418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04-Jun-2024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01134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GB"/>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30F1355-598C-45B3-AAB3-5C27E5350FB0}" type="datetimeFigureOut">
              <a:rPr lang="en-US" smtClean="0"/>
              <a:t>04-Jun-2024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1588694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30F1355-598C-45B3-AAB3-5C27E5350FB0}" type="datetimeFigureOut">
              <a:rPr lang="en-US" smtClean="0"/>
              <a:t>04-Jun-2024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418623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GB"/>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30F1355-598C-45B3-AAB3-5C27E5350FB0}" type="datetimeFigureOut">
              <a:rPr lang="en-US" smtClean="0"/>
              <a:t>04-Jun-2024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881423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30F1355-598C-45B3-AAB3-5C27E5350FB0}" type="datetimeFigureOut">
              <a:rPr lang="en-US" smtClean="0"/>
              <a:t>04-Jun-2024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612135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0F1355-598C-45B3-AAB3-5C27E5350FB0}" type="datetimeFigureOut">
              <a:rPr lang="en-US" smtClean="0"/>
              <a:t>04-Jun-2024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668428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GB"/>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B30F1355-598C-45B3-AAB3-5C27E5350FB0}" type="datetimeFigureOut">
              <a:rPr lang="en-US" smtClean="0"/>
              <a:t>04-Jun-2024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533624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GB"/>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GB"/>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B30F1355-598C-45B3-AAB3-5C27E5350FB0}" type="datetimeFigureOut">
              <a:rPr lang="en-US" smtClean="0"/>
              <a:t>04-Jun-2024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05623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C15F6355-C71B-E572-A2AE-0C4A56C1BAE4}"/>
              </a:ext>
            </a:extLst>
          </p:cNvPr>
          <p:cNvSpPr/>
          <p:nvPr userDrawn="1"/>
        </p:nvSpPr>
        <p:spPr>
          <a:xfrm>
            <a:off x="0" y="-1"/>
            <a:ext cx="30275213" cy="2278903"/>
          </a:xfrm>
          <a:prstGeom prst="rect">
            <a:avLst/>
          </a:prstGeom>
          <a:solidFill>
            <a:srgbClr val="2F679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 name="Title Placeholder 1"/>
          <p:cNvSpPr>
            <a:spLocks noGrp="1"/>
          </p:cNvSpPr>
          <p:nvPr>
            <p:ph type="title"/>
          </p:nvPr>
        </p:nvSpPr>
        <p:spPr>
          <a:xfrm>
            <a:off x="2081421" y="2580495"/>
            <a:ext cx="26112371" cy="7971834"/>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B30F1355-598C-45B3-AAB3-5C27E5350FB0}" type="datetimeFigureOut">
              <a:rPr lang="en-US" smtClean="0"/>
              <a:t>04-Jun-2024</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93CD98AB-CBAD-4279-8EDE-27C1E0715B96}" type="slidenum">
              <a:rPr lang="en-US" smtClean="0"/>
              <a:t>‹#›</a:t>
            </a:fld>
            <a:endParaRPr lang="en-US"/>
          </a:p>
        </p:txBody>
      </p:sp>
      <p:pic>
        <p:nvPicPr>
          <p:cNvPr id="9" name="Picture 8" descr="A black and blue rectangle with white text&#10;&#10;Description automatically generated">
            <a:extLst>
              <a:ext uri="{FF2B5EF4-FFF2-40B4-BE49-F238E27FC236}">
                <a16:creationId xmlns:a16="http://schemas.microsoft.com/office/drawing/2014/main" id="{0C014003-1850-23AB-B842-43B2C3FEFEE4}"/>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9784" r="8079" b="76234"/>
          <a:stretch/>
        </p:blipFill>
        <p:spPr>
          <a:xfrm>
            <a:off x="1077691" y="413483"/>
            <a:ext cx="10191358" cy="1436712"/>
          </a:xfrm>
          <a:prstGeom prst="rect">
            <a:avLst/>
          </a:prstGeom>
        </p:spPr>
      </p:pic>
      <p:pic>
        <p:nvPicPr>
          <p:cNvPr id="10" name="Picture 9">
            <a:extLst>
              <a:ext uri="{FF2B5EF4-FFF2-40B4-BE49-F238E27FC236}">
                <a16:creationId xmlns:a16="http://schemas.microsoft.com/office/drawing/2014/main" id="{D9FC6F7A-F89C-D57E-BECE-1D7EC57B8EF2}"/>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4865136" y="413483"/>
            <a:ext cx="4332386" cy="1451934"/>
          </a:xfrm>
          <a:prstGeom prst="rect">
            <a:avLst/>
          </a:prstGeom>
          <a:noFill/>
        </p:spPr>
      </p:pic>
      <p:pic>
        <p:nvPicPr>
          <p:cNvPr id="11" name="Picture 10" descr="A screen shot of a calendar&#10;&#10;Description automatically generated">
            <a:extLst>
              <a:ext uri="{FF2B5EF4-FFF2-40B4-BE49-F238E27FC236}">
                <a16:creationId xmlns:a16="http://schemas.microsoft.com/office/drawing/2014/main" id="{C3E838E6-4D75-828B-9FCA-50CB592EDFBF}"/>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l="17758" r="50000" b="80060"/>
          <a:stretch/>
        </p:blipFill>
        <p:spPr>
          <a:xfrm>
            <a:off x="20246549" y="413483"/>
            <a:ext cx="4233624" cy="1451934"/>
          </a:xfrm>
          <a:prstGeom prst="rect">
            <a:avLst/>
          </a:prstGeom>
        </p:spPr>
      </p:pic>
    </p:spTree>
    <p:extLst>
      <p:ext uri="{BB962C8B-B14F-4D97-AF65-F5344CB8AC3E}">
        <p14:creationId xmlns:p14="http://schemas.microsoft.com/office/powerpoint/2010/main" val="9628603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AB91E0B3-0EE3-A1FC-4250-3DC606D8FFB4}"/>
              </a:ext>
            </a:extLst>
          </p:cNvPr>
          <p:cNvSpPr txBox="1"/>
          <p:nvPr/>
        </p:nvSpPr>
        <p:spPr>
          <a:xfrm>
            <a:off x="4724400" y="3554154"/>
            <a:ext cx="23057417" cy="707886"/>
          </a:xfrm>
          <a:prstGeom prst="rect">
            <a:avLst/>
          </a:prstGeom>
          <a:solidFill>
            <a:srgbClr val="2C223B">
              <a:alpha val="7059"/>
            </a:srgbClr>
          </a:solidFill>
        </p:spPr>
        <p:txBody>
          <a:bodyPr wrap="square" rtlCol="0">
            <a:spAutoFit/>
          </a:bodyPr>
          <a:lstStyle/>
          <a:p>
            <a:r>
              <a:rPr lang="en-US" sz="4000" b="1" dirty="0" smtClean="0">
                <a:latin typeface="Poppins Light" panose="00000400000000000000" pitchFamily="2" charset="0"/>
                <a:cs typeface="Poppins Light" panose="00000400000000000000" pitchFamily="2" charset="0"/>
              </a:rPr>
              <a:t>An Overview of the Evolution of the Israeli Economy Since 1948</a:t>
            </a:r>
            <a:endParaRPr lang="en-US" sz="4000" b="1" dirty="0">
              <a:latin typeface="Poppins Light" panose="00000400000000000000" pitchFamily="2" charset="0"/>
              <a:cs typeface="Poppins Light" panose="00000400000000000000" pitchFamily="2" charset="0"/>
            </a:endParaRPr>
          </a:p>
        </p:txBody>
      </p:sp>
      <p:sp>
        <p:nvSpPr>
          <p:cNvPr id="14" name="TextBox 13">
            <a:extLst>
              <a:ext uri="{FF2B5EF4-FFF2-40B4-BE49-F238E27FC236}">
                <a16:creationId xmlns:a16="http://schemas.microsoft.com/office/drawing/2014/main" id="{39498380-4970-B1BF-834C-E404DC1D9CE5}"/>
              </a:ext>
            </a:extLst>
          </p:cNvPr>
          <p:cNvSpPr txBox="1"/>
          <p:nvPr/>
        </p:nvSpPr>
        <p:spPr>
          <a:xfrm>
            <a:off x="4724400" y="4631074"/>
            <a:ext cx="23057417" cy="1077218"/>
          </a:xfrm>
          <a:prstGeom prst="rect">
            <a:avLst/>
          </a:prstGeom>
          <a:solidFill>
            <a:srgbClr val="2C223B">
              <a:alpha val="7059"/>
            </a:srgbClr>
          </a:solidFill>
        </p:spPr>
        <p:txBody>
          <a:bodyPr wrap="square" rtlCol="0">
            <a:spAutoFit/>
          </a:bodyPr>
          <a:lstStyle/>
          <a:p>
            <a:r>
              <a:rPr lang="en-US" sz="3200" b="1" dirty="0" err="1">
                <a:latin typeface="Poppins Light" panose="00000400000000000000"/>
              </a:rPr>
              <a:t>Sorin</a:t>
            </a:r>
            <a:r>
              <a:rPr lang="en-US" sz="3200" b="1" dirty="0">
                <a:latin typeface="Poppins Light" panose="00000400000000000000"/>
              </a:rPr>
              <a:t>-George Toma</a:t>
            </a:r>
            <a:r>
              <a:rPr lang="en-US" sz="3200" b="1" baseline="30000" dirty="0">
                <a:latin typeface="Poppins Light" panose="00000400000000000000"/>
              </a:rPr>
              <a:t>1</a:t>
            </a:r>
            <a:r>
              <a:rPr lang="en-US" sz="3200" b="1" dirty="0">
                <a:latin typeface="Poppins Light" panose="00000400000000000000"/>
              </a:rPr>
              <a:t>, </a:t>
            </a:r>
            <a:r>
              <a:rPr lang="en-US" sz="3200" b="1" dirty="0" err="1">
                <a:latin typeface="Poppins Light" panose="00000400000000000000"/>
              </a:rPr>
              <a:t>Andreea</a:t>
            </a:r>
            <a:r>
              <a:rPr lang="en-US" sz="3200" b="1" dirty="0">
                <a:latin typeface="Poppins Light" panose="00000400000000000000"/>
              </a:rPr>
              <a:t> Simona Săseanu</a:t>
            </a:r>
            <a:r>
              <a:rPr lang="en-US" sz="3200" b="1" baseline="30000" dirty="0">
                <a:latin typeface="Poppins Light" panose="00000400000000000000"/>
              </a:rPr>
              <a:t>2</a:t>
            </a:r>
            <a:r>
              <a:rPr lang="en-US" sz="3200" b="1" dirty="0">
                <a:latin typeface="Poppins Light" panose="00000400000000000000"/>
              </a:rPr>
              <a:t>, </a:t>
            </a:r>
            <a:r>
              <a:rPr lang="en-US" sz="3200" b="1" dirty="0" err="1">
                <a:latin typeface="Poppins Light" panose="00000400000000000000"/>
              </a:rPr>
              <a:t>Dragoș</a:t>
            </a:r>
            <a:r>
              <a:rPr lang="en-US" sz="3200" b="1" dirty="0">
                <a:latin typeface="Poppins Light" panose="00000400000000000000"/>
              </a:rPr>
              <a:t> Tohănean</a:t>
            </a:r>
            <a:r>
              <a:rPr lang="en-US" sz="3200" b="1" baseline="30000" dirty="0">
                <a:latin typeface="Poppins Light" panose="00000400000000000000"/>
              </a:rPr>
              <a:t>3</a:t>
            </a:r>
            <a:r>
              <a:rPr lang="en-US" sz="3200" b="1" dirty="0">
                <a:latin typeface="Poppins Light" panose="00000400000000000000"/>
              </a:rPr>
              <a:t> and </a:t>
            </a:r>
            <a:r>
              <a:rPr lang="en-US" sz="3200" b="1" dirty="0" err="1">
                <a:latin typeface="Poppins Light" panose="00000400000000000000"/>
              </a:rPr>
              <a:t>Claudiu-Nicolae</a:t>
            </a:r>
            <a:r>
              <a:rPr lang="en-US" sz="3200" b="1" dirty="0">
                <a:latin typeface="Poppins Light" panose="00000400000000000000"/>
              </a:rPr>
              <a:t> Ghinea</a:t>
            </a:r>
            <a:r>
              <a:rPr lang="en-US" sz="3200" b="1" baseline="30000" dirty="0">
                <a:latin typeface="Poppins Light" panose="00000400000000000000"/>
              </a:rPr>
              <a:t>4</a:t>
            </a:r>
            <a:endParaRPr lang="en-US" sz="3200" dirty="0">
              <a:latin typeface="Poppins Light" panose="00000400000000000000"/>
            </a:endParaRPr>
          </a:p>
          <a:p>
            <a:endParaRPr lang="en-US" sz="3200" dirty="0">
              <a:latin typeface="Poppins Light" panose="00000400000000000000" pitchFamily="2" charset="0"/>
              <a:cs typeface="Poppins Light" panose="00000400000000000000" pitchFamily="2" charset="0"/>
            </a:endParaRPr>
          </a:p>
        </p:txBody>
      </p:sp>
      <p:sp>
        <p:nvSpPr>
          <p:cNvPr id="15" name="TextBox 14">
            <a:extLst>
              <a:ext uri="{FF2B5EF4-FFF2-40B4-BE49-F238E27FC236}">
                <a16:creationId xmlns:a16="http://schemas.microsoft.com/office/drawing/2014/main" id="{297967ED-A615-7E01-D328-AF55338B0E1A}"/>
              </a:ext>
            </a:extLst>
          </p:cNvPr>
          <p:cNvSpPr txBox="1"/>
          <p:nvPr/>
        </p:nvSpPr>
        <p:spPr>
          <a:xfrm>
            <a:off x="4724399" y="5868874"/>
            <a:ext cx="23057417" cy="1569660"/>
          </a:xfrm>
          <a:prstGeom prst="rect">
            <a:avLst/>
          </a:prstGeom>
          <a:solidFill>
            <a:srgbClr val="2C223B">
              <a:alpha val="7059"/>
            </a:srgbClr>
          </a:solidFill>
        </p:spPr>
        <p:txBody>
          <a:bodyPr wrap="square" rtlCol="0">
            <a:spAutoFit/>
          </a:bodyPr>
          <a:lstStyle/>
          <a:p>
            <a:r>
              <a:rPr lang="en-US" sz="3200" i="1" baseline="30000" dirty="0">
                <a:latin typeface="Poppins Light" panose="00000400000000000000"/>
              </a:rPr>
              <a:t>1)</a:t>
            </a:r>
            <a:r>
              <a:rPr lang="en-US" sz="3200" i="1" dirty="0">
                <a:latin typeface="Poppins Light" panose="00000400000000000000"/>
              </a:rPr>
              <a:t>University of Bucharest, Bucharest, Romania</a:t>
            </a:r>
            <a:endParaRPr lang="en-US" sz="3200" dirty="0">
              <a:latin typeface="Poppins Light" panose="00000400000000000000"/>
            </a:endParaRPr>
          </a:p>
          <a:p>
            <a:r>
              <a:rPr lang="en-US" sz="3200" i="1" baseline="30000" dirty="0">
                <a:latin typeface="Poppins Light" panose="00000400000000000000"/>
              </a:rPr>
              <a:t>2)3)4)</a:t>
            </a:r>
            <a:r>
              <a:rPr lang="en-US" sz="3200" i="1" dirty="0">
                <a:latin typeface="Poppins Light" panose="00000400000000000000"/>
              </a:rPr>
              <a:t>The Bucharest University of Economic Studies, Bucharest, Romania</a:t>
            </a:r>
            <a:endParaRPr lang="en-US" sz="3200" dirty="0">
              <a:latin typeface="Poppins Light" panose="00000400000000000000"/>
            </a:endParaRPr>
          </a:p>
          <a:p>
            <a:endParaRPr lang="en-US" sz="3200" dirty="0">
              <a:latin typeface="Poppins Light" panose="00000400000000000000" pitchFamily="2" charset="0"/>
              <a:cs typeface="Poppins Light" panose="00000400000000000000" pitchFamily="2" charset="0"/>
            </a:endParaRPr>
          </a:p>
        </p:txBody>
      </p:sp>
      <p:sp>
        <p:nvSpPr>
          <p:cNvPr id="16" name="TextBox 15">
            <a:extLst>
              <a:ext uri="{FF2B5EF4-FFF2-40B4-BE49-F238E27FC236}">
                <a16:creationId xmlns:a16="http://schemas.microsoft.com/office/drawing/2014/main" id="{6385552E-C1F0-06B4-3D33-D7DF687B6E5C}"/>
              </a:ext>
            </a:extLst>
          </p:cNvPr>
          <p:cNvSpPr txBox="1"/>
          <p:nvPr/>
        </p:nvSpPr>
        <p:spPr>
          <a:xfrm>
            <a:off x="4724400" y="7633691"/>
            <a:ext cx="23057417" cy="1077218"/>
          </a:xfrm>
          <a:prstGeom prst="rect">
            <a:avLst/>
          </a:prstGeom>
          <a:solidFill>
            <a:srgbClr val="2C223B">
              <a:alpha val="7059"/>
            </a:srgbClr>
          </a:solidFill>
        </p:spPr>
        <p:txBody>
          <a:bodyPr wrap="square" rtlCol="0">
            <a:spAutoFit/>
          </a:bodyPr>
          <a:lstStyle/>
          <a:p>
            <a:r>
              <a:rPr lang="de-DE" sz="3200" dirty="0">
                <a:latin typeface="Poppins Light" panose="00000400000000000000"/>
              </a:rPr>
              <a:t>tomagsorin62@yahoo.com; saseanu@yahoo.com; tohanean_dragos@yahoo.com; </a:t>
            </a:r>
            <a:r>
              <a:rPr lang="de-DE" sz="3200" dirty="0" smtClean="0">
                <a:latin typeface="Poppins Light" panose="00000400000000000000"/>
              </a:rPr>
              <a:t>claudiung95@gmail.com</a:t>
            </a:r>
            <a:endParaRPr lang="en-US" sz="3200" dirty="0">
              <a:latin typeface="Poppins Light" panose="00000400000000000000"/>
            </a:endParaRPr>
          </a:p>
          <a:p>
            <a:endParaRPr lang="en-US" sz="3200" dirty="0">
              <a:latin typeface="Poppins Light" panose="00000400000000000000" pitchFamily="2" charset="0"/>
              <a:cs typeface="Poppins Light" panose="00000400000000000000" pitchFamily="2" charset="0"/>
            </a:endParaRPr>
          </a:p>
        </p:txBody>
      </p:sp>
      <p:sp>
        <p:nvSpPr>
          <p:cNvPr id="3" name="Subtitle 2"/>
          <p:cNvSpPr>
            <a:spLocks noGrp="1"/>
          </p:cNvSpPr>
          <p:nvPr>
            <p:ph type="subTitle" idx="1"/>
          </p:nvPr>
        </p:nvSpPr>
        <p:spPr>
          <a:xfrm>
            <a:off x="660400" y="9045368"/>
            <a:ext cx="28955999" cy="33067832"/>
          </a:xfrm>
        </p:spPr>
        <p:txBody>
          <a:bodyPr>
            <a:normAutofit/>
          </a:bodyPr>
          <a:lstStyle/>
          <a:p>
            <a:pPr algn="just">
              <a:spcBef>
                <a:spcPts val="600"/>
              </a:spcBef>
            </a:pPr>
            <a:r>
              <a:rPr lang="en-US" sz="3200" b="1" dirty="0" smtClean="0">
                <a:latin typeface="Poppins Light" panose="00000400000000000000"/>
              </a:rPr>
              <a:t>Introduction</a:t>
            </a:r>
          </a:p>
          <a:p>
            <a:pPr algn="just">
              <a:spcBef>
                <a:spcPts val="600"/>
              </a:spcBef>
            </a:pPr>
            <a:r>
              <a:rPr lang="en-GB" sz="3200" dirty="0" smtClean="0">
                <a:latin typeface="Poppins Light" panose="00000400000000000000"/>
              </a:rPr>
              <a:t>The </a:t>
            </a:r>
            <a:r>
              <a:rPr lang="en-GB" sz="3200" dirty="0">
                <a:latin typeface="Poppins Light" panose="00000400000000000000"/>
              </a:rPr>
              <a:t>establishment of the modern state of Israel in 1948 gave a huge impetus to its citizens to deeply engaging in building a prosperous country and a thriving society. Thus, a marginalized and often discriminated people had the chance to finally deciding upon his own destiny. The purpose of the paper is to briefly analyse the evolution of the Israeli economy since </a:t>
            </a:r>
            <a:r>
              <a:rPr lang="en-GB" sz="3200" smtClean="0">
                <a:latin typeface="Poppins Light" panose="00000400000000000000"/>
              </a:rPr>
              <a:t>1948.</a:t>
            </a:r>
          </a:p>
          <a:p>
            <a:pPr algn="just">
              <a:spcBef>
                <a:spcPts val="600"/>
              </a:spcBef>
            </a:pPr>
            <a:endParaRPr lang="en-GB" sz="3200" dirty="0" smtClean="0">
              <a:latin typeface="Poppins Light" panose="00000400000000000000"/>
            </a:endParaRPr>
          </a:p>
          <a:p>
            <a:pPr algn="just">
              <a:spcBef>
                <a:spcPts val="600"/>
              </a:spcBef>
            </a:pPr>
            <a:r>
              <a:rPr lang="ro-RO" sz="3200" b="1" dirty="0"/>
              <a:t>Review of the </a:t>
            </a:r>
            <a:r>
              <a:rPr lang="ro-RO" sz="3200" b="1" dirty="0" smtClean="0"/>
              <a:t>literature</a:t>
            </a:r>
            <a:endParaRPr lang="en-US" sz="3200" b="1" dirty="0" smtClean="0">
              <a:latin typeface="Poppins Light" panose="00000400000000000000"/>
            </a:endParaRPr>
          </a:p>
          <a:p>
            <a:pPr algn="just">
              <a:spcBef>
                <a:spcPts val="600"/>
              </a:spcBef>
            </a:pPr>
            <a:r>
              <a:rPr lang="en-GB" sz="3200" dirty="0">
                <a:latin typeface="Poppins Light" panose="00000400000000000000"/>
              </a:rPr>
              <a:t>There are numerous articles and books written about the history, economy, politics and culture of Israel. Most of them are referring to the concept of Zionism, the movement of Jewish national liberation and a unique characteristic of the Jewish world. On the one hand, facing profound adversity from the Arab world (Fraser, 2015), the state of Israel entered into the international arena by promoting a Zionist foreign policy (Karsh, 2004). On the other hand, the rapid expansion of the globalization process (</a:t>
            </a:r>
            <a:r>
              <a:rPr lang="en-GB" sz="3200" dirty="0" err="1">
                <a:latin typeface="Poppins Light" panose="00000400000000000000"/>
              </a:rPr>
              <a:t>Toma</a:t>
            </a:r>
            <a:r>
              <a:rPr lang="en-GB" sz="3200" dirty="0">
                <a:latin typeface="Poppins Light" panose="00000400000000000000"/>
              </a:rPr>
              <a:t>, 2005) forced Israel to become competitive by heavily investing in technology and constantly innovating. The way the Israeli economy successfully developed has constituted a subject of interest for numerous </a:t>
            </a:r>
            <a:r>
              <a:rPr lang="en-GB" sz="3200" dirty="0" smtClean="0">
                <a:latin typeface="Poppins Light" panose="00000400000000000000"/>
              </a:rPr>
              <a:t>researchers. </a:t>
            </a:r>
          </a:p>
          <a:p>
            <a:pPr algn="just">
              <a:spcBef>
                <a:spcPts val="600"/>
              </a:spcBef>
            </a:pPr>
            <a:endParaRPr lang="en-GB" sz="3200" b="1" dirty="0" smtClean="0">
              <a:latin typeface="Poppins Light" panose="00000400000000000000"/>
            </a:endParaRPr>
          </a:p>
          <a:p>
            <a:pPr algn="just">
              <a:spcBef>
                <a:spcPts val="600"/>
              </a:spcBef>
            </a:pPr>
            <a:r>
              <a:rPr lang="en-GB" sz="3200" b="1" dirty="0" smtClean="0">
                <a:latin typeface="Poppins Light" panose="00000400000000000000"/>
              </a:rPr>
              <a:t>Research </a:t>
            </a:r>
            <a:r>
              <a:rPr lang="en-GB" sz="3200" b="1" dirty="0">
                <a:latin typeface="Poppins Light" panose="00000400000000000000"/>
              </a:rPr>
              <a:t>methodology</a:t>
            </a:r>
            <a:endParaRPr lang="en-US" sz="3200" dirty="0">
              <a:latin typeface="Poppins Light" panose="00000400000000000000"/>
            </a:endParaRPr>
          </a:p>
          <a:p>
            <a:pPr algn="just">
              <a:spcBef>
                <a:spcPts val="600"/>
              </a:spcBef>
            </a:pPr>
            <a:r>
              <a:rPr lang="en-US" sz="3200" dirty="0">
                <a:latin typeface="Poppins Light" panose="00000400000000000000"/>
              </a:rPr>
              <a:t>In order to reach the purpose of the paper, the authors used a qualitative research method</a:t>
            </a:r>
            <a:r>
              <a:rPr lang="en-US" sz="3200" dirty="0" smtClean="0">
                <a:latin typeface="Poppins Light" panose="00000400000000000000"/>
              </a:rPr>
              <a:t>.</a:t>
            </a:r>
          </a:p>
          <a:p>
            <a:pPr algn="just">
              <a:spcBef>
                <a:spcPts val="600"/>
              </a:spcBef>
            </a:pPr>
            <a:endParaRPr lang="en-GB" sz="3200" b="1" dirty="0" smtClean="0">
              <a:latin typeface="Poppins Light" panose="00000400000000000000"/>
            </a:endParaRPr>
          </a:p>
          <a:p>
            <a:pPr algn="just">
              <a:spcBef>
                <a:spcPts val="600"/>
              </a:spcBef>
            </a:pPr>
            <a:r>
              <a:rPr lang="en-GB" sz="3200" b="1" dirty="0" smtClean="0">
                <a:latin typeface="Poppins Light" panose="00000400000000000000"/>
              </a:rPr>
              <a:t>Results </a:t>
            </a:r>
            <a:r>
              <a:rPr lang="en-GB" sz="3200" b="1" dirty="0">
                <a:latin typeface="Poppins Light" panose="00000400000000000000"/>
              </a:rPr>
              <a:t>and discussion</a:t>
            </a:r>
            <a:endParaRPr lang="en-US" sz="3200" dirty="0">
              <a:latin typeface="Poppins Light" panose="00000400000000000000"/>
            </a:endParaRPr>
          </a:p>
          <a:p>
            <a:pPr algn="just">
              <a:spcBef>
                <a:spcPts val="600"/>
              </a:spcBef>
            </a:pPr>
            <a:r>
              <a:rPr lang="en-US" sz="3200" dirty="0" smtClean="0">
                <a:latin typeface="Poppins Light" panose="00000400000000000000"/>
              </a:rPr>
              <a:t>The </a:t>
            </a:r>
            <a:r>
              <a:rPr lang="en-US" sz="3200" dirty="0">
                <a:latin typeface="Poppins Light" panose="00000400000000000000"/>
              </a:rPr>
              <a:t>authors identified the following phases of this evolution by taking in account the growth of the gross domestic product (GDP), the gross national product (GNP) and the GDP per capita in </a:t>
            </a:r>
            <a:r>
              <a:rPr lang="en-US" sz="3200" dirty="0" smtClean="0">
                <a:latin typeface="Poppins Light" panose="00000400000000000000"/>
              </a:rPr>
              <a:t>Israel:</a:t>
            </a:r>
          </a:p>
          <a:p>
            <a:pPr algn="just">
              <a:spcBef>
                <a:spcPts val="0"/>
              </a:spcBef>
            </a:pPr>
            <a:r>
              <a:rPr lang="en-US" sz="3200" dirty="0">
                <a:latin typeface="Poppins Light" panose="00000400000000000000"/>
              </a:rPr>
              <a:t>1948-1951- austerity. The first war with the Arab world and the large exodus of Jews from Arab countries forced the Israeli government to create workplaces despite the lack of the needed financial resources. Therefore, a low-income economy was tightly controlled by the state and an austerity policy was implemented. The majority of investments were </a:t>
            </a:r>
            <a:r>
              <a:rPr lang="en-US" sz="3200" dirty="0" smtClean="0">
                <a:latin typeface="Poppins Light" panose="00000400000000000000"/>
              </a:rPr>
              <a:t>channeled </a:t>
            </a:r>
            <a:r>
              <a:rPr lang="en-US" sz="3200" dirty="0">
                <a:latin typeface="Poppins Light" panose="00000400000000000000"/>
              </a:rPr>
              <a:t>to agriculture to ensure the needed food for the people</a:t>
            </a:r>
            <a:r>
              <a:rPr lang="en-US" sz="3200" dirty="0" smtClean="0">
                <a:latin typeface="Poppins Light" panose="00000400000000000000"/>
              </a:rPr>
              <a:t>. </a:t>
            </a:r>
            <a:endParaRPr lang="en-US" sz="3200" dirty="0">
              <a:latin typeface="Poppins Light" panose="00000400000000000000"/>
            </a:endParaRPr>
          </a:p>
          <a:p>
            <a:pPr algn="just">
              <a:spcBef>
                <a:spcPts val="0"/>
              </a:spcBef>
            </a:pPr>
            <a:r>
              <a:rPr lang="en-US" sz="3200" dirty="0">
                <a:latin typeface="Poppins Light" panose="00000400000000000000"/>
              </a:rPr>
              <a:t>1952-1972- high economic growth. The government took important market-oriented measures towards economic liberalization and facilitated the import of capital. The foreign investors provided not only capital and technology but also management and marketing know-how. On the other hand, other immigrants arrived, many being well-educated and possessing financial resources. The German reparation payments and the sale of bonds outside Israel also contributed to substantial investment programs. Impressive rates of GDP growth were achieved. </a:t>
            </a:r>
            <a:endParaRPr lang="en-US" sz="3200" dirty="0" smtClean="0">
              <a:latin typeface="Poppins Light" panose="00000400000000000000"/>
            </a:endParaRPr>
          </a:p>
          <a:p>
            <a:pPr algn="just">
              <a:spcBef>
                <a:spcPts val="600"/>
              </a:spcBef>
            </a:pPr>
            <a:r>
              <a:rPr lang="en-US" sz="3200" dirty="0">
                <a:latin typeface="Poppins Light" panose="00000400000000000000"/>
              </a:rPr>
              <a:t>1973-1989- slow economic growth and crisis. The oil crises, the Yom Kippur and the Lebanon Wars negatively affected the Israeli economy. The level of economic activity was reduced for a relatively long period of time and the external debt significantly increased. Also, the high rates of inflation due to the increasing oil prices and the large balance of payments deficits worsened the economic situation. The 1977 reforms that aimed to liberalize the economy were followed by austerity measures at the end of the 1970s. Israel experienced a severe hyperinflationary period between 1979 and 1985. This is why a comprehensive economic stabilization program was adopted in 1985: reducing </a:t>
            </a:r>
            <a:r>
              <a:rPr lang="en-US" sz="3200" dirty="0" err="1">
                <a:latin typeface="Poppins Light" panose="00000400000000000000"/>
              </a:rPr>
              <a:t>spendings</a:t>
            </a:r>
            <a:r>
              <a:rPr lang="en-US" sz="3200" dirty="0">
                <a:latin typeface="Poppins Light" panose="00000400000000000000"/>
              </a:rPr>
              <a:t>, cutting the budget deficit, freezing the exchange rate, and equilibrating the balance of payments. An emergency financial aid from the United States of America was also very helpful for the Israeli economy. After successfully stabilizing the economy in early 1987, the government understood the need to redirect it towards the market economy. As a result, the economic structure started to be dominated by human capital-intensive industries. Textiles, food, beverages, and tobacco declined whereas electronics, chemicals and machines increased in importance.       </a:t>
            </a:r>
          </a:p>
          <a:p>
            <a:pPr algn="just">
              <a:spcBef>
                <a:spcPts val="600"/>
              </a:spcBef>
            </a:pPr>
            <a:r>
              <a:rPr lang="en-US" sz="3200" dirty="0">
                <a:latin typeface="Poppins Light" panose="00000400000000000000"/>
              </a:rPr>
              <a:t>1990-onwards- globalization economic path. Increasingly based on the market forces, the Israeli economy succeeded in obtaining more sustainable economic growth and reaching a hi-tech economic power. Since the end of the 20th century and the beginning of the 21st century, Israel has grown into one of the most dynamic and thriving economies. By becoming more and more integrated into the global goods, services, </a:t>
            </a:r>
            <a:r>
              <a:rPr lang="en-US" sz="3200" dirty="0" err="1">
                <a:latin typeface="Poppins Light" panose="00000400000000000000"/>
              </a:rPr>
              <a:t>labour</a:t>
            </a:r>
            <a:r>
              <a:rPr lang="en-US" sz="3200" dirty="0">
                <a:latin typeface="Poppins Light" panose="00000400000000000000"/>
              </a:rPr>
              <a:t>, information, technological and capital flows, the Israeli economy provides a valuable example of achieving economic progress by mixing a sound macroeconomic policy and well-regulated institutions with a gradual economic opening to the world economy.  </a:t>
            </a:r>
            <a:endParaRPr lang="en-US" sz="3200" dirty="0" smtClean="0">
              <a:latin typeface="Poppins Light" panose="00000400000000000000"/>
            </a:endParaRPr>
          </a:p>
          <a:p>
            <a:pPr algn="just">
              <a:spcBef>
                <a:spcPts val="0"/>
              </a:spcBef>
            </a:pPr>
            <a:r>
              <a:rPr lang="en-US" sz="3200" dirty="0">
                <a:latin typeface="Poppins Light" panose="00000400000000000000"/>
              </a:rPr>
              <a:t>In sum, the above presentation leads to the idea that the Israeli GDP and GDP per capita increased, but their growth rates fluctuated over time. Rapid economic growth started at the beginning of the 1950s and ended at the beginning of the 1970s. It followed a period of relatively lower economic growth.  </a:t>
            </a:r>
            <a:endParaRPr lang="en-US" sz="3200" dirty="0" smtClean="0">
              <a:latin typeface="Poppins Light" panose="00000400000000000000"/>
            </a:endParaRPr>
          </a:p>
          <a:p>
            <a:pPr algn="just">
              <a:spcBef>
                <a:spcPts val="0"/>
              </a:spcBef>
            </a:pPr>
            <a:endParaRPr lang="en-GB" sz="3200" b="1" dirty="0" smtClean="0">
              <a:latin typeface="Poppins Light" panose="00000400000000000000"/>
            </a:endParaRPr>
          </a:p>
          <a:p>
            <a:pPr algn="just">
              <a:spcBef>
                <a:spcPts val="0"/>
              </a:spcBef>
            </a:pPr>
            <a:r>
              <a:rPr lang="en-GB" sz="3200" b="1" dirty="0" smtClean="0">
                <a:latin typeface="Poppins Light" panose="00000400000000000000"/>
              </a:rPr>
              <a:t>Conclusions</a:t>
            </a:r>
            <a:endParaRPr lang="en-US" sz="3200" dirty="0">
              <a:latin typeface="Poppins Light" panose="00000400000000000000"/>
            </a:endParaRPr>
          </a:p>
          <a:p>
            <a:pPr algn="just">
              <a:spcBef>
                <a:spcPts val="0"/>
              </a:spcBef>
            </a:pPr>
            <a:r>
              <a:rPr lang="en-GB" sz="3200" dirty="0">
                <a:latin typeface="Poppins Light" panose="00000400000000000000"/>
              </a:rPr>
              <a:t>Unprecedented events mark the long history of the Jewish people. After a very long period of living all over the world, the Jews finally rebuilt their country in 1948. The deep attachment of Jews to their ancestral homeland has been expressed by Zionism, their nationalist movement, which aimed at self-determination and statehood. Since the establishment of the modern state of Israel, its economy has miraculously developed from a low-income to an advanced economy in less than eighty years of existence.   </a:t>
            </a:r>
            <a:endParaRPr lang="en-US" sz="3200" dirty="0">
              <a:latin typeface="Poppins Light" panose="00000400000000000000"/>
            </a:endParaRPr>
          </a:p>
          <a:p>
            <a:pPr algn="just">
              <a:spcBef>
                <a:spcPts val="0"/>
              </a:spcBef>
            </a:pPr>
            <a:r>
              <a:rPr lang="en-GB" sz="3200" dirty="0">
                <a:latin typeface="Poppins Light" panose="00000400000000000000"/>
              </a:rPr>
              <a:t>This research contributes to the enrichment of the scientific literature in two ways. Firstly, it offers a deeper understanding of how the Israeli economy has evolved since 1948. Secondly, this study identifies four </a:t>
            </a:r>
            <a:r>
              <a:rPr lang="en-GB" sz="3200" dirty="0" err="1">
                <a:latin typeface="Poppins Light" panose="00000400000000000000"/>
              </a:rPr>
              <a:t>evolutive</a:t>
            </a:r>
            <a:r>
              <a:rPr lang="en-GB" sz="3200" dirty="0">
                <a:latin typeface="Poppins Light" panose="00000400000000000000"/>
              </a:rPr>
              <a:t> phases and several factors that enabled this small country to obtain rapid and sustainable economic growth. Further research may </a:t>
            </a:r>
            <a:r>
              <a:rPr lang="en-GB" sz="3200" dirty="0" err="1">
                <a:latin typeface="Poppins Light" panose="00000400000000000000"/>
              </a:rPr>
              <a:t>analyze</a:t>
            </a:r>
            <a:r>
              <a:rPr lang="en-GB" sz="3200" dirty="0">
                <a:latin typeface="Poppins Light" panose="00000400000000000000"/>
              </a:rPr>
              <a:t> in depth the above four </a:t>
            </a:r>
            <a:r>
              <a:rPr lang="en-GB" sz="3200" dirty="0" err="1">
                <a:latin typeface="Poppins Light" panose="00000400000000000000"/>
              </a:rPr>
              <a:t>evolutive</a:t>
            </a:r>
            <a:r>
              <a:rPr lang="en-GB" sz="3200" dirty="0">
                <a:latin typeface="Poppins Light" panose="00000400000000000000"/>
              </a:rPr>
              <a:t> phases and introduce other factors related to Israeli economic success.  </a:t>
            </a:r>
            <a:endParaRPr lang="en-US" sz="3200" dirty="0">
              <a:latin typeface="Poppins Light" panose="00000400000000000000"/>
            </a:endParaRPr>
          </a:p>
          <a:p>
            <a:pPr algn="just">
              <a:spcBef>
                <a:spcPts val="0"/>
              </a:spcBef>
            </a:pPr>
            <a:r>
              <a:rPr lang="en-US" sz="3200" dirty="0" smtClean="0">
                <a:latin typeface="Poppins Light" panose="00000400000000000000"/>
              </a:rPr>
              <a:t> </a:t>
            </a:r>
            <a:endParaRPr lang="en-US" sz="3200" dirty="0">
              <a:latin typeface="Poppins Light" panose="00000400000000000000"/>
            </a:endParaRPr>
          </a:p>
          <a:p>
            <a:pPr algn="just">
              <a:spcBef>
                <a:spcPts val="600"/>
              </a:spcBef>
            </a:pPr>
            <a:r>
              <a:rPr lang="en-US" sz="3200" dirty="0" smtClean="0">
                <a:latin typeface="Poppins Light" panose="00000400000000000000"/>
              </a:rPr>
              <a:t>    </a:t>
            </a:r>
            <a:endParaRPr lang="en-US" sz="3200" dirty="0">
              <a:latin typeface="Poppins Light" panose="00000400000000000000"/>
            </a:endParaRPr>
          </a:p>
          <a:p>
            <a:pPr algn="just">
              <a:spcBef>
                <a:spcPts val="600"/>
              </a:spcBef>
            </a:pPr>
            <a:endParaRPr lang="en-US" sz="3200" dirty="0" smtClean="0">
              <a:latin typeface="Poppins Light" panose="00000400000000000000"/>
            </a:endParaRPr>
          </a:p>
          <a:p>
            <a:pPr algn="just">
              <a:spcBef>
                <a:spcPts val="600"/>
              </a:spcBef>
            </a:pPr>
            <a:endParaRPr lang="en-US" sz="3200" dirty="0">
              <a:latin typeface="Poppins Light" panose="00000400000000000000"/>
            </a:endParaRPr>
          </a:p>
          <a:p>
            <a:pPr algn="just">
              <a:spcBef>
                <a:spcPts val="600"/>
              </a:spcBef>
            </a:pPr>
            <a:endParaRPr lang="en-US" sz="3200" dirty="0">
              <a:latin typeface="Poppins Light" panose="00000400000000000000"/>
            </a:endParaRPr>
          </a:p>
        </p:txBody>
      </p:sp>
    </p:spTree>
    <p:extLst>
      <p:ext uri="{BB962C8B-B14F-4D97-AF65-F5344CB8AC3E}">
        <p14:creationId xmlns:p14="http://schemas.microsoft.com/office/powerpoint/2010/main" val="7487492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95</TotalTime>
  <Words>1004</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Poppins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c:creator>
  <cp:lastModifiedBy>Student</cp:lastModifiedBy>
  <cp:revision>21</cp:revision>
  <dcterms:created xsi:type="dcterms:W3CDTF">2017-05-22T21:55:42Z</dcterms:created>
  <dcterms:modified xsi:type="dcterms:W3CDTF">2024-06-04T18:00:48Z</dcterms:modified>
</cp:coreProperties>
</file>