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223B"/>
    <a:srgbClr val="C3C3C3"/>
    <a:srgbClr val="885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07" autoAdjust="0"/>
    <p:restoredTop sz="94660"/>
  </p:normalViewPr>
  <p:slideViewPr>
    <p:cSldViewPr snapToGrid="0">
      <p:cViewPr varScale="1">
        <p:scale>
          <a:sx n="11" d="100"/>
          <a:sy n="11" d="100"/>
        </p:scale>
        <p:origin x="2412" y="12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GB"/>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3750386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939435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137418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011343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GB"/>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30F1355-598C-45B3-AAB3-5C27E5350FB0}"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1588694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30F1355-598C-45B3-AAB3-5C27E5350FB0}"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3418623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GB"/>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GB"/>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GB"/>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30F1355-598C-45B3-AAB3-5C27E5350FB0}" type="datetimeFigureOut">
              <a:rPr lang="en-US" smtClean="0"/>
              <a:t>5/29/2024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881423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30F1355-598C-45B3-AAB3-5C27E5350FB0}" type="datetimeFigureOut">
              <a:rPr lang="en-US" smtClean="0"/>
              <a:t>5/29/2024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612135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0F1355-598C-45B3-AAB3-5C27E5350FB0}" type="datetimeFigureOut">
              <a:rPr lang="en-US" smtClean="0"/>
              <a:t>5/29/2024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3668428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GB"/>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GB"/>
              <a:t>Click to edit Master text styles</a:t>
            </a:r>
          </a:p>
        </p:txBody>
      </p:sp>
      <p:sp>
        <p:nvSpPr>
          <p:cNvPr id="5" name="Date Placeholder 4"/>
          <p:cNvSpPr>
            <a:spLocks noGrp="1"/>
          </p:cNvSpPr>
          <p:nvPr>
            <p:ph type="dt" sz="half" idx="10"/>
          </p:nvPr>
        </p:nvSpPr>
        <p:spPr/>
        <p:txBody>
          <a:bodyPr/>
          <a:lstStyle/>
          <a:p>
            <a:fld id="{B30F1355-598C-45B3-AAB3-5C27E5350FB0}"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533624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GB"/>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GB"/>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GB"/>
              <a:t>Click to edit Master text styles</a:t>
            </a:r>
          </a:p>
        </p:txBody>
      </p:sp>
      <p:sp>
        <p:nvSpPr>
          <p:cNvPr id="5" name="Date Placeholder 4"/>
          <p:cNvSpPr>
            <a:spLocks noGrp="1"/>
          </p:cNvSpPr>
          <p:nvPr>
            <p:ph type="dt" sz="half" idx="10"/>
          </p:nvPr>
        </p:nvSpPr>
        <p:spPr/>
        <p:txBody>
          <a:bodyPr/>
          <a:lstStyle/>
          <a:p>
            <a:fld id="{B30F1355-598C-45B3-AAB3-5C27E5350FB0}"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05623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C15F6355-C71B-E572-A2AE-0C4A56C1BAE4}"/>
              </a:ext>
            </a:extLst>
          </p:cNvPr>
          <p:cNvSpPr/>
          <p:nvPr userDrawn="1"/>
        </p:nvSpPr>
        <p:spPr>
          <a:xfrm>
            <a:off x="0" y="-1"/>
            <a:ext cx="30275213" cy="2278903"/>
          </a:xfrm>
          <a:prstGeom prst="rect">
            <a:avLst/>
          </a:prstGeom>
          <a:solidFill>
            <a:srgbClr val="2F679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 name="Title Placeholder 1"/>
          <p:cNvSpPr>
            <a:spLocks noGrp="1"/>
          </p:cNvSpPr>
          <p:nvPr>
            <p:ph type="title"/>
          </p:nvPr>
        </p:nvSpPr>
        <p:spPr>
          <a:xfrm>
            <a:off x="2081421" y="2580495"/>
            <a:ext cx="26112371" cy="7971834"/>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B30F1355-598C-45B3-AAB3-5C27E5350FB0}" type="datetimeFigureOut">
              <a:rPr lang="en-US" smtClean="0"/>
              <a:t>5/29/2024</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93CD98AB-CBAD-4279-8EDE-27C1E0715B96}" type="slidenum">
              <a:rPr lang="en-US" smtClean="0"/>
              <a:t>‹#›</a:t>
            </a:fld>
            <a:endParaRPr lang="en-US"/>
          </a:p>
        </p:txBody>
      </p:sp>
      <p:pic>
        <p:nvPicPr>
          <p:cNvPr id="9" name="Picture 8" descr="A black and blue rectangle with white text&#10;&#10;Description automatically generated">
            <a:extLst>
              <a:ext uri="{FF2B5EF4-FFF2-40B4-BE49-F238E27FC236}">
                <a16:creationId xmlns:a16="http://schemas.microsoft.com/office/drawing/2014/main" id="{0C014003-1850-23AB-B842-43B2C3FEFEE4}"/>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9784" r="8079" b="76234"/>
          <a:stretch/>
        </p:blipFill>
        <p:spPr>
          <a:xfrm>
            <a:off x="1077691" y="413483"/>
            <a:ext cx="10191358" cy="1436712"/>
          </a:xfrm>
          <a:prstGeom prst="rect">
            <a:avLst/>
          </a:prstGeom>
        </p:spPr>
      </p:pic>
      <p:pic>
        <p:nvPicPr>
          <p:cNvPr id="10" name="Picture 9">
            <a:extLst>
              <a:ext uri="{FF2B5EF4-FFF2-40B4-BE49-F238E27FC236}">
                <a16:creationId xmlns:a16="http://schemas.microsoft.com/office/drawing/2014/main" id="{D9FC6F7A-F89C-D57E-BECE-1D7EC57B8EF2}"/>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4865136" y="413483"/>
            <a:ext cx="4332386" cy="1451934"/>
          </a:xfrm>
          <a:prstGeom prst="rect">
            <a:avLst/>
          </a:prstGeom>
          <a:noFill/>
        </p:spPr>
      </p:pic>
      <p:pic>
        <p:nvPicPr>
          <p:cNvPr id="11" name="Picture 10" descr="A screen shot of a calendar&#10;&#10;Description automatically generated">
            <a:extLst>
              <a:ext uri="{FF2B5EF4-FFF2-40B4-BE49-F238E27FC236}">
                <a16:creationId xmlns:a16="http://schemas.microsoft.com/office/drawing/2014/main" id="{C3E838E6-4D75-828B-9FCA-50CB592EDFBF}"/>
              </a:ext>
            </a:extLst>
          </p:cNvPr>
          <p:cNvPicPr>
            <a:picLocks noChangeAspect="1"/>
          </p:cNvPicPr>
          <p:nvPr userDrawn="1"/>
        </p:nvPicPr>
        <p:blipFill rotWithShape="1">
          <a:blip r:embed="rId15">
            <a:extLst>
              <a:ext uri="{28A0092B-C50C-407E-A947-70E740481C1C}">
                <a14:useLocalDpi xmlns:a14="http://schemas.microsoft.com/office/drawing/2010/main" val="0"/>
              </a:ext>
            </a:extLst>
          </a:blip>
          <a:srcRect l="17758" r="50000" b="80060"/>
          <a:stretch/>
        </p:blipFill>
        <p:spPr>
          <a:xfrm>
            <a:off x="20246549" y="413483"/>
            <a:ext cx="4233624" cy="1451934"/>
          </a:xfrm>
          <a:prstGeom prst="rect">
            <a:avLst/>
          </a:prstGeom>
        </p:spPr>
      </p:pic>
    </p:spTree>
    <p:extLst>
      <p:ext uri="{BB962C8B-B14F-4D97-AF65-F5344CB8AC3E}">
        <p14:creationId xmlns:p14="http://schemas.microsoft.com/office/powerpoint/2010/main" val="9628603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AB91E0B3-0EE3-A1FC-4250-3DC606D8FFB4}"/>
              </a:ext>
            </a:extLst>
          </p:cNvPr>
          <p:cNvSpPr txBox="1"/>
          <p:nvPr/>
        </p:nvSpPr>
        <p:spPr>
          <a:xfrm>
            <a:off x="8253608" y="3554154"/>
            <a:ext cx="19528209" cy="1938992"/>
          </a:xfrm>
          <a:prstGeom prst="rect">
            <a:avLst/>
          </a:prstGeom>
          <a:solidFill>
            <a:srgbClr val="2C223B">
              <a:alpha val="7059"/>
            </a:srgbClr>
          </a:solidFill>
        </p:spPr>
        <p:txBody>
          <a:bodyPr wrap="square" rtlCol="0">
            <a:spAutoFit/>
          </a:bodyPr>
          <a:lstStyle/>
          <a:p>
            <a:r>
              <a:rPr lang="ro-RO" sz="4000" b="1" dirty="0"/>
              <a:t>Title: Fast-food Is Everywhere: Does Offer Reformulation Influence Young People's Perception of the Relationship Between Psychosensory Value and Health?</a:t>
            </a:r>
            <a:endParaRPr lang="ro-RO" sz="4000" dirty="0"/>
          </a:p>
          <a:p>
            <a:endParaRPr lang="en-US" sz="4000" b="1" dirty="0">
              <a:latin typeface="Poppins Light" panose="00000400000000000000" pitchFamily="2" charset="0"/>
              <a:cs typeface="Poppins Light" panose="00000400000000000000" pitchFamily="2" charset="0"/>
            </a:endParaRPr>
          </a:p>
        </p:txBody>
      </p:sp>
      <p:sp>
        <p:nvSpPr>
          <p:cNvPr id="14" name="TextBox 13">
            <a:extLst>
              <a:ext uri="{FF2B5EF4-FFF2-40B4-BE49-F238E27FC236}">
                <a16:creationId xmlns:a16="http://schemas.microsoft.com/office/drawing/2014/main" id="{39498380-4970-B1BF-834C-E404DC1D9CE5}"/>
              </a:ext>
            </a:extLst>
          </p:cNvPr>
          <p:cNvSpPr txBox="1"/>
          <p:nvPr/>
        </p:nvSpPr>
        <p:spPr>
          <a:xfrm>
            <a:off x="8253607" y="4967508"/>
            <a:ext cx="19528209" cy="584775"/>
          </a:xfrm>
          <a:prstGeom prst="rect">
            <a:avLst/>
          </a:prstGeom>
          <a:solidFill>
            <a:srgbClr val="2C223B">
              <a:alpha val="7059"/>
            </a:srgbClr>
          </a:solidFill>
        </p:spPr>
        <p:txBody>
          <a:bodyPr wrap="square" rtlCol="0">
            <a:spAutoFit/>
          </a:bodyPr>
          <a:lstStyle/>
          <a:p>
            <a:r>
              <a:rPr lang="en-US" sz="3200" dirty="0">
                <a:latin typeface="Poppins Light" panose="00000400000000000000"/>
              </a:rPr>
              <a:t>Authors:</a:t>
            </a:r>
            <a:r>
              <a:rPr lang="ro-RO" sz="3200" dirty="0">
                <a:latin typeface="Poppins Light" panose="00000400000000000000"/>
              </a:rPr>
              <a:t> </a:t>
            </a:r>
            <a:r>
              <a:rPr lang="en-US" sz="3200" b="1" dirty="0">
                <a:latin typeface="Poppins Light" panose="00000400000000000000"/>
              </a:rPr>
              <a:t>Roxana </a:t>
            </a:r>
            <a:r>
              <a:rPr lang="en-US" sz="3200" b="1" dirty="0" err="1">
                <a:latin typeface="Poppins Light" panose="00000400000000000000"/>
              </a:rPr>
              <a:t>Procopie</a:t>
            </a:r>
            <a:r>
              <a:rPr lang="en-US" sz="3200" b="1" dirty="0">
                <a:latin typeface="Poppins Light" panose="00000400000000000000"/>
              </a:rPr>
              <a:t> and Magdalena </a:t>
            </a:r>
            <a:r>
              <a:rPr lang="en-US" sz="3200" b="1" dirty="0" err="1">
                <a:latin typeface="Poppins Light" panose="00000400000000000000"/>
              </a:rPr>
              <a:t>Bobe</a:t>
            </a:r>
            <a:endParaRPr lang="en-US" sz="3200" b="1" dirty="0">
              <a:latin typeface="Poppins Light" panose="00000400000000000000"/>
            </a:endParaRPr>
          </a:p>
        </p:txBody>
      </p:sp>
      <p:sp>
        <p:nvSpPr>
          <p:cNvPr id="15" name="TextBox 14">
            <a:extLst>
              <a:ext uri="{FF2B5EF4-FFF2-40B4-BE49-F238E27FC236}">
                <a16:creationId xmlns:a16="http://schemas.microsoft.com/office/drawing/2014/main" id="{297967ED-A615-7E01-D328-AF55338B0E1A}"/>
              </a:ext>
            </a:extLst>
          </p:cNvPr>
          <p:cNvSpPr txBox="1"/>
          <p:nvPr/>
        </p:nvSpPr>
        <p:spPr>
          <a:xfrm>
            <a:off x="8253608" y="5741036"/>
            <a:ext cx="19528208" cy="584775"/>
          </a:xfrm>
          <a:prstGeom prst="rect">
            <a:avLst/>
          </a:prstGeom>
          <a:solidFill>
            <a:srgbClr val="2C223B">
              <a:alpha val="7059"/>
            </a:srgbClr>
          </a:solidFill>
        </p:spPr>
        <p:txBody>
          <a:bodyPr wrap="square" rtlCol="0">
            <a:spAutoFit/>
          </a:bodyPr>
          <a:lstStyle/>
          <a:p>
            <a:r>
              <a:rPr lang="ro-RO" sz="3200" dirty="0">
                <a:latin typeface="Poppins Light" panose="00000400000000000000"/>
              </a:rPr>
              <a:t>Affiliation: </a:t>
            </a:r>
            <a:r>
              <a:rPr lang="en-US" sz="3200" dirty="0">
                <a:latin typeface="Poppins Light" panose="00000400000000000000"/>
              </a:rPr>
              <a:t>Bucharest University of Economic Studies, Bucharest, Romania</a:t>
            </a:r>
            <a:endParaRPr lang="en-US" sz="3200" dirty="0">
              <a:latin typeface="Poppins Light" panose="00000400000000000000"/>
              <a:cs typeface="Poppins Light" panose="00000400000000000000" pitchFamily="2" charset="0"/>
            </a:endParaRPr>
          </a:p>
        </p:txBody>
      </p:sp>
      <p:sp>
        <p:nvSpPr>
          <p:cNvPr id="16" name="TextBox 15">
            <a:extLst>
              <a:ext uri="{FF2B5EF4-FFF2-40B4-BE49-F238E27FC236}">
                <a16:creationId xmlns:a16="http://schemas.microsoft.com/office/drawing/2014/main" id="{6385552E-C1F0-06B4-3D33-D7DF687B6E5C}"/>
              </a:ext>
            </a:extLst>
          </p:cNvPr>
          <p:cNvSpPr txBox="1"/>
          <p:nvPr/>
        </p:nvSpPr>
        <p:spPr>
          <a:xfrm>
            <a:off x="8253608" y="6668491"/>
            <a:ext cx="19528208" cy="861774"/>
          </a:xfrm>
          <a:prstGeom prst="rect">
            <a:avLst/>
          </a:prstGeom>
          <a:solidFill>
            <a:srgbClr val="2C223B">
              <a:alpha val="7059"/>
            </a:srgbClr>
          </a:solidFill>
        </p:spPr>
        <p:txBody>
          <a:bodyPr wrap="square" rtlCol="0">
            <a:spAutoFit/>
          </a:bodyPr>
          <a:lstStyle/>
          <a:p>
            <a:r>
              <a:rPr lang="en-US" sz="3200" dirty="0">
                <a:latin typeface="Poppins Light" panose="00000400000000000000"/>
                <a:cs typeface="Poppins Light" panose="00000400000000000000" pitchFamily="2" charset="0"/>
              </a:rPr>
              <a:t>Email:</a:t>
            </a:r>
            <a:r>
              <a:rPr lang="ro-RO" sz="3200" dirty="0">
                <a:latin typeface="Poppins Light" panose="00000400000000000000" pitchFamily="2" charset="0"/>
                <a:cs typeface="Poppins Light" panose="00000400000000000000" pitchFamily="2" charset="0"/>
              </a:rPr>
              <a:t> </a:t>
            </a:r>
            <a:r>
              <a:rPr lang="fr-FR" sz="3200" dirty="0">
                <a:latin typeface="Poppins Light" panose="00000400000000000000"/>
              </a:rPr>
              <a:t>roxana.procopie@com.ase.ro; E-mail: magdalena.bobe@com.ase.ro</a:t>
            </a:r>
            <a:endParaRPr lang="ro-RO" sz="3200" dirty="0"/>
          </a:p>
          <a:p>
            <a:r>
              <a:rPr lang="ro-RO" dirty="0"/>
              <a:t> </a:t>
            </a:r>
          </a:p>
        </p:txBody>
      </p:sp>
      <p:sp>
        <p:nvSpPr>
          <p:cNvPr id="2" name="Rectangle 1">
            <a:extLst>
              <a:ext uri="{FF2B5EF4-FFF2-40B4-BE49-F238E27FC236}">
                <a16:creationId xmlns:a16="http://schemas.microsoft.com/office/drawing/2014/main" id="{A7DD3F46-7BC5-4235-95CA-FA31A2B5D057}"/>
              </a:ext>
            </a:extLst>
          </p:cNvPr>
          <p:cNvSpPr/>
          <p:nvPr/>
        </p:nvSpPr>
        <p:spPr>
          <a:xfrm>
            <a:off x="2493398" y="11240444"/>
            <a:ext cx="25212703" cy="4031873"/>
          </a:xfrm>
          <a:prstGeom prst="rect">
            <a:avLst/>
          </a:prstGeom>
        </p:spPr>
        <p:txBody>
          <a:bodyPr wrap="square">
            <a:spAutoFit/>
          </a:bodyPr>
          <a:lstStyle/>
          <a:p>
            <a:pPr algn="just">
              <a:spcBef>
                <a:spcPts val="600"/>
              </a:spcBef>
              <a:spcAft>
                <a:spcPts val="600"/>
              </a:spcAft>
            </a:pPr>
            <a:r>
              <a:rPr lang="en-US" b="1" dirty="0">
                <a:latin typeface="Times New Roman" panose="02020603050405020304" pitchFamily="18" charset="0"/>
                <a:ea typeface="Times New Roman" panose="02020603050405020304" pitchFamily="18" charset="0"/>
              </a:rPr>
              <a:t>Introduction</a:t>
            </a:r>
            <a:endParaRPr lang="ro-RO" sz="2800" dirty="0">
              <a:latin typeface="Times New Roman" panose="02020603050405020304" pitchFamily="18" charset="0"/>
              <a:ea typeface="Times New Roman" panose="02020603050405020304" pitchFamily="18" charset="0"/>
            </a:endParaRPr>
          </a:p>
          <a:p>
            <a:pPr algn="just">
              <a:spcBef>
                <a:spcPts val="600"/>
              </a:spcBef>
              <a:spcAft>
                <a:spcPts val="600"/>
              </a:spcAft>
            </a:pPr>
            <a:r>
              <a:rPr lang="ro-RO" dirty="0">
                <a:solidFill>
                  <a:srgbClr val="000000"/>
                </a:solidFill>
                <a:latin typeface="Times New Roman" panose="02020603050405020304" pitchFamily="18" charset="0"/>
                <a:ea typeface="Times New Roman" panose="02020603050405020304" pitchFamily="18" charset="0"/>
              </a:rPr>
              <a:t>Current research highlights that food marketing affects young consumers’ nutrition knowledge, food preferences and consumption patterns, that the foods promoted by food marketing represent a “very undesirable dietary profile, with heavy emphasis on energy dense, high fat, high salt and high sugar foods” (Cairns et al., 2009). According to WHO (2023) “unhealthy diets are a leading global public health risk, contributing to all forms of malnutrition”, and food environments, which include food marketing, are recognized as one of the key influences on diets. Other research (Boyland and McGale, 2022) reinforced these findings, and the advent and growth of multichannel marketing have raised new concerns r</a:t>
            </a:r>
            <a:r>
              <a:rPr lang="ro-RO" dirty="0">
                <a:solidFill>
                  <a:srgbClr val="0D0D0D"/>
                </a:solidFill>
                <a:latin typeface="Times New Roman" panose="02020603050405020304" pitchFamily="18" charset="0"/>
                <a:ea typeface="Times New Roman" panose="02020603050405020304" pitchFamily="18" charset="0"/>
              </a:rPr>
              <a:t>egarding the relationship between preferences, beliefs, and attitudes</a:t>
            </a:r>
            <a:r>
              <a:rPr lang="ro-RO" dirty="0">
                <a:solidFill>
                  <a:srgbClr val="000000"/>
                </a:solidFill>
                <a:latin typeface="Times New Roman" panose="02020603050405020304" pitchFamily="18" charset="0"/>
                <a:ea typeface="Times New Roman" panose="02020603050405020304" pitchFamily="18" charset="0"/>
              </a:rPr>
              <a:t>.</a:t>
            </a:r>
            <a:endParaRPr lang="ro-RO" sz="2800" dirty="0">
              <a:latin typeface="Times New Roman" panose="02020603050405020304" pitchFamily="18" charset="0"/>
              <a:ea typeface="Times New Roman" panose="02020603050405020304" pitchFamily="18" charset="0"/>
            </a:endParaRPr>
          </a:p>
          <a:p>
            <a:pPr algn="just">
              <a:spcBef>
                <a:spcPts val="600"/>
              </a:spcBef>
              <a:spcAft>
                <a:spcPts val="600"/>
              </a:spcAft>
            </a:pPr>
            <a:r>
              <a:rPr lang="ro-RO" dirty="0">
                <a:solidFill>
                  <a:srgbClr val="0D0D0D"/>
                </a:solidFill>
                <a:latin typeface="Times New Roman" panose="02020603050405020304" pitchFamily="18" charset="0"/>
                <a:ea typeface="Times New Roman" panose="02020603050405020304" pitchFamily="18" charset="0"/>
              </a:rPr>
              <a:t>It is recognized that psychosensory value is the fundamental attribute of fast-food offer that leads to a top culinary experience and consumer satisfaction (Zhang et al., 2019). However, few studies have addressed the combined effects of the attributes conferred by the reformulation of fast-food offer on behavioral intention and the perception of the relationship between psychosensory value and food health.</a:t>
            </a:r>
            <a:endParaRPr lang="ro-RO" sz="2800" dirty="0">
              <a:latin typeface="Times New Roman" panose="02020603050405020304" pitchFamily="18" charset="0"/>
              <a:ea typeface="Times New Roman" panose="02020603050405020304" pitchFamily="18" charset="0"/>
            </a:endParaRPr>
          </a:p>
          <a:p>
            <a:pPr algn="just">
              <a:spcBef>
                <a:spcPts val="600"/>
              </a:spcBef>
              <a:spcAft>
                <a:spcPts val="600"/>
              </a:spcAft>
            </a:pPr>
            <a:r>
              <a:rPr lang="ro-RO" dirty="0">
                <a:solidFill>
                  <a:srgbClr val="0D0D0D"/>
                </a:solidFill>
                <a:latin typeface="Times New Roman" panose="02020603050405020304" pitchFamily="18" charset="0"/>
                <a:ea typeface="Times New Roman" panose="02020603050405020304" pitchFamily="18" charset="0"/>
              </a:rPr>
              <a:t>Since a large part of young people perceive healthy eating as an integral part of mental and physical health (European Institute of Innovation &amp; Technology, n.d.) and consider it difficult to eat healthily, especially outside the home, the fast-food industry has tried to capitalize on these beliefs and has had to undergo significant transformation by reformulating its offer to promote new sensory and affective experiences. Building on the idea that more and more young people seek satisfaction in consumption and exploiting the desire for full enjoyment of fast-food at the intersection of sensory pleasure and situational comfort (Bauman, 2007), the purpose of our work focuses on studying the influence of fast-food reformulation on the eating behavior of young people regarding the relationship between the psychosensory value of food and food health.</a:t>
            </a:r>
            <a:endParaRPr lang="ro-RO" sz="2800" dirty="0">
              <a:latin typeface="Times New Roman" panose="02020603050405020304" pitchFamily="18" charset="0"/>
              <a:ea typeface="Times New Roman" panose="02020603050405020304" pitchFamily="18" charset="0"/>
            </a:endParaRPr>
          </a:p>
          <a:p>
            <a:pPr algn="just">
              <a:spcBef>
                <a:spcPts val="600"/>
              </a:spcBef>
              <a:spcAft>
                <a:spcPts val="600"/>
              </a:spcAft>
            </a:pPr>
            <a:r>
              <a:rPr lang="ro-RO" dirty="0">
                <a:solidFill>
                  <a:srgbClr val="0D0D0D"/>
                </a:solidFill>
                <a:latin typeface="Times New Roman" panose="02020603050405020304" pitchFamily="18" charset="0"/>
                <a:ea typeface="Times New Roman" panose="02020603050405020304" pitchFamily="18" charset="0"/>
              </a:rPr>
              <a:t>Our approach is based on exploratory quantitative research among young people, and the results are beneficial for shaping guidelines and measures for the nutritional education of young people, as well as feasible strategies for improving the nutritional quality of fast-food offer. All these can contribute to healthier choices, both for forming synesthetic experiences and for improving the eating behavior of young people.</a:t>
            </a:r>
            <a:endParaRPr lang="ro-RO" sz="2800" dirty="0">
              <a:effectLst/>
              <a:latin typeface="Times New Roman" panose="02020603050405020304" pitchFamily="18" charset="0"/>
              <a:ea typeface="Times New Roman" panose="02020603050405020304" pitchFamily="18" charset="0"/>
            </a:endParaRPr>
          </a:p>
        </p:txBody>
      </p:sp>
      <p:sp>
        <p:nvSpPr>
          <p:cNvPr id="5" name="Rectangle 2">
            <a:extLst>
              <a:ext uri="{FF2B5EF4-FFF2-40B4-BE49-F238E27FC236}">
                <a16:creationId xmlns:a16="http://schemas.microsoft.com/office/drawing/2014/main" id="{0A7722F1-ABDA-400A-A3E2-1A1C4BD4B7AD}"/>
              </a:ext>
            </a:extLst>
          </p:cNvPr>
          <p:cNvSpPr>
            <a:spLocks noChangeArrowheads="1"/>
          </p:cNvSpPr>
          <p:nvPr/>
        </p:nvSpPr>
        <p:spPr bwMode="auto">
          <a:xfrm>
            <a:off x="2355175" y="21178886"/>
            <a:ext cx="2532826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b="1" dirty="0"/>
              <a:t>2. Research methodology and Model</a:t>
            </a:r>
            <a:endParaRPr lang="ro-RO" dirty="0"/>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ro-RO"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order to fulfill the objective of this paper, our research investigates how the reformulation of the fast-food offer through five creative strategies - innovation in menus, customization of options, promotions and special offers, collaborations and partnerships, exploitation of national or local specificity – influences customers' perception of the psychosensory value-healthiness relationship of foods. The conceptual research model is suggested in figure 1.</a:t>
            </a:r>
            <a:endParaRPr kumimoji="0" lang="en-US" altLang="ro-RO"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ro-RO" sz="1800" b="0" i="0" u="none" strike="noStrike" cap="none" normalizeH="0" baseline="0" dirty="0">
              <a:ln>
                <a:noFill/>
              </a:ln>
              <a:solidFill>
                <a:schemeClr val="tx1"/>
              </a:solidFill>
              <a:effectLst/>
              <a:latin typeface="Arial" panose="020B0604020202020204" pitchFamily="34" charset="0"/>
            </a:endParaRPr>
          </a:p>
        </p:txBody>
      </p:sp>
      <p:pic>
        <p:nvPicPr>
          <p:cNvPr id="1025" name="Picture 5" descr="https://lh7-us.googleusercontent.com/yEV6es-9nLS0Gd9vd6Wi7mAY527Ib0U8koicWk_omNucahjmIk2KenFc61IQXZY4GiY5Vhtb1i0VvDbtLlUNR6wKgheqbxPmUPa3laRtLm817NDzCv0418BeEUwlkWOhrFggb74Guj-p">
            <a:extLst>
              <a:ext uri="{FF2B5EF4-FFF2-40B4-BE49-F238E27FC236}">
                <a16:creationId xmlns:a16="http://schemas.microsoft.com/office/drawing/2014/main" id="{3B5D7F8D-AF33-4AF7-BAA0-7FD3B31F67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56697" y="22515357"/>
            <a:ext cx="11226742" cy="514808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1B1FBF7F-EFC5-44CC-ADAB-95076736A225}"/>
              </a:ext>
            </a:extLst>
          </p:cNvPr>
          <p:cNvSpPr>
            <a:spLocks noChangeArrowheads="1"/>
          </p:cNvSpPr>
          <p:nvPr/>
        </p:nvSpPr>
        <p:spPr bwMode="auto">
          <a:xfrm rot="10800000" flipV="1">
            <a:off x="17840270" y="27505466"/>
            <a:ext cx="789743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o-RO" b="1"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Figure no. 1. Research Model</a:t>
            </a:r>
            <a:endParaRPr kumimoji="0" lang="en-US" altLang="ro-RO"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o-RO"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Source: our research</a:t>
            </a:r>
            <a:endParaRPr kumimoji="0" lang="en-US" altLang="ro-RO"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9" name="Rectangle 18">
            <a:extLst>
              <a:ext uri="{FF2B5EF4-FFF2-40B4-BE49-F238E27FC236}">
                <a16:creationId xmlns:a16="http://schemas.microsoft.com/office/drawing/2014/main" id="{E935FC21-029E-48BF-A3E9-E5F247A76AEC}"/>
              </a:ext>
            </a:extLst>
          </p:cNvPr>
          <p:cNvSpPr/>
          <p:nvPr/>
        </p:nvSpPr>
        <p:spPr>
          <a:xfrm>
            <a:off x="2355175" y="22173395"/>
            <a:ext cx="13887981" cy="1200329"/>
          </a:xfrm>
          <a:prstGeom prst="rect">
            <a:avLst/>
          </a:prstGeom>
        </p:spPr>
        <p:txBody>
          <a:bodyPr wrap="square">
            <a:spAutoFit/>
          </a:bodyPr>
          <a:lstStyle/>
          <a:p>
            <a:pPr algn="just">
              <a:spcBef>
                <a:spcPts val="600"/>
              </a:spcBef>
              <a:spcAft>
                <a:spcPts val="0"/>
              </a:spcAft>
            </a:pPr>
            <a:r>
              <a:rPr lang="en-US" b="1" dirty="0">
                <a:solidFill>
                  <a:srgbClr val="000000"/>
                </a:solidFill>
                <a:latin typeface="Times New Roman" panose="02020603050405020304" pitchFamily="18" charset="0"/>
                <a:ea typeface="Times New Roman" panose="02020603050405020304" pitchFamily="18" charset="0"/>
              </a:rPr>
              <a:t>3. Results and discussion </a:t>
            </a:r>
            <a:endParaRPr lang="ro-RO" sz="2800" dirty="0">
              <a:latin typeface="Times New Roman" panose="02020603050405020304" pitchFamily="18" charset="0"/>
              <a:ea typeface="Times New Roman" panose="02020603050405020304" pitchFamily="18" charset="0"/>
            </a:endParaRPr>
          </a:p>
          <a:p>
            <a:pPr algn="just"/>
            <a:r>
              <a:rPr lang="ro-RO" dirty="0">
                <a:solidFill>
                  <a:srgbClr val="0D0D0D"/>
                </a:solidFill>
                <a:latin typeface="Times New Roman" panose="02020603050405020304" pitchFamily="18" charset="0"/>
                <a:ea typeface="Times New Roman" panose="02020603050405020304" pitchFamily="18" charset="0"/>
              </a:rPr>
              <a:t>Socio-demographic differences are an important predictor of fast-food consumption. Lower socio-economic status (in terms of education level and income) is the most significant risk factor for consuming unhealthy foods (d'Angelo et al., 2020), along with other important factors such as age, gender, and frequency </a:t>
            </a:r>
            <a:r>
              <a:rPr lang="ro-RO" dirty="0">
                <a:solidFill>
                  <a:srgbClr val="000000"/>
                </a:solidFill>
                <a:latin typeface="Times New Roman" panose="02020603050405020304" pitchFamily="18" charset="0"/>
                <a:ea typeface="Times New Roman" panose="02020603050405020304" pitchFamily="18" charset="0"/>
              </a:rPr>
              <a:t>of fast-food consumption.</a:t>
            </a:r>
            <a:endParaRPr lang="ro-RO" dirty="0"/>
          </a:p>
        </p:txBody>
      </p:sp>
      <p:sp>
        <p:nvSpPr>
          <p:cNvPr id="20" name="Rectangle 19">
            <a:extLst>
              <a:ext uri="{FF2B5EF4-FFF2-40B4-BE49-F238E27FC236}">
                <a16:creationId xmlns:a16="http://schemas.microsoft.com/office/drawing/2014/main" id="{CAD26AB5-740F-4128-9CE8-2518105DD352}"/>
              </a:ext>
            </a:extLst>
          </p:cNvPr>
          <p:cNvSpPr/>
          <p:nvPr/>
        </p:nvSpPr>
        <p:spPr>
          <a:xfrm>
            <a:off x="2355173" y="23219148"/>
            <a:ext cx="13865321" cy="1477328"/>
          </a:xfrm>
          <a:prstGeom prst="rect">
            <a:avLst/>
          </a:prstGeom>
        </p:spPr>
        <p:txBody>
          <a:bodyPr wrap="square">
            <a:spAutoFit/>
          </a:bodyPr>
          <a:lstStyle/>
          <a:p>
            <a:pPr algn="just">
              <a:spcBef>
                <a:spcPts val="600"/>
              </a:spcBef>
              <a:spcAft>
                <a:spcPts val="600"/>
              </a:spcAft>
            </a:pPr>
            <a:r>
              <a:rPr lang="en-US" dirty="0">
                <a:solidFill>
                  <a:srgbClr val="000000"/>
                </a:solidFill>
                <a:latin typeface="Times New Roman" panose="02020603050405020304" pitchFamily="18" charset="0"/>
                <a:ea typeface="Times New Roman" panose="02020603050405020304" pitchFamily="18" charset="0"/>
              </a:rPr>
              <a:t>Following the delineation of the socio-demographic profile of consumers </a:t>
            </a:r>
            <a:r>
              <a:rPr lang="en-US" dirty="0">
                <a:solidFill>
                  <a:srgbClr val="0D0D0D"/>
                </a:solidFill>
                <a:latin typeface="Times New Roman" panose="02020603050405020304" pitchFamily="18" charset="0"/>
                <a:ea typeface="Times New Roman" panose="02020603050405020304" pitchFamily="18" charset="0"/>
              </a:rPr>
              <a:t>(women, aged 18-25, with university education, earning between 2001-3500 lei monthly, and who frequently consume fast-food) </a:t>
            </a:r>
            <a:r>
              <a:rPr lang="en-US" dirty="0">
                <a:solidFill>
                  <a:srgbClr val="000000"/>
                </a:solidFill>
                <a:latin typeface="Times New Roman" panose="02020603050405020304" pitchFamily="18" charset="0"/>
                <a:ea typeface="Times New Roman" panose="02020603050405020304" pitchFamily="18" charset="0"/>
              </a:rPr>
              <a:t>was identified the importance given to the five strategies for diversifying the fast-food offer to consumers, the results indicating that the majority consider them fairly important, ranking first innovation in menus (48.1%), promotions and special offers (45.3%) and customization of options (42.6%), followed by collaborations and partnerships (38.3%) and exploitation of national or local specificity (35.1%) (Figure no.2).</a:t>
            </a:r>
            <a:endParaRPr lang="ro-RO" sz="2800" dirty="0">
              <a:effectLst/>
              <a:latin typeface="Times New Roman" panose="02020603050405020304" pitchFamily="18" charset="0"/>
              <a:ea typeface="Times New Roman" panose="02020603050405020304" pitchFamily="18" charset="0"/>
            </a:endParaRPr>
          </a:p>
        </p:txBody>
      </p:sp>
      <p:pic>
        <p:nvPicPr>
          <p:cNvPr id="26" name="Picture 25" descr="https://lh7-us.googleusercontent.com/st9d_WXCig9e3HBANmRGQil-kAn-TXJZurFxyNlzqmlIlh6s3sw0XzfLgD1Asd_Wb2c3LNevqwcP57iyha92KszReQ0tNkL3C7Ake6gbPmX0nqFbNklU-G_BkRPI0DTLLQ6Pg8NGDj_nT-iQyoEFPw">
            <a:extLst>
              <a:ext uri="{FF2B5EF4-FFF2-40B4-BE49-F238E27FC236}">
                <a16:creationId xmlns:a16="http://schemas.microsoft.com/office/drawing/2014/main" id="{EA78BA35-26BA-4742-BBE0-B99F251E766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645359" y="28375817"/>
            <a:ext cx="11060741" cy="6288758"/>
          </a:xfrm>
          <a:prstGeom prst="rect">
            <a:avLst/>
          </a:prstGeom>
          <a:noFill/>
          <a:ln>
            <a:noFill/>
          </a:ln>
        </p:spPr>
      </p:pic>
      <p:sp>
        <p:nvSpPr>
          <p:cNvPr id="21" name="Rectangle 20">
            <a:extLst>
              <a:ext uri="{FF2B5EF4-FFF2-40B4-BE49-F238E27FC236}">
                <a16:creationId xmlns:a16="http://schemas.microsoft.com/office/drawing/2014/main" id="{38D26F71-9B49-4E03-9EBD-6F287FBE3248}"/>
              </a:ext>
            </a:extLst>
          </p:cNvPr>
          <p:cNvSpPr/>
          <p:nvPr/>
        </p:nvSpPr>
        <p:spPr>
          <a:xfrm>
            <a:off x="17928011" y="34888594"/>
            <a:ext cx="8579416" cy="646331"/>
          </a:xfrm>
          <a:prstGeom prst="rect">
            <a:avLst/>
          </a:prstGeom>
        </p:spPr>
        <p:txBody>
          <a:bodyPr wrap="square">
            <a:spAutoFit/>
          </a:bodyPr>
          <a:lstStyle/>
          <a:p>
            <a:pPr algn="ctr">
              <a:spcAft>
                <a:spcPts val="0"/>
              </a:spcAft>
              <a:tabLst>
                <a:tab pos="180340" algn="l"/>
              </a:tabLst>
            </a:pPr>
            <a:r>
              <a:rPr lang="ro-RO" b="1" dirty="0">
                <a:latin typeface="Times New Roman" panose="02020603050405020304" pitchFamily="18" charset="0"/>
                <a:ea typeface="Times New Roman" panose="02020603050405020304" pitchFamily="18" charset="0"/>
              </a:rPr>
              <a:t>Figure no. 2. The importance of fast food offer reformulation strategies</a:t>
            </a:r>
            <a:endParaRPr lang="ro-RO" sz="3200" dirty="0">
              <a:latin typeface="Times New Roman" panose="02020603050405020304" pitchFamily="18" charset="0"/>
              <a:ea typeface="Times New Roman" panose="02020603050405020304" pitchFamily="18" charset="0"/>
            </a:endParaRPr>
          </a:p>
          <a:p>
            <a:pPr algn="ctr">
              <a:spcAft>
                <a:spcPts val="0"/>
              </a:spcAft>
            </a:pPr>
            <a:r>
              <a:rPr lang="en-US" i="1" dirty="0">
                <a:latin typeface="Times New Roman" panose="02020603050405020304" pitchFamily="18" charset="0"/>
                <a:ea typeface="Times New Roman" panose="02020603050405020304" pitchFamily="18" charset="0"/>
              </a:rPr>
              <a:t>Source: our research</a:t>
            </a:r>
            <a:endParaRPr lang="ro-RO" sz="3200" dirty="0">
              <a:effectLst/>
              <a:latin typeface="Times New Roman" panose="02020603050405020304" pitchFamily="18" charset="0"/>
              <a:ea typeface="Times New Roman" panose="02020603050405020304" pitchFamily="18" charset="0"/>
            </a:endParaRPr>
          </a:p>
        </p:txBody>
      </p:sp>
      <p:pic>
        <p:nvPicPr>
          <p:cNvPr id="28" name="Picture 27" descr="https://lh7-us.googleusercontent.com/gFGblS7jEWxcwhxOyDowbdRHHWXfBwgtelRY660VzgRJ8EM4l4eM4y0Y5wvV2eLb7xsLRuQ17LJ3AjrlQbSd-PMybP0T3SogDtdhmFxie-y1PYL9t6PkoZkIzpB1zxgAU3hcohgRX6yM">
            <a:extLst>
              <a:ext uri="{FF2B5EF4-FFF2-40B4-BE49-F238E27FC236}">
                <a16:creationId xmlns:a16="http://schemas.microsoft.com/office/drawing/2014/main" id="{BD8E2AA8-E6E6-4A6E-8051-7DDD3722FF11}"/>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183653" y="36021047"/>
            <a:ext cx="10522447" cy="4640130"/>
          </a:xfrm>
          <a:prstGeom prst="rect">
            <a:avLst/>
          </a:prstGeom>
          <a:noFill/>
          <a:ln>
            <a:noFill/>
          </a:ln>
        </p:spPr>
      </p:pic>
      <p:sp>
        <p:nvSpPr>
          <p:cNvPr id="22" name="Rectangle 21">
            <a:extLst>
              <a:ext uri="{FF2B5EF4-FFF2-40B4-BE49-F238E27FC236}">
                <a16:creationId xmlns:a16="http://schemas.microsoft.com/office/drawing/2014/main" id="{B429B1B7-6D82-465A-9F20-97BA2A9E37B6}"/>
              </a:ext>
            </a:extLst>
          </p:cNvPr>
          <p:cNvSpPr/>
          <p:nvPr/>
        </p:nvSpPr>
        <p:spPr>
          <a:xfrm>
            <a:off x="17183653" y="40824133"/>
            <a:ext cx="10116767" cy="646331"/>
          </a:xfrm>
          <a:prstGeom prst="rect">
            <a:avLst/>
          </a:prstGeom>
        </p:spPr>
        <p:txBody>
          <a:bodyPr wrap="square">
            <a:spAutoFit/>
          </a:bodyPr>
          <a:lstStyle/>
          <a:p>
            <a:pPr algn="ctr">
              <a:spcAft>
                <a:spcPts val="0"/>
              </a:spcAft>
            </a:pPr>
            <a:r>
              <a:rPr lang="ro-RO" b="1" dirty="0">
                <a:latin typeface="Times New Roman" panose="02020603050405020304" pitchFamily="18" charset="0"/>
                <a:ea typeface="Times New Roman" panose="02020603050405020304" pitchFamily="18" charset="0"/>
              </a:rPr>
              <a:t>Figure no. 3. The perception of fast food offer reformulation on the psychosensory value and health </a:t>
            </a:r>
            <a:endParaRPr lang="ro-RO" sz="3200" dirty="0">
              <a:latin typeface="Times New Roman" panose="02020603050405020304" pitchFamily="18" charset="0"/>
              <a:ea typeface="Times New Roman" panose="02020603050405020304" pitchFamily="18" charset="0"/>
            </a:endParaRPr>
          </a:p>
          <a:p>
            <a:pPr algn="ctr">
              <a:spcAft>
                <a:spcPts val="0"/>
              </a:spcAft>
            </a:pPr>
            <a:r>
              <a:rPr lang="ro-RO" i="1" dirty="0">
                <a:latin typeface="Times New Roman" panose="02020603050405020304" pitchFamily="18" charset="0"/>
                <a:ea typeface="Times New Roman" panose="02020603050405020304" pitchFamily="18" charset="0"/>
              </a:rPr>
              <a:t>Source: our research</a:t>
            </a:r>
            <a:endParaRPr lang="ro-RO" sz="3200" dirty="0">
              <a:effectLst/>
              <a:latin typeface="Times New Roman" panose="02020603050405020304" pitchFamily="18" charset="0"/>
              <a:ea typeface="Times New Roman" panose="02020603050405020304" pitchFamily="18" charset="0"/>
            </a:endParaRPr>
          </a:p>
        </p:txBody>
      </p:sp>
      <p:sp>
        <p:nvSpPr>
          <p:cNvPr id="23" name="Rectangle 22">
            <a:extLst>
              <a:ext uri="{FF2B5EF4-FFF2-40B4-BE49-F238E27FC236}">
                <a16:creationId xmlns:a16="http://schemas.microsoft.com/office/drawing/2014/main" id="{78765F52-21F3-4775-9795-5319721280AC}"/>
              </a:ext>
            </a:extLst>
          </p:cNvPr>
          <p:cNvSpPr/>
          <p:nvPr/>
        </p:nvSpPr>
        <p:spPr>
          <a:xfrm>
            <a:off x="2332512" y="24948300"/>
            <a:ext cx="13887983" cy="2790508"/>
          </a:xfrm>
          <a:prstGeom prst="rect">
            <a:avLst/>
          </a:prstGeom>
        </p:spPr>
        <p:txBody>
          <a:bodyPr wrap="square">
            <a:spAutoFit/>
          </a:bodyPr>
          <a:lstStyle/>
          <a:p>
            <a:pPr algn="just">
              <a:spcBef>
                <a:spcPts val="600"/>
              </a:spcBef>
              <a:spcAft>
                <a:spcPts val="0"/>
              </a:spcAft>
            </a:pPr>
            <a:r>
              <a:rPr lang="ro-RO" dirty="0">
                <a:latin typeface="Times New Roman" panose="02020603050405020304" pitchFamily="18" charset="0"/>
                <a:ea typeface="Times New Roman" panose="02020603050405020304" pitchFamily="18" charset="0"/>
              </a:rPr>
              <a:t>The data processing indicated that young people perceive the reformulation of fast-food offer as an improvement in predicting increased demand, as it significantly influences the psychosensory value and health of these foods. This explains that interventions in restructuring offer, accompanied by effective promotion and strong food marketing, are efficient as they involve making active, heuristic decisions (d'Angelo et al., 2020), based more on emotions and less on reason.</a:t>
            </a:r>
            <a:endParaRPr lang="ro-RO" sz="2800" dirty="0">
              <a:latin typeface="Times New Roman" panose="02020603050405020304" pitchFamily="18" charset="0"/>
              <a:ea typeface="Times New Roman" panose="02020603050405020304" pitchFamily="18" charset="0"/>
            </a:endParaRPr>
          </a:p>
          <a:p>
            <a:pPr algn="just">
              <a:spcBef>
                <a:spcPts val="800"/>
              </a:spcBef>
              <a:spcAft>
                <a:spcPts val="0"/>
              </a:spcAft>
            </a:pPr>
            <a:r>
              <a:rPr lang="ro-RO" dirty="0">
                <a:latin typeface="Times New Roman" panose="02020603050405020304" pitchFamily="18" charset="0"/>
                <a:ea typeface="Times New Roman" panose="02020603050405020304" pitchFamily="18" charset="0"/>
              </a:rPr>
              <a:t>A large portion of the respondents (86%) showed a tendency to change their eating habits after being heavily exposed to fast-food advertisements, which they found very appealing, boosting the consumption of these foods and further encouraging repeat purchases. </a:t>
            </a:r>
            <a:endParaRPr lang="ro-RO" sz="2800" dirty="0">
              <a:latin typeface="Times New Roman" panose="02020603050405020304" pitchFamily="18" charset="0"/>
              <a:ea typeface="Times New Roman" panose="02020603050405020304" pitchFamily="18" charset="0"/>
            </a:endParaRPr>
          </a:p>
          <a:p>
            <a:pPr algn="just">
              <a:spcBef>
                <a:spcPts val="800"/>
              </a:spcBef>
              <a:spcAft>
                <a:spcPts val="0"/>
              </a:spcAft>
            </a:pPr>
            <a:r>
              <a:rPr lang="ro-RO" dirty="0">
                <a:latin typeface="Times New Roman" panose="02020603050405020304" pitchFamily="18" charset="0"/>
                <a:ea typeface="Times New Roman" panose="02020603050405020304" pitchFamily="18" charset="0"/>
              </a:rPr>
              <a:t>Regardless of the strategies for reformulating the fast food offer referred to, they are perceived as having a direct connection, both with increasing the psychosensory value of the food and their health status, simultaneously (Figure no. 3), so the reformulated offer is perceived by young people as both tasty and healthy.</a:t>
            </a:r>
            <a:endParaRPr lang="ro-RO" sz="2800" dirty="0">
              <a:effectLst/>
              <a:latin typeface="Times New Roman" panose="02020603050405020304" pitchFamily="18" charset="0"/>
              <a:ea typeface="Times New Roman" panose="02020603050405020304" pitchFamily="18" charset="0"/>
            </a:endParaRPr>
          </a:p>
        </p:txBody>
      </p:sp>
      <p:sp>
        <p:nvSpPr>
          <p:cNvPr id="24" name="Rectangle 23">
            <a:extLst>
              <a:ext uri="{FF2B5EF4-FFF2-40B4-BE49-F238E27FC236}">
                <a16:creationId xmlns:a16="http://schemas.microsoft.com/office/drawing/2014/main" id="{1DF6B247-59BC-405D-8837-3A0134F4C5A5}"/>
              </a:ext>
            </a:extLst>
          </p:cNvPr>
          <p:cNvSpPr/>
          <p:nvPr/>
        </p:nvSpPr>
        <p:spPr>
          <a:xfrm>
            <a:off x="2355174" y="27787432"/>
            <a:ext cx="13865321" cy="6370975"/>
          </a:xfrm>
          <a:prstGeom prst="rect">
            <a:avLst/>
          </a:prstGeom>
        </p:spPr>
        <p:txBody>
          <a:bodyPr wrap="square">
            <a:spAutoFit/>
          </a:bodyPr>
          <a:lstStyle/>
          <a:p>
            <a:pPr algn="just">
              <a:spcBef>
                <a:spcPts val="800"/>
              </a:spcBef>
              <a:spcAft>
                <a:spcPts val="0"/>
              </a:spcAft>
            </a:pPr>
            <a:r>
              <a:rPr lang="en-US" dirty="0">
                <a:solidFill>
                  <a:srgbClr val="0D0D0D"/>
                </a:solidFill>
                <a:latin typeface="Times New Roman" panose="02020603050405020304" pitchFamily="18" charset="0"/>
                <a:ea typeface="Times New Roman" panose="02020603050405020304" pitchFamily="18" charset="0"/>
              </a:rPr>
              <a:t>Research on the importance of the psychosensory value of fast-food products involved assessing organoleptic characteristics, and the results indicated that the sensory experience focuses on taste, smell, visual appearance, and texture/consistency, in that order of importance. The perception of increased psychosensory value of reformulated products compared to classic ones is positive, as is the perception of the healthiness of reformulated foods defined by nutritional quality, safety, and ingredient quality</a:t>
            </a:r>
            <a:r>
              <a:rPr lang="en-US" dirty="0">
                <a:latin typeface="Times New Roman" panose="02020603050405020304" pitchFamily="18" charset="0"/>
                <a:ea typeface="Times New Roman" panose="02020603050405020304" pitchFamily="18" charset="0"/>
              </a:rPr>
              <a:t>.  The correlation is used to verify the validity of the first two hypotheses:</a:t>
            </a:r>
            <a:endParaRPr lang="ro-RO" sz="2800" dirty="0">
              <a:latin typeface="Times New Roman" panose="02020603050405020304" pitchFamily="18" charset="0"/>
              <a:ea typeface="Times New Roman" panose="02020603050405020304" pitchFamily="18" charset="0"/>
            </a:endParaRPr>
          </a:p>
          <a:p>
            <a:pPr marL="342900" lvl="0" indent="-342900" algn="just" fontAlgn="base">
              <a:spcBef>
                <a:spcPts val="600"/>
              </a:spcBef>
              <a:spcAft>
                <a:spcPts val="0"/>
              </a:spcAft>
              <a:buSzPts val="1000"/>
              <a:buFont typeface="Symbol" panose="05050102010706020507" pitchFamily="18" charset="2"/>
              <a:buChar char=""/>
              <a:tabLst>
                <a:tab pos="457200" algn="l"/>
              </a:tabLst>
            </a:pPr>
            <a:r>
              <a:rPr lang="en-US" dirty="0">
                <a:solidFill>
                  <a:srgbClr val="000000"/>
                </a:solidFill>
                <a:latin typeface="Times New Roman" panose="02020603050405020304" pitchFamily="18" charset="0"/>
                <a:ea typeface="Times New Roman" panose="02020603050405020304" pitchFamily="18" charset="0"/>
              </a:rPr>
              <a:t>r1=0.87 </a:t>
            </a:r>
            <a:r>
              <a:rPr lang="en-US" dirty="0">
                <a:solidFill>
                  <a:srgbClr val="0D0D0D"/>
                </a:solidFill>
                <a:latin typeface="Times New Roman" panose="02020603050405020304" pitchFamily="18" charset="0"/>
                <a:ea typeface="Times New Roman" panose="02020603050405020304" pitchFamily="18" charset="0"/>
              </a:rPr>
              <a:t>represents the correlation coefficient between the reformulation of fast-food offer and the psychosensory value of the products, with the result indicating a very strong positive correlation;</a:t>
            </a:r>
            <a:r>
              <a:rPr lang="en-US" dirty="0">
                <a:solidFill>
                  <a:srgbClr val="000000"/>
                </a:solidFill>
                <a:latin typeface="Times New Roman" panose="02020603050405020304" pitchFamily="18" charset="0"/>
                <a:ea typeface="Times New Roman" panose="02020603050405020304" pitchFamily="18" charset="0"/>
              </a:rPr>
              <a:t> according to the results presented above, hypothesis H1 is validated.</a:t>
            </a:r>
            <a:endParaRPr lang="ro-RO" sz="2800" dirty="0">
              <a:latin typeface="Times New Roman" panose="02020603050405020304" pitchFamily="18" charset="0"/>
              <a:ea typeface="Times New Roman" panose="02020603050405020304" pitchFamily="18" charset="0"/>
            </a:endParaRPr>
          </a:p>
          <a:p>
            <a:pPr marL="342900" lvl="0" indent="-342900" algn="just" fontAlgn="base">
              <a:spcBef>
                <a:spcPts val="600"/>
              </a:spcBef>
              <a:spcAft>
                <a:spcPts val="0"/>
              </a:spcAft>
              <a:buSzPts val="1000"/>
              <a:buFont typeface="Symbol" panose="05050102010706020507" pitchFamily="18" charset="2"/>
              <a:buChar char=""/>
              <a:tabLst>
                <a:tab pos="457200" algn="l"/>
              </a:tabLst>
            </a:pPr>
            <a:r>
              <a:rPr lang="en-US" dirty="0">
                <a:solidFill>
                  <a:srgbClr val="000000"/>
                </a:solidFill>
                <a:latin typeface="Times New Roman" panose="02020603050405020304" pitchFamily="18" charset="0"/>
                <a:ea typeface="Times New Roman" panose="02020603050405020304" pitchFamily="18" charset="0"/>
              </a:rPr>
              <a:t>r2=0.58</a:t>
            </a:r>
            <a:r>
              <a:rPr lang="en-US" dirty="0">
                <a:solidFill>
                  <a:srgbClr val="0D0D0D"/>
                </a:solidFill>
                <a:latin typeface="Times New Roman" panose="02020603050405020304" pitchFamily="18" charset="0"/>
                <a:ea typeface="Times New Roman" panose="02020603050405020304" pitchFamily="18" charset="0"/>
              </a:rPr>
              <a:t> represents the correlation coefficient between the reformulation of fast-food offer and the healthiness of the foods, with the result indicating a moderate positive correlation</a:t>
            </a:r>
            <a:r>
              <a:rPr lang="en-US" dirty="0">
                <a:solidFill>
                  <a:srgbClr val="000000"/>
                </a:solidFill>
                <a:latin typeface="Times New Roman" panose="02020603050405020304" pitchFamily="18" charset="0"/>
                <a:ea typeface="Times New Roman" panose="02020603050405020304" pitchFamily="18" charset="0"/>
              </a:rPr>
              <a:t>, which validates hypothesis H2.</a:t>
            </a:r>
            <a:endParaRPr lang="ro-RO" sz="2800" dirty="0">
              <a:latin typeface="Times New Roman" panose="02020603050405020304" pitchFamily="18" charset="0"/>
              <a:ea typeface="Times New Roman" panose="02020603050405020304" pitchFamily="18" charset="0"/>
            </a:endParaRPr>
          </a:p>
          <a:p>
            <a:pPr algn="just">
              <a:spcBef>
                <a:spcPts val="600"/>
              </a:spcBef>
              <a:spcAft>
                <a:spcPts val="600"/>
              </a:spcAft>
            </a:pPr>
            <a:r>
              <a:rPr lang="en-US" dirty="0">
                <a:solidFill>
                  <a:srgbClr val="0D0D0D"/>
                </a:solidFill>
                <a:latin typeface="Times New Roman" panose="02020603050405020304" pitchFamily="18" charset="0"/>
                <a:ea typeface="Times New Roman" panose="02020603050405020304" pitchFamily="18" charset="0"/>
              </a:rPr>
              <a:t>By concatenating and processing the data obtained, it can be observed that young consumers have a good perception and perspective on the relationship between the psychosensory value and the health of food determined by the reformulation of the fast-food offer, </a:t>
            </a:r>
            <a:r>
              <a:rPr lang="en-US" dirty="0">
                <a:solidFill>
                  <a:srgbClr val="000000"/>
                </a:solidFill>
                <a:latin typeface="Times New Roman" panose="02020603050405020304" pitchFamily="18" charset="0"/>
                <a:ea typeface="Times New Roman" panose="02020603050405020304" pitchFamily="18" charset="0"/>
              </a:rPr>
              <a:t>which validates hypothesis H3, </a:t>
            </a:r>
            <a:r>
              <a:rPr lang="en-US" dirty="0">
                <a:latin typeface="Times New Roman" panose="02020603050405020304" pitchFamily="18" charset="0"/>
                <a:ea typeface="Times New Roman" panose="02020603050405020304" pitchFamily="18" charset="0"/>
              </a:rPr>
              <a:t>regardless of the strategy chosen by the company.</a:t>
            </a:r>
            <a:endParaRPr lang="ro-RO" sz="2800" dirty="0">
              <a:latin typeface="Times New Roman" panose="02020603050405020304" pitchFamily="18" charset="0"/>
              <a:ea typeface="Times New Roman" panose="02020603050405020304" pitchFamily="18" charset="0"/>
            </a:endParaRPr>
          </a:p>
          <a:p>
            <a:pPr algn="just">
              <a:spcBef>
                <a:spcPts val="600"/>
              </a:spcBef>
              <a:spcAft>
                <a:spcPts val="600"/>
              </a:spcAft>
            </a:pPr>
            <a:r>
              <a:rPr lang="en-US" dirty="0">
                <a:solidFill>
                  <a:srgbClr val="0D0D0D"/>
                </a:solidFill>
                <a:latin typeface="Times New Roman" panose="02020603050405020304" pitchFamily="18" charset="0"/>
                <a:ea typeface="Times New Roman" panose="02020603050405020304" pitchFamily="18" charset="0"/>
              </a:rPr>
              <a:t>However, we believe that this perception is not always accurate, as the reformulation of fast-food offer rarely leads to the provision of healthier and more sustainable alternatives. The promotion of reformulated fast-food offer, from the producer's perspective, highlights, </a:t>
            </a:r>
            <a:r>
              <a:rPr lang="en-US" dirty="0">
                <a:solidFill>
                  <a:srgbClr val="000000"/>
                </a:solidFill>
                <a:latin typeface="Times New Roman" panose="02020603050405020304" pitchFamily="18" charset="0"/>
                <a:ea typeface="Times New Roman" panose="02020603050405020304" pitchFamily="18" charset="0"/>
              </a:rPr>
              <a:t>through advantageous visual cues, </a:t>
            </a:r>
            <a:r>
              <a:rPr lang="en-US" dirty="0">
                <a:solidFill>
                  <a:srgbClr val="0D0D0D"/>
                </a:solidFill>
                <a:latin typeface="Times New Roman" panose="02020603050405020304" pitchFamily="18" charset="0"/>
                <a:ea typeface="Times New Roman" panose="02020603050405020304" pitchFamily="18" charset="0"/>
              </a:rPr>
              <a:t>the characteristics of "new/authentic/natural/popular/local/national," which younger generations perceive as "progress." Indeed, the ideological influence it implies is yet another reason to expect further acceleration in demand, as the relationship with consumption defines the relationship with the society we live in (Ritzer and Miles, 2019). Furthermore, the marketing strategies used by fast-food chains perpetuate and exaggerate the perception of the relationship between psychosensory value and food health towards a distorted conception.</a:t>
            </a:r>
            <a:endParaRPr lang="ro-RO" sz="2800" dirty="0">
              <a:latin typeface="Times New Roman" panose="02020603050405020304" pitchFamily="18" charset="0"/>
              <a:ea typeface="Times New Roman" panose="02020603050405020304" pitchFamily="18" charset="0"/>
            </a:endParaRPr>
          </a:p>
          <a:p>
            <a:r>
              <a:rPr lang="ro-RO" dirty="0">
                <a:solidFill>
                  <a:srgbClr val="0D0D0D"/>
                </a:solidFill>
                <a:latin typeface="Times New Roman" panose="02020603050405020304" pitchFamily="18" charset="0"/>
                <a:ea typeface="Times New Roman" panose="02020603050405020304" pitchFamily="18" charset="0"/>
              </a:rPr>
              <a:t>The reformulation of fast-food offer focuses on menu innovation but is supported by other factors such as pricing strategies and new restaurant formats, the development of digital technology, and the expansion of food delivery platforms. </a:t>
            </a:r>
            <a:r>
              <a:rPr lang="ro-RO" dirty="0">
                <a:solidFill>
                  <a:srgbClr val="000000"/>
                </a:solidFill>
                <a:latin typeface="Times New Roman" panose="02020603050405020304" pitchFamily="18" charset="0"/>
                <a:ea typeface="Times New Roman" panose="02020603050405020304" pitchFamily="18" charset="0"/>
              </a:rPr>
              <a:t> One key aspect of this phenomenon is the manipulation of sensory attributes to create the illusion of healthfulness. </a:t>
            </a:r>
            <a:r>
              <a:rPr lang="ro-RO" b="1" dirty="0">
                <a:latin typeface="Times New Roman" panose="02020603050405020304" pitchFamily="18" charset="0"/>
                <a:ea typeface="Times New Roman" panose="02020603050405020304" pitchFamily="18" charset="0"/>
              </a:rPr>
              <a:t> </a:t>
            </a:r>
            <a:endParaRPr lang="ro-RO" dirty="0"/>
          </a:p>
        </p:txBody>
      </p:sp>
      <p:sp>
        <p:nvSpPr>
          <p:cNvPr id="25" name="Rectangle 24">
            <a:extLst>
              <a:ext uri="{FF2B5EF4-FFF2-40B4-BE49-F238E27FC236}">
                <a16:creationId xmlns:a16="http://schemas.microsoft.com/office/drawing/2014/main" id="{68D261E2-B196-4FC6-A21E-9DEFFDA0A620}"/>
              </a:ext>
            </a:extLst>
          </p:cNvPr>
          <p:cNvSpPr/>
          <p:nvPr/>
        </p:nvSpPr>
        <p:spPr>
          <a:xfrm>
            <a:off x="2332512" y="34341050"/>
            <a:ext cx="13887981" cy="7432804"/>
          </a:xfrm>
          <a:prstGeom prst="rect">
            <a:avLst/>
          </a:prstGeom>
        </p:spPr>
        <p:txBody>
          <a:bodyPr wrap="square">
            <a:spAutoFit/>
          </a:bodyPr>
          <a:lstStyle/>
          <a:p>
            <a:pPr>
              <a:spcBef>
                <a:spcPts val="600"/>
              </a:spcBef>
              <a:spcAft>
                <a:spcPts val="0"/>
              </a:spcAft>
            </a:pPr>
            <a:r>
              <a:rPr lang="en-US" b="1" dirty="0">
                <a:latin typeface="Times New Roman" panose="02020603050405020304" pitchFamily="18" charset="0"/>
                <a:ea typeface="Times New Roman" panose="02020603050405020304" pitchFamily="18" charset="0"/>
              </a:rPr>
              <a:t>Conclusions</a:t>
            </a:r>
            <a:endParaRPr lang="ro-RO" sz="2800" dirty="0">
              <a:latin typeface="Times New Roman" panose="02020603050405020304" pitchFamily="18" charset="0"/>
              <a:ea typeface="Times New Roman" panose="02020603050405020304" pitchFamily="18" charset="0"/>
            </a:endParaRPr>
          </a:p>
          <a:p>
            <a:pPr algn="just">
              <a:spcBef>
                <a:spcPts val="600"/>
              </a:spcBef>
              <a:spcAft>
                <a:spcPts val="600"/>
              </a:spcAft>
            </a:pPr>
            <a:r>
              <a:rPr lang="ro-RO" dirty="0">
                <a:solidFill>
                  <a:srgbClr val="0D0D0D"/>
                </a:solidFill>
                <a:latin typeface="Times New Roman" panose="02020603050405020304" pitchFamily="18" charset="0"/>
                <a:ea typeface="Times New Roman" panose="02020603050405020304" pitchFamily="18" charset="0"/>
              </a:rPr>
              <a:t>This paper was designed to gain a better understanding of the perception of the psychosensory value-health relationship on reformulated fast-food offer through various means. Thus, to fulfill the main objective of the paper, five creative strategies were identified</a:t>
            </a:r>
            <a:r>
              <a:rPr lang="ro-RO" dirty="0">
                <a:solidFill>
                  <a:srgbClr val="000000"/>
                </a:solidFill>
                <a:latin typeface="Times New Roman" panose="02020603050405020304" pitchFamily="18" charset="0"/>
                <a:ea typeface="Times New Roman" panose="02020603050405020304" pitchFamily="18" charset="0"/>
              </a:rPr>
              <a:t> - innovation in menus, customization of options, promotions and special offers, collaborations and partnerships, exploitation of national or local specificity- </a:t>
            </a:r>
            <a:r>
              <a:rPr lang="ro-RO" dirty="0">
                <a:solidFill>
                  <a:srgbClr val="0D0D0D"/>
                </a:solidFill>
                <a:latin typeface="Times New Roman" panose="02020603050405020304" pitchFamily="18" charset="0"/>
                <a:ea typeface="Times New Roman" panose="02020603050405020304" pitchFamily="18" charset="0"/>
              </a:rPr>
              <a:t>which shape the context of reformulating offer and have been integrated into the research model.</a:t>
            </a:r>
            <a:endParaRPr lang="ro-RO" sz="2800" dirty="0">
              <a:latin typeface="Times New Roman" panose="02020603050405020304" pitchFamily="18" charset="0"/>
              <a:ea typeface="Times New Roman" panose="02020603050405020304" pitchFamily="18" charset="0"/>
            </a:endParaRPr>
          </a:p>
          <a:p>
            <a:pPr algn="just">
              <a:spcBef>
                <a:spcPts val="600"/>
              </a:spcBef>
              <a:spcAft>
                <a:spcPts val="600"/>
              </a:spcAft>
            </a:pPr>
            <a:r>
              <a:rPr lang="ro-RO" dirty="0">
                <a:solidFill>
                  <a:srgbClr val="000000"/>
                </a:solidFill>
                <a:latin typeface="Times New Roman" panose="02020603050405020304" pitchFamily="18" charset="0"/>
                <a:ea typeface="Times New Roman" panose="02020603050405020304" pitchFamily="18" charset="0"/>
              </a:rPr>
              <a:t>Fast-food has become an integral part of modern society, with its ubiquitous presence shaping not only the diets of young people, but also their perceptions of health and psychosensory value. </a:t>
            </a:r>
            <a:r>
              <a:rPr lang="ro-RO" dirty="0">
                <a:solidFill>
                  <a:srgbClr val="0D0D0D"/>
                </a:solidFill>
                <a:latin typeface="Times New Roman" panose="02020603050405020304" pitchFamily="18" charset="0"/>
                <a:ea typeface="Times New Roman" panose="02020603050405020304" pitchFamily="18" charset="0"/>
              </a:rPr>
              <a:t>The research results demonstrate that reformulating fast-food offer through the creative strategies outlined can create the illusion of healthier choices among young people, ultimately perpetuating a mistaken perception of the relationship between health and psychosensory value. To produce significant changes in eating behaviors and improve health outcomes, stakeholders need to adopt a multifaceted approach that addresses both individual choice determinants and public health determinants.</a:t>
            </a:r>
            <a:endParaRPr lang="ro-RO" sz="2800" dirty="0">
              <a:latin typeface="Times New Roman" panose="02020603050405020304" pitchFamily="18" charset="0"/>
              <a:ea typeface="Times New Roman" panose="02020603050405020304" pitchFamily="18" charset="0"/>
            </a:endParaRPr>
          </a:p>
          <a:p>
            <a:pPr algn="just">
              <a:spcBef>
                <a:spcPts val="600"/>
              </a:spcBef>
              <a:spcAft>
                <a:spcPts val="600"/>
              </a:spcAft>
            </a:pPr>
            <a:r>
              <a:rPr lang="ro-RO" dirty="0">
                <a:solidFill>
                  <a:srgbClr val="0D0D0D"/>
                </a:solidFill>
                <a:latin typeface="Times New Roman" panose="02020603050405020304" pitchFamily="18" charset="0"/>
                <a:ea typeface="Times New Roman" panose="02020603050405020304" pitchFamily="18" charset="0"/>
              </a:rPr>
              <a:t>Reformulating fast-food offer, along with marketing efforts, could promote healthier eating habits if interventions by health organizations and governments focus on increasing consumer awareness of health issues, as well as the perception and effectiveness of nutrition standards.</a:t>
            </a:r>
            <a:r>
              <a:rPr lang="ro-RO" dirty="0">
                <a:latin typeface="Times New Roman" panose="02020603050405020304" pitchFamily="18" charset="0"/>
                <a:ea typeface="Times New Roman" panose="02020603050405020304" pitchFamily="18" charset="0"/>
              </a:rPr>
              <a:t> </a:t>
            </a:r>
            <a:r>
              <a:rPr lang="ro-RO" dirty="0">
                <a:solidFill>
                  <a:srgbClr val="0D0D0D"/>
                </a:solidFill>
                <a:latin typeface="Times New Roman" panose="02020603050405020304" pitchFamily="18" charset="0"/>
                <a:ea typeface="Times New Roman" panose="02020603050405020304" pitchFamily="18" charset="0"/>
              </a:rPr>
              <a:t>The reformulation of fast-food offer should integrate the transfer of scientific and technological knowledge as sources of nutritional enrichment; to further exploit local raw materials and ingredients, traditional dishes adapted to modern requirements; to rediscover the cultural value of food, considering the social, health, and economic consequences of the current food system for young consumers.</a:t>
            </a:r>
            <a:endParaRPr lang="ro-RO" sz="2800" dirty="0">
              <a:latin typeface="Times New Roman" panose="02020603050405020304" pitchFamily="18" charset="0"/>
              <a:ea typeface="Times New Roman" panose="02020603050405020304" pitchFamily="18" charset="0"/>
            </a:endParaRPr>
          </a:p>
          <a:p>
            <a:pPr algn="just">
              <a:spcBef>
                <a:spcPts val="600"/>
              </a:spcBef>
              <a:spcAft>
                <a:spcPts val="600"/>
              </a:spcAft>
            </a:pPr>
            <a:r>
              <a:rPr lang="ro-RO" dirty="0">
                <a:solidFill>
                  <a:srgbClr val="0D0D0D"/>
                </a:solidFill>
                <a:latin typeface="Times New Roman" panose="02020603050405020304" pitchFamily="18" charset="0"/>
                <a:ea typeface="Times New Roman" panose="02020603050405020304" pitchFamily="18" charset="0"/>
              </a:rPr>
              <a:t>This study has certain limitations due to the short duration of the data collection process, resulting in a small sample size, with the research relying on 104 questionnaires. Additionally, the results could have been enhanced by a comparative sensory analysis between classic and reformulated products, which would have required substantial human, financial, and material resources.</a:t>
            </a:r>
            <a:endParaRPr lang="ro-RO" sz="2800" dirty="0">
              <a:latin typeface="Times New Roman" panose="02020603050405020304" pitchFamily="18" charset="0"/>
              <a:ea typeface="Times New Roman" panose="02020603050405020304" pitchFamily="18" charset="0"/>
            </a:endParaRPr>
          </a:p>
          <a:p>
            <a:pPr algn="just">
              <a:spcBef>
                <a:spcPts val="600"/>
              </a:spcBef>
              <a:spcAft>
                <a:spcPts val="600"/>
              </a:spcAft>
            </a:pPr>
            <a:r>
              <a:rPr lang="ro-RO" dirty="0">
                <a:solidFill>
                  <a:srgbClr val="0D0D0D"/>
                </a:solidFill>
                <a:latin typeface="Times New Roman" panose="02020603050405020304" pitchFamily="18" charset="0"/>
                <a:ea typeface="Times New Roman" panose="02020603050405020304" pitchFamily="18" charset="0"/>
              </a:rPr>
              <a:t>The intensive promotion of fast-food seeks to shape consumer perceptions and behaviors—an objective that is both enticing and ubiquitous; much of the previous research starts from the idea that marketing is based on emotional and cognitive associations and approaches fast-food marketing on the premise that media discourses reflect and contribute to culture (Otto, Johnston, and Baumann, 2022), recognizing that fast-food incorporates aesthetic, social, cultural, and economic dimensions (Warde, Paddock, and Whillans, 2020). The results of our study can guide future research because little is known about the effects of promoting reformulated fast-food offer on emotions and behavioral intentions (Diaz-Beltran, 2023), especially among consumers concerned about their well-being and health.</a:t>
            </a:r>
            <a:endParaRPr lang="ro-RO" sz="2800" dirty="0">
              <a:effectLst/>
              <a:latin typeface="Times New Roman" panose="02020603050405020304" pitchFamily="18" charset="0"/>
              <a:ea typeface="Times New Roman" panose="02020603050405020304" pitchFamily="18" charset="0"/>
            </a:endParaRPr>
          </a:p>
        </p:txBody>
      </p:sp>
      <p:sp>
        <p:nvSpPr>
          <p:cNvPr id="27" name="Rectangle 26">
            <a:extLst>
              <a:ext uri="{FF2B5EF4-FFF2-40B4-BE49-F238E27FC236}">
                <a16:creationId xmlns:a16="http://schemas.microsoft.com/office/drawing/2014/main" id="{2B334FA5-4B3D-4EB1-A5E8-1A07340639E2}"/>
              </a:ext>
            </a:extLst>
          </p:cNvPr>
          <p:cNvSpPr/>
          <p:nvPr/>
        </p:nvSpPr>
        <p:spPr>
          <a:xfrm>
            <a:off x="2448078" y="7754284"/>
            <a:ext cx="25258023" cy="3247043"/>
          </a:xfrm>
          <a:prstGeom prst="rect">
            <a:avLst/>
          </a:prstGeom>
        </p:spPr>
        <p:txBody>
          <a:bodyPr wrap="square">
            <a:spAutoFit/>
          </a:bodyPr>
          <a:lstStyle/>
          <a:p>
            <a:pPr marL="365760" indent="-365760" algn="just">
              <a:spcBef>
                <a:spcPts val="1200"/>
              </a:spcBef>
              <a:spcAft>
                <a:spcPts val="0"/>
              </a:spcAft>
              <a:tabLst>
                <a:tab pos="365760" algn="l"/>
                <a:tab pos="449580" algn="l"/>
              </a:tabLst>
            </a:pPr>
            <a:r>
              <a:rPr lang="en-US" b="1" dirty="0">
                <a:latin typeface="Times New Roman" panose="02020603050405020304" pitchFamily="18" charset="0"/>
              </a:rPr>
              <a:t>Abstract</a:t>
            </a:r>
            <a:endParaRPr lang="ro-RO" b="1" dirty="0">
              <a:latin typeface="Times New Roman" panose="02020603050405020304" pitchFamily="18" charset="0"/>
            </a:endParaRPr>
          </a:p>
          <a:p>
            <a:pPr algn="just">
              <a:spcBef>
                <a:spcPts val="600"/>
              </a:spcBef>
              <a:spcAft>
                <a:spcPts val="600"/>
              </a:spcAft>
            </a:pPr>
            <a:r>
              <a:rPr lang="ro-RO" dirty="0">
                <a:solidFill>
                  <a:srgbClr val="000000"/>
                </a:solidFill>
                <a:latin typeface="Times New Roman" panose="02020603050405020304" pitchFamily="18" charset="0"/>
                <a:ea typeface="Times New Roman" panose="02020603050405020304" pitchFamily="18" charset="0"/>
              </a:rPr>
              <a:t>Economic and lifestyle changes, increased buyer incomes, and technology have gradually led to the modification of fast-food consumption. This article explores the actual evolution of fast-food offer and how they have been reformulated within the new socio-cultural paradigm to encourage purchases by exploiting customers' sensory and emotional experiences, promoting the idea of healthier options. However, there may be potential divergences between the reformulation of fast-food offer and the perception of the taste-health relationship, as well as between its promotion and consumer behavior. To what extent does the reformulation of fast-food offer shape the behaviors of young consumers and alter the perception of the relationship between psychosensory value and health of food? The answer to this question is the objective of our quantitative exploratory research; the results demonstrate a direct and positive influence of fast-food reformulation on the perception of the link between what is healthy and what is tasty and attractively presented. However, this perception is often mistaken because the reformulation of offer rarely leads to an improvement in the nutritional profile of foods or the enhancement of cultural content. Furthermore, the development of multichannel food marketing has raised new concerns regarding public health and particularly the diet of young people, legitimizing our scientific endeavor as exploring the perceptions and attitudes of young buyers towards new fast-food options provides insight into the impact on sales and profitability in the fast-food industry on one hand, and on the satisfaction and loyalty of a conscious, responsible, and nutritionally educated consumer on the other.</a:t>
            </a:r>
            <a:endParaRPr lang="ro-RO" sz="2800" dirty="0">
              <a:latin typeface="Times New Roman" panose="02020603050405020304" pitchFamily="18" charset="0"/>
              <a:ea typeface="Times New Roman" panose="02020603050405020304" pitchFamily="18" charset="0"/>
            </a:endParaRPr>
          </a:p>
          <a:p>
            <a:pPr algn="just">
              <a:spcBef>
                <a:spcPts val="600"/>
              </a:spcBef>
              <a:spcAft>
                <a:spcPts val="600"/>
              </a:spcAft>
            </a:pPr>
            <a:r>
              <a:rPr lang="en-US" b="1" dirty="0">
                <a:latin typeface="Times New Roman" panose="02020603050405020304" pitchFamily="18" charset="0"/>
                <a:ea typeface="Times New Roman" panose="02020603050405020304" pitchFamily="18" charset="0"/>
              </a:rPr>
              <a:t>Keywords</a:t>
            </a:r>
            <a:endParaRPr lang="ro-RO" sz="2800" dirty="0">
              <a:latin typeface="Times New Roman" panose="02020603050405020304" pitchFamily="18" charset="0"/>
              <a:ea typeface="Times New Roman" panose="02020603050405020304" pitchFamily="18" charset="0"/>
            </a:endParaRPr>
          </a:p>
          <a:p>
            <a:pPr algn="just">
              <a:spcBef>
                <a:spcPts val="600"/>
              </a:spcBef>
              <a:spcAft>
                <a:spcPts val="600"/>
              </a:spcAft>
            </a:pPr>
            <a:r>
              <a:rPr lang="ro-RO" dirty="0">
                <a:solidFill>
                  <a:srgbClr val="000000"/>
                </a:solidFill>
                <a:latin typeface="Times New Roman" panose="02020603050405020304" pitchFamily="18" charset="0"/>
                <a:ea typeface="Times New Roman" panose="02020603050405020304" pitchFamily="18" charset="0"/>
              </a:rPr>
              <a:t>reformulation of fast-food offer, relationship between psychosensory value and health,  perception of young consumers, psychosensory value and health of food</a:t>
            </a:r>
            <a:endParaRPr lang="ro-RO" sz="2800" dirty="0">
              <a:effectLst/>
              <a:latin typeface="Times New Roman" panose="02020603050405020304" pitchFamily="18" charset="0"/>
              <a:ea typeface="Times New Roman" panose="02020603050405020304" pitchFamily="18" charset="0"/>
            </a:endParaRPr>
          </a:p>
        </p:txBody>
      </p:sp>
      <p:sp>
        <p:nvSpPr>
          <p:cNvPr id="29" name="Rectangle 28">
            <a:extLst>
              <a:ext uri="{FF2B5EF4-FFF2-40B4-BE49-F238E27FC236}">
                <a16:creationId xmlns:a16="http://schemas.microsoft.com/office/drawing/2014/main" id="{59E2A8FA-7517-4E6C-B2CE-062BB517A8B2}"/>
              </a:ext>
            </a:extLst>
          </p:cNvPr>
          <p:cNvSpPr/>
          <p:nvPr/>
        </p:nvSpPr>
        <p:spPr>
          <a:xfrm>
            <a:off x="2332512" y="15578825"/>
            <a:ext cx="25350927" cy="5509200"/>
          </a:xfrm>
          <a:prstGeom prst="rect">
            <a:avLst/>
          </a:prstGeom>
        </p:spPr>
        <p:txBody>
          <a:bodyPr wrap="square">
            <a:spAutoFit/>
          </a:bodyPr>
          <a:lstStyle/>
          <a:p>
            <a:pPr algn="just">
              <a:spcBef>
                <a:spcPts val="600"/>
              </a:spcBef>
              <a:spcAft>
                <a:spcPts val="600"/>
              </a:spcAft>
            </a:pPr>
            <a:r>
              <a:rPr lang="ro-RO" b="1" dirty="0">
                <a:solidFill>
                  <a:srgbClr val="0D0D0D"/>
                </a:solidFill>
                <a:latin typeface="Times New Roman" panose="02020603050405020304" pitchFamily="18" charset="0"/>
                <a:ea typeface="Times New Roman" panose="02020603050405020304" pitchFamily="18" charset="0"/>
              </a:rPr>
              <a:t>1. </a:t>
            </a:r>
            <a:r>
              <a:rPr lang="ro-RO" b="1" dirty="0">
                <a:solidFill>
                  <a:srgbClr val="000000"/>
                </a:solidFill>
                <a:latin typeface="Times New Roman" panose="02020603050405020304" pitchFamily="18" charset="0"/>
                <a:ea typeface="Times New Roman" panose="02020603050405020304" pitchFamily="18" charset="0"/>
              </a:rPr>
              <a:t>Review of the scientific literature - the reformulation of fast-food in the context of the new socio-cultural paradigms of consumption </a:t>
            </a:r>
            <a:endParaRPr lang="ro-RO" sz="2800" dirty="0">
              <a:latin typeface="Times New Roman" panose="02020603050405020304" pitchFamily="18" charset="0"/>
              <a:ea typeface="Times New Roman" panose="02020603050405020304" pitchFamily="18" charset="0"/>
            </a:endParaRPr>
          </a:p>
          <a:p>
            <a:pPr algn="just">
              <a:spcBef>
                <a:spcPts val="600"/>
              </a:spcBef>
              <a:spcAft>
                <a:spcPts val="600"/>
              </a:spcAft>
            </a:pPr>
            <a:r>
              <a:rPr lang="en-US" dirty="0">
                <a:solidFill>
                  <a:srgbClr val="0D0D0D"/>
                </a:solidFill>
                <a:latin typeface="Times New Roman" panose="02020603050405020304" pitchFamily="18" charset="0"/>
                <a:ea typeface="Times New Roman" panose="02020603050405020304" pitchFamily="18" charset="0"/>
              </a:rPr>
              <a:t>Studying the history of fast-food, we can observe that the first signs of changes in public awareness regarding the nutritional impact and the necessity of reformulating offer bring to the forefront initiatives to reduce ingredients with negative health impacts. Over time, fast-food has cultivated loyalty through sensory attributes and relational benefits (</a:t>
            </a:r>
            <a:r>
              <a:rPr lang="en-US" dirty="0" err="1">
                <a:solidFill>
                  <a:srgbClr val="0D0D0D"/>
                </a:solidFill>
                <a:latin typeface="Times New Roman" panose="02020603050405020304" pitchFamily="18" charset="0"/>
                <a:ea typeface="Times New Roman" panose="02020603050405020304" pitchFamily="18" charset="0"/>
              </a:rPr>
              <a:t>Dandis</a:t>
            </a:r>
            <a:r>
              <a:rPr lang="en-US" dirty="0">
                <a:solidFill>
                  <a:srgbClr val="0D0D0D"/>
                </a:solidFill>
                <a:latin typeface="Times New Roman" panose="02020603050405020304" pitchFamily="18" charset="0"/>
                <a:ea typeface="Times New Roman" panose="02020603050405020304" pitchFamily="18" charset="0"/>
              </a:rPr>
              <a:t> et al., 2023; Hassan et al., 2023), The reformulation of offer in the fast-food industry under the new socio-cultural paradigm does not only refer to the introduction of healthier options but also to the adoption of creative strategies to attract a wider consumer segment and maintain the loyalty of existing ones (</a:t>
            </a:r>
            <a:r>
              <a:rPr lang="en-US" dirty="0" err="1">
                <a:solidFill>
                  <a:srgbClr val="0D0D0D"/>
                </a:solidFill>
                <a:latin typeface="Times New Roman" panose="02020603050405020304" pitchFamily="18" charset="0"/>
                <a:ea typeface="Times New Roman" panose="02020603050405020304" pitchFamily="18" charset="0"/>
              </a:rPr>
              <a:t>Mifli</a:t>
            </a:r>
            <a:r>
              <a:rPr lang="en-US" dirty="0">
                <a:solidFill>
                  <a:srgbClr val="0D0D0D"/>
                </a:solidFill>
                <a:latin typeface="Times New Roman" panose="02020603050405020304" pitchFamily="18" charset="0"/>
                <a:ea typeface="Times New Roman" panose="02020603050405020304" pitchFamily="18" charset="0"/>
              </a:rPr>
              <a:t> et al., 2015; Chun and </a:t>
            </a:r>
            <a:r>
              <a:rPr lang="en-US" dirty="0" err="1">
                <a:solidFill>
                  <a:srgbClr val="0D0D0D"/>
                </a:solidFill>
                <a:latin typeface="Times New Roman" panose="02020603050405020304" pitchFamily="18" charset="0"/>
                <a:ea typeface="Times New Roman" panose="02020603050405020304" pitchFamily="18" charset="0"/>
              </a:rPr>
              <a:t>Nyam-Ochir</a:t>
            </a:r>
            <a:r>
              <a:rPr lang="en-US" dirty="0">
                <a:solidFill>
                  <a:srgbClr val="0D0D0D"/>
                </a:solidFill>
                <a:latin typeface="Times New Roman" panose="02020603050405020304" pitchFamily="18" charset="0"/>
                <a:ea typeface="Times New Roman" panose="02020603050405020304" pitchFamily="18" charset="0"/>
              </a:rPr>
              <a:t>, 2020; </a:t>
            </a:r>
            <a:r>
              <a:rPr lang="en-US" dirty="0" err="1">
                <a:solidFill>
                  <a:srgbClr val="0D0D0D"/>
                </a:solidFill>
                <a:latin typeface="Times New Roman" panose="02020603050405020304" pitchFamily="18" charset="0"/>
                <a:ea typeface="Times New Roman" panose="02020603050405020304" pitchFamily="18" charset="0"/>
              </a:rPr>
              <a:t>Giachino</a:t>
            </a:r>
            <a:r>
              <a:rPr lang="en-US" dirty="0">
                <a:solidFill>
                  <a:srgbClr val="0D0D0D"/>
                </a:solidFill>
                <a:latin typeface="Times New Roman" panose="02020603050405020304" pitchFamily="18" charset="0"/>
                <a:ea typeface="Times New Roman" panose="02020603050405020304" pitchFamily="18" charset="0"/>
              </a:rPr>
              <a:t> et al., 2021; Li et al., 2022; Ibáñez-Sánchez et al., 2022; </a:t>
            </a:r>
            <a:r>
              <a:rPr lang="en-US" dirty="0" err="1">
                <a:solidFill>
                  <a:srgbClr val="0D0D0D"/>
                </a:solidFill>
                <a:latin typeface="Times New Roman" panose="02020603050405020304" pitchFamily="18" charset="0"/>
                <a:ea typeface="Times New Roman" panose="02020603050405020304" pitchFamily="18" charset="0"/>
              </a:rPr>
              <a:t>Magbanua</a:t>
            </a:r>
            <a:r>
              <a:rPr lang="en-US" dirty="0">
                <a:solidFill>
                  <a:srgbClr val="0D0D0D"/>
                </a:solidFill>
                <a:latin typeface="Times New Roman" panose="02020603050405020304" pitchFamily="18" charset="0"/>
                <a:ea typeface="Times New Roman" panose="02020603050405020304" pitchFamily="18" charset="0"/>
              </a:rPr>
              <a:t> et al., 2023):</a:t>
            </a:r>
            <a:endParaRPr lang="ro-RO" sz="2800" dirty="0">
              <a:latin typeface="Times New Roman" panose="02020603050405020304" pitchFamily="18" charset="0"/>
              <a:ea typeface="Times New Roman" panose="02020603050405020304" pitchFamily="18" charset="0"/>
            </a:endParaRPr>
          </a:p>
          <a:p>
            <a:pPr marL="90170" indent="-90170" algn="just">
              <a:spcBef>
                <a:spcPts val="600"/>
              </a:spcBef>
              <a:spcAft>
                <a:spcPts val="600"/>
              </a:spcAft>
            </a:pPr>
            <a:r>
              <a:rPr lang="ro-RO" dirty="0">
                <a:latin typeface="Times New Roman" panose="02020603050405020304" pitchFamily="18" charset="0"/>
                <a:ea typeface="Times New Roman" panose="02020603050405020304" pitchFamily="18" charset="0"/>
              </a:rPr>
              <a:t>- Innovation in menus - by introducing new and interesting products or unique and uncommon ingredients, expanding the menu to cater to diverse preferences and diets, including vegetarian and vegan options, gluten-free products, or healthy alternatives to traditional fast-food items.</a:t>
            </a:r>
            <a:endParaRPr lang="ro-RO" sz="2800" dirty="0">
              <a:latin typeface="Times New Roman" panose="02020603050405020304" pitchFamily="18" charset="0"/>
              <a:ea typeface="Times New Roman" panose="02020603050405020304" pitchFamily="18" charset="0"/>
            </a:endParaRPr>
          </a:p>
          <a:p>
            <a:pPr marL="90170" indent="-90170" algn="just">
              <a:spcBef>
                <a:spcPts val="600"/>
              </a:spcBef>
              <a:spcAft>
                <a:spcPts val="600"/>
              </a:spcAft>
            </a:pPr>
            <a:r>
              <a:rPr lang="ro-RO" dirty="0">
                <a:latin typeface="Times New Roman" panose="02020603050405020304" pitchFamily="18" charset="0"/>
                <a:ea typeface="Times New Roman" panose="02020603050405020304" pitchFamily="18" charset="0"/>
              </a:rPr>
              <a:t>- Customization of options - customers can choose desired ingredients to create their unique product combinations, offering a more interactive and personalized experience.</a:t>
            </a:r>
            <a:endParaRPr lang="ro-RO" sz="2800" dirty="0">
              <a:latin typeface="Times New Roman" panose="02020603050405020304" pitchFamily="18" charset="0"/>
              <a:ea typeface="Times New Roman" panose="02020603050405020304" pitchFamily="18" charset="0"/>
            </a:endParaRPr>
          </a:p>
          <a:p>
            <a:pPr marL="90170" indent="-90170" algn="just">
              <a:spcBef>
                <a:spcPts val="600"/>
              </a:spcBef>
              <a:spcAft>
                <a:spcPts val="600"/>
              </a:spcAft>
            </a:pPr>
            <a:r>
              <a:rPr lang="ro-RO" dirty="0">
                <a:latin typeface="Times New Roman" panose="02020603050405020304" pitchFamily="18" charset="0"/>
                <a:ea typeface="Times New Roman" panose="02020603050405020304" pitchFamily="18" charset="0"/>
              </a:rPr>
              <a:t>- Promotions and special offers - that may include discounts on certain products or attractive deals, effective strategies during low sales periods or to promote new or less popular products.</a:t>
            </a:r>
            <a:endParaRPr lang="ro-RO" sz="2800" dirty="0">
              <a:latin typeface="Times New Roman" panose="02020603050405020304" pitchFamily="18" charset="0"/>
              <a:ea typeface="Times New Roman" panose="02020603050405020304" pitchFamily="18" charset="0"/>
            </a:endParaRPr>
          </a:p>
          <a:p>
            <a:pPr marL="90170" indent="-90170" algn="just">
              <a:spcBef>
                <a:spcPts val="600"/>
              </a:spcBef>
              <a:spcAft>
                <a:spcPts val="600"/>
              </a:spcAft>
            </a:pPr>
            <a:r>
              <a:rPr lang="ro-RO" dirty="0">
                <a:latin typeface="Times New Roman" panose="02020603050405020304" pitchFamily="18" charset="0"/>
                <a:ea typeface="Times New Roman" panose="02020603050405020304" pitchFamily="18" charset="0"/>
              </a:rPr>
              <a:t>- Collaborations and partnerships with other brands or public figures - may involve launching limited editions or special collections of products in collaboration with popular brands or food influencers.</a:t>
            </a:r>
            <a:endParaRPr lang="ro-RO" sz="2800" dirty="0">
              <a:latin typeface="Times New Roman" panose="02020603050405020304" pitchFamily="18" charset="0"/>
              <a:ea typeface="Times New Roman" panose="02020603050405020304" pitchFamily="18" charset="0"/>
            </a:endParaRPr>
          </a:p>
          <a:p>
            <a:pPr marL="90170" indent="-90170" algn="just" fontAlgn="base">
              <a:spcBef>
                <a:spcPts val="600"/>
              </a:spcBef>
              <a:spcAft>
                <a:spcPts val="600"/>
              </a:spcAft>
            </a:pPr>
            <a:r>
              <a:rPr lang="en-US" dirty="0">
                <a:solidFill>
                  <a:srgbClr val="0D0D0D"/>
                </a:solidFill>
                <a:latin typeface="Times New Roman" panose="02020603050405020304" pitchFamily="18" charset="0"/>
                <a:ea typeface="Times New Roman" panose="02020603050405020304" pitchFamily="18" charset="0"/>
              </a:rPr>
              <a:t>- Exploitation of national or local specificity - involving adapting food offer and marketing to reflect the culinary preferences and local culture of a particular region or country:</a:t>
            </a:r>
            <a:endParaRPr lang="ro-RO" sz="2800" dirty="0">
              <a:latin typeface="Times New Roman" panose="02020603050405020304" pitchFamily="18" charset="0"/>
              <a:ea typeface="Times New Roman" panose="02020603050405020304" pitchFamily="18" charset="0"/>
            </a:endParaRPr>
          </a:p>
          <a:p>
            <a:pPr marL="342900" lvl="0" indent="-342900" algn="just" fontAlgn="base">
              <a:spcBef>
                <a:spcPts val="600"/>
              </a:spcBef>
              <a:spcAft>
                <a:spcPts val="600"/>
              </a:spcAft>
              <a:buSzPts val="1000"/>
              <a:buFont typeface="Symbol" panose="05050102010706020507" pitchFamily="18" charset="2"/>
              <a:buChar char=""/>
            </a:pPr>
            <a:r>
              <a:rPr lang="en-US" dirty="0">
                <a:solidFill>
                  <a:srgbClr val="0D0D0D"/>
                </a:solidFill>
                <a:latin typeface="Times New Roman" panose="02020603050405020304" pitchFamily="18" charset="0"/>
                <a:ea typeface="Times New Roman" panose="02020603050405020304" pitchFamily="18" charset="0"/>
              </a:rPr>
              <a:t>Local variants of popular, authentic products adapted to the tastes and dietary preferences of a specific region, ingredients, or traditional local recipes that are familiar and appealing to consumers.</a:t>
            </a:r>
            <a:endParaRPr lang="ro-RO" sz="2800" dirty="0">
              <a:latin typeface="Times New Roman" panose="02020603050405020304" pitchFamily="18" charset="0"/>
              <a:ea typeface="Times New Roman" panose="02020603050405020304" pitchFamily="18" charset="0"/>
            </a:endParaRPr>
          </a:p>
          <a:p>
            <a:pPr marL="342900" lvl="0" indent="-342900" algn="just" fontAlgn="base">
              <a:spcBef>
                <a:spcPts val="600"/>
              </a:spcBef>
              <a:spcAft>
                <a:spcPts val="600"/>
              </a:spcAft>
              <a:buSzPts val="1000"/>
              <a:buFont typeface="Symbol" panose="05050102010706020507" pitchFamily="18" charset="2"/>
              <a:buChar char=""/>
            </a:pPr>
            <a:r>
              <a:rPr lang="en-US" dirty="0">
                <a:solidFill>
                  <a:srgbClr val="0D0D0D"/>
                </a:solidFill>
                <a:latin typeface="Times New Roman" panose="02020603050405020304" pitchFamily="18" charset="0"/>
                <a:ea typeface="Times New Roman" panose="02020603050405020304" pitchFamily="18" charset="0"/>
              </a:rPr>
              <a:t>Partnerships or collaborations with local producers to obtain fresh and authentic ingredients, supporting the local economy and improving the quality of the products offered.</a:t>
            </a:r>
            <a:endParaRPr lang="ro-RO" sz="2800" dirty="0">
              <a:latin typeface="Times New Roman" panose="02020603050405020304" pitchFamily="18" charset="0"/>
              <a:ea typeface="Times New Roman" panose="02020603050405020304" pitchFamily="18" charset="0"/>
            </a:endParaRPr>
          </a:p>
          <a:p>
            <a:pPr marL="342900" lvl="0" indent="-342900" algn="just" fontAlgn="base">
              <a:spcBef>
                <a:spcPts val="600"/>
              </a:spcBef>
              <a:spcAft>
                <a:spcPts val="600"/>
              </a:spcAft>
              <a:buSzPts val="1000"/>
              <a:buFont typeface="Symbol" panose="05050102010706020507" pitchFamily="18" charset="2"/>
              <a:buChar char=""/>
            </a:pPr>
            <a:r>
              <a:rPr lang="en-US" dirty="0">
                <a:solidFill>
                  <a:srgbClr val="0D0D0D"/>
                </a:solidFill>
                <a:latin typeface="Times New Roman" panose="02020603050405020304" pitchFamily="18" charset="0"/>
                <a:ea typeface="Times New Roman" panose="02020603050405020304" pitchFamily="18" charset="0"/>
              </a:rPr>
              <a:t>Localized marketing, advertising campaigns, and promotional materials that specifically address the preferences and eating habits of the local population, organizing events or offering promotions during local holidays or festivals.</a:t>
            </a:r>
            <a:endParaRPr lang="ro-RO" sz="2800" dirty="0">
              <a:latin typeface="Times New Roman" panose="02020603050405020304" pitchFamily="18" charset="0"/>
              <a:ea typeface="Times New Roman" panose="02020603050405020304" pitchFamily="18" charset="0"/>
            </a:endParaRPr>
          </a:p>
          <a:p>
            <a:pPr marL="342900" lvl="0" indent="-342900" algn="just" fontAlgn="base">
              <a:spcBef>
                <a:spcPts val="600"/>
              </a:spcBef>
              <a:spcAft>
                <a:spcPts val="600"/>
              </a:spcAft>
              <a:buSzPts val="1000"/>
              <a:buFont typeface="Symbol" panose="05050102010706020507" pitchFamily="18" charset="2"/>
              <a:buChar char=""/>
            </a:pPr>
            <a:r>
              <a:rPr lang="en-US" dirty="0">
                <a:solidFill>
                  <a:srgbClr val="0D0D0D"/>
                </a:solidFill>
                <a:latin typeface="Times New Roman" panose="02020603050405020304" pitchFamily="18" charset="0"/>
                <a:ea typeface="Times New Roman" panose="02020603050405020304" pitchFamily="18" charset="0"/>
              </a:rPr>
              <a:t>Customization of restaurant designs according to local specificity through themed decorations or architectural elements that reflect the traditions and culture of the respective region.</a:t>
            </a:r>
            <a:endParaRPr lang="ro-RO"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487492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122</TotalTime>
  <Words>2603</Words>
  <Application>Microsoft Office PowerPoint</Application>
  <PresentationFormat>Custom</PresentationFormat>
  <Paragraphs>51</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Poppins Light</vt:lpstr>
      <vt:lpstr>Symbol</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c:creator>
  <cp:lastModifiedBy>Administrator</cp:lastModifiedBy>
  <cp:revision>21</cp:revision>
  <dcterms:created xsi:type="dcterms:W3CDTF">2017-05-22T21:55:42Z</dcterms:created>
  <dcterms:modified xsi:type="dcterms:W3CDTF">2024-05-29T11:08:37Z</dcterms:modified>
</cp:coreProperties>
</file>