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23B"/>
    <a:srgbClr val="C3C3C3"/>
    <a:srgbClr val="885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07" autoAdjust="0"/>
    <p:restoredTop sz="95256" autoAdjust="0"/>
  </p:normalViewPr>
  <p:slideViewPr>
    <p:cSldViewPr snapToGrid="0">
      <p:cViewPr>
        <p:scale>
          <a:sx n="33" d="100"/>
          <a:sy n="33" d="100"/>
        </p:scale>
        <p:origin x="154" y="-527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31-May-24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750386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31-May-24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93943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31-May-24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13741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31-May-24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1134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GB"/>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30F1355-598C-45B3-AAB3-5C27E5350FB0}" type="datetimeFigureOut">
              <a:rPr lang="en-US" smtClean="0"/>
              <a:t>31-May-24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158869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30F1355-598C-45B3-AAB3-5C27E5350FB0}" type="datetimeFigureOut">
              <a:rPr lang="en-US" smtClean="0"/>
              <a:t>31-May-24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41862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30F1355-598C-45B3-AAB3-5C27E5350FB0}" type="datetimeFigureOut">
              <a:rPr lang="en-US" smtClean="0"/>
              <a:t>31-May-24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88142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30F1355-598C-45B3-AAB3-5C27E5350FB0}" type="datetimeFigureOut">
              <a:rPr lang="en-US" smtClean="0"/>
              <a:t>31-May-24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612135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F1355-598C-45B3-AAB3-5C27E5350FB0}" type="datetimeFigureOut">
              <a:rPr lang="en-US" smtClean="0"/>
              <a:t>31-May-24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66842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31-May-24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53362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GB"/>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31-May-24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5623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15F6355-C71B-E572-A2AE-0C4A56C1BAE4}"/>
              </a:ext>
            </a:extLst>
          </p:cNvPr>
          <p:cNvSpPr/>
          <p:nvPr userDrawn="1"/>
        </p:nvSpPr>
        <p:spPr>
          <a:xfrm>
            <a:off x="0" y="-1"/>
            <a:ext cx="30275213" cy="2278903"/>
          </a:xfrm>
          <a:prstGeom prst="rect">
            <a:avLst/>
          </a:prstGeom>
          <a:solidFill>
            <a:srgbClr val="2F67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 name="Title Placeholder 1"/>
          <p:cNvSpPr>
            <a:spLocks noGrp="1"/>
          </p:cNvSpPr>
          <p:nvPr>
            <p:ph type="title"/>
          </p:nvPr>
        </p:nvSpPr>
        <p:spPr>
          <a:xfrm>
            <a:off x="2081421" y="2580495"/>
            <a:ext cx="26112371" cy="797183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30F1355-598C-45B3-AAB3-5C27E5350FB0}" type="datetimeFigureOut">
              <a:rPr lang="en-US" smtClean="0"/>
              <a:t>31-May-24</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3CD98AB-CBAD-4279-8EDE-27C1E0715B96}" type="slidenum">
              <a:rPr lang="en-US" smtClean="0"/>
              <a:t>‹#›</a:t>
            </a:fld>
            <a:endParaRPr lang="en-US"/>
          </a:p>
        </p:txBody>
      </p:sp>
      <p:pic>
        <p:nvPicPr>
          <p:cNvPr id="9" name="Picture 8" descr="A black and blue rectangle with white text&#10;&#10;Description automatically generated">
            <a:extLst>
              <a:ext uri="{FF2B5EF4-FFF2-40B4-BE49-F238E27FC236}">
                <a16:creationId xmlns:a16="http://schemas.microsoft.com/office/drawing/2014/main" id="{0C014003-1850-23AB-B842-43B2C3FEFEE4}"/>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9784" r="8079" b="76234"/>
          <a:stretch/>
        </p:blipFill>
        <p:spPr>
          <a:xfrm>
            <a:off x="1077691" y="413483"/>
            <a:ext cx="10191358" cy="1436712"/>
          </a:xfrm>
          <a:prstGeom prst="rect">
            <a:avLst/>
          </a:prstGeom>
        </p:spPr>
      </p:pic>
      <p:pic>
        <p:nvPicPr>
          <p:cNvPr id="10" name="Picture 9">
            <a:extLst>
              <a:ext uri="{FF2B5EF4-FFF2-40B4-BE49-F238E27FC236}">
                <a16:creationId xmlns:a16="http://schemas.microsoft.com/office/drawing/2014/main" id="{D9FC6F7A-F89C-D57E-BECE-1D7EC57B8EF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865136" y="413483"/>
            <a:ext cx="4332386" cy="1451934"/>
          </a:xfrm>
          <a:prstGeom prst="rect">
            <a:avLst/>
          </a:prstGeom>
          <a:noFill/>
        </p:spPr>
      </p:pic>
      <p:pic>
        <p:nvPicPr>
          <p:cNvPr id="11" name="Picture 10" descr="A screen shot of a calendar&#10;&#10;Description automatically generated">
            <a:extLst>
              <a:ext uri="{FF2B5EF4-FFF2-40B4-BE49-F238E27FC236}">
                <a16:creationId xmlns:a16="http://schemas.microsoft.com/office/drawing/2014/main" id="{C3E838E6-4D75-828B-9FCA-50CB592EDFBF}"/>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l="17758" r="50000" b="80060"/>
          <a:stretch/>
        </p:blipFill>
        <p:spPr>
          <a:xfrm>
            <a:off x="20246549" y="413483"/>
            <a:ext cx="4233624" cy="1451934"/>
          </a:xfrm>
          <a:prstGeom prst="rect">
            <a:avLst/>
          </a:prstGeom>
        </p:spPr>
      </p:pic>
    </p:spTree>
    <p:extLst>
      <p:ext uri="{BB962C8B-B14F-4D97-AF65-F5344CB8AC3E}">
        <p14:creationId xmlns:p14="http://schemas.microsoft.com/office/powerpoint/2010/main" val="962860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mus.hornoiu@com.ase.ro" TargetMode="External"/><Relationship Id="rId2" Type="http://schemas.openxmlformats.org/officeDocument/2006/relationships/hyperlink" Target="mailto:luciana.holostencu@com.ase.ro" TargetMode="External"/><Relationship Id="rId1" Type="http://schemas.openxmlformats.org/officeDocument/2006/relationships/slideLayout" Target="../slideLayouts/slideLayout1.xml"/><Relationship Id="rId4" Type="http://schemas.openxmlformats.org/officeDocument/2006/relationships/hyperlink" Target="mailto:iuliana.pop@rei.ase.r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AB91E0B3-0EE3-A1FC-4250-3DC606D8FFB4}"/>
              </a:ext>
            </a:extLst>
          </p:cNvPr>
          <p:cNvSpPr txBox="1"/>
          <p:nvPr/>
        </p:nvSpPr>
        <p:spPr>
          <a:xfrm>
            <a:off x="8253607" y="2878540"/>
            <a:ext cx="19528209" cy="707886"/>
          </a:xfrm>
          <a:prstGeom prst="rect">
            <a:avLst/>
          </a:prstGeom>
          <a:solidFill>
            <a:srgbClr val="2C223B">
              <a:alpha val="7059"/>
            </a:srgbClr>
          </a:solidFill>
        </p:spPr>
        <p:txBody>
          <a:bodyPr wrap="square" rtlCol="0">
            <a:spAutoFit/>
          </a:bodyPr>
          <a:lstStyle/>
          <a:p>
            <a:r>
              <a:rPr lang="en-GB" sz="4000" b="1" dirty="0">
                <a:latin typeface="Poppins Light" panose="00000400000000000000"/>
              </a:rPr>
              <a:t>Insights into Patterns of Technology Adoption and Acceptance by Tourism Employees</a:t>
            </a:r>
            <a:endParaRPr lang="ro-RO" sz="4000" dirty="0"/>
          </a:p>
        </p:txBody>
      </p:sp>
      <p:sp>
        <p:nvSpPr>
          <p:cNvPr id="14" name="TextBox 13">
            <a:extLst>
              <a:ext uri="{FF2B5EF4-FFF2-40B4-BE49-F238E27FC236}">
                <a16:creationId xmlns:a16="http://schemas.microsoft.com/office/drawing/2014/main" id="{39498380-4970-B1BF-834C-E404DC1D9CE5}"/>
              </a:ext>
            </a:extLst>
          </p:cNvPr>
          <p:cNvSpPr txBox="1"/>
          <p:nvPr/>
        </p:nvSpPr>
        <p:spPr>
          <a:xfrm>
            <a:off x="8253606" y="4326887"/>
            <a:ext cx="19528209" cy="584775"/>
          </a:xfrm>
          <a:prstGeom prst="rect">
            <a:avLst/>
          </a:prstGeom>
          <a:solidFill>
            <a:srgbClr val="2C223B">
              <a:alpha val="7059"/>
            </a:srgbClr>
          </a:solidFill>
        </p:spPr>
        <p:txBody>
          <a:bodyPr wrap="square" rtlCol="0">
            <a:spAutoFit/>
          </a:bodyPr>
          <a:lstStyle/>
          <a:p>
            <a:r>
              <a:rPr lang="en-GB" sz="3200" dirty="0" err="1">
                <a:latin typeface="Poppins Light" panose="00000400000000000000"/>
              </a:rPr>
              <a:t>Ionuț</a:t>
            </a:r>
            <a:r>
              <a:rPr lang="en-GB" sz="3200" dirty="0">
                <a:latin typeface="Poppins Light" panose="00000400000000000000"/>
              </a:rPr>
              <a:t>-Andrei Militaru</a:t>
            </a:r>
            <a:r>
              <a:rPr lang="en-GB" sz="3200" baseline="30000" dirty="0">
                <a:latin typeface="Poppins Light" panose="00000400000000000000"/>
              </a:rPr>
              <a:t>1</a:t>
            </a:r>
            <a:r>
              <a:rPr lang="en-GB" sz="3200" dirty="0">
                <a:latin typeface="Poppins Light" panose="00000400000000000000"/>
              </a:rPr>
              <a:t>, Luciana-</a:t>
            </a:r>
            <a:r>
              <a:rPr lang="en-GB" sz="3200" dirty="0" err="1">
                <a:latin typeface="Poppins Light" panose="00000400000000000000"/>
              </a:rPr>
              <a:t>Floriana</a:t>
            </a:r>
            <a:r>
              <a:rPr lang="en-GB" sz="3200" dirty="0">
                <a:latin typeface="Poppins Light" panose="00000400000000000000"/>
              </a:rPr>
              <a:t> Poenaru</a:t>
            </a:r>
            <a:r>
              <a:rPr lang="en-GB" sz="3200" baseline="30000" dirty="0">
                <a:latin typeface="Poppins Light" panose="00000400000000000000"/>
              </a:rPr>
              <a:t>2</a:t>
            </a:r>
            <a:r>
              <a:rPr lang="en-GB" sz="3200" dirty="0">
                <a:latin typeface="Poppins Light" panose="00000400000000000000"/>
              </a:rPr>
              <a:t>, Remus-Ion Hornoiu</a:t>
            </a:r>
            <a:r>
              <a:rPr lang="en-GB" sz="3200" baseline="30000" dirty="0">
                <a:latin typeface="Poppins Light" panose="00000400000000000000"/>
              </a:rPr>
              <a:t>3</a:t>
            </a:r>
            <a:r>
              <a:rPr lang="en-GB" sz="3200" dirty="0">
                <a:latin typeface="Poppins Light" panose="00000400000000000000"/>
              </a:rPr>
              <a:t> and </a:t>
            </a:r>
            <a:r>
              <a:rPr lang="en-GB" sz="3200" dirty="0" err="1">
                <a:latin typeface="Poppins Light" panose="00000400000000000000"/>
              </a:rPr>
              <a:t>Iuliana</a:t>
            </a:r>
            <a:r>
              <a:rPr lang="en-GB" sz="3200" dirty="0">
                <a:latin typeface="Poppins Light" panose="00000400000000000000"/>
              </a:rPr>
              <a:t> Pop</a:t>
            </a:r>
            <a:r>
              <a:rPr lang="en-GB" sz="3200" baseline="30000" dirty="0">
                <a:latin typeface="Poppins Light" panose="00000400000000000000"/>
              </a:rPr>
              <a:t>4</a:t>
            </a:r>
            <a:endParaRPr lang="ro-RO" sz="3200" dirty="0"/>
          </a:p>
        </p:txBody>
      </p:sp>
      <p:sp>
        <p:nvSpPr>
          <p:cNvPr id="15" name="TextBox 14">
            <a:extLst>
              <a:ext uri="{FF2B5EF4-FFF2-40B4-BE49-F238E27FC236}">
                <a16:creationId xmlns:a16="http://schemas.microsoft.com/office/drawing/2014/main" id="{297967ED-A615-7E01-D328-AF55338B0E1A}"/>
              </a:ext>
            </a:extLst>
          </p:cNvPr>
          <p:cNvSpPr txBox="1"/>
          <p:nvPr/>
        </p:nvSpPr>
        <p:spPr>
          <a:xfrm>
            <a:off x="8253606" y="5209332"/>
            <a:ext cx="19528208" cy="584775"/>
          </a:xfrm>
          <a:prstGeom prst="rect">
            <a:avLst/>
          </a:prstGeom>
          <a:solidFill>
            <a:srgbClr val="2C223B">
              <a:alpha val="7059"/>
            </a:srgbClr>
          </a:solidFill>
        </p:spPr>
        <p:txBody>
          <a:bodyPr wrap="square" rtlCol="0">
            <a:spAutoFit/>
          </a:bodyPr>
          <a:lstStyle/>
          <a:p>
            <a:r>
              <a:rPr lang="en-GB" sz="3200" i="1" baseline="30000" dirty="0">
                <a:latin typeface="Poppins Light" panose="00000400000000000000"/>
              </a:rPr>
              <a:t>1)2)3)4) </a:t>
            </a:r>
            <a:r>
              <a:rPr lang="en-GB" sz="3200" i="1" dirty="0">
                <a:latin typeface="Poppins Light" panose="00000400000000000000"/>
              </a:rPr>
              <a:t>Bucharest University of Economic Studies, Bucharest, Romania</a:t>
            </a:r>
            <a:r>
              <a:rPr lang="en-GB" i="1" dirty="0"/>
              <a:t>. </a:t>
            </a:r>
            <a:endParaRPr lang="ro-RO" dirty="0"/>
          </a:p>
        </p:txBody>
      </p:sp>
      <p:sp>
        <p:nvSpPr>
          <p:cNvPr id="16" name="TextBox 15">
            <a:extLst>
              <a:ext uri="{FF2B5EF4-FFF2-40B4-BE49-F238E27FC236}">
                <a16:creationId xmlns:a16="http://schemas.microsoft.com/office/drawing/2014/main" id="{6385552E-C1F0-06B4-3D33-D7DF687B6E5C}"/>
              </a:ext>
            </a:extLst>
          </p:cNvPr>
          <p:cNvSpPr txBox="1"/>
          <p:nvPr/>
        </p:nvSpPr>
        <p:spPr>
          <a:xfrm>
            <a:off x="8253606" y="6206017"/>
            <a:ext cx="19528208" cy="584775"/>
          </a:xfrm>
          <a:prstGeom prst="rect">
            <a:avLst/>
          </a:prstGeom>
          <a:solidFill>
            <a:srgbClr val="2C223B">
              <a:alpha val="7059"/>
            </a:srgbClr>
          </a:solidFill>
        </p:spPr>
        <p:txBody>
          <a:bodyPr wrap="square" rtlCol="0">
            <a:spAutoFit/>
          </a:bodyPr>
          <a:lstStyle/>
          <a:p>
            <a:r>
              <a:rPr lang="fr-FR" i="1" baseline="30000" dirty="0"/>
              <a:t>­</a:t>
            </a:r>
            <a:r>
              <a:rPr lang="fr-FR" sz="3200" dirty="0">
                <a:latin typeface="Poppins Light" panose="00000400000000000000"/>
              </a:rPr>
              <a:t>militaruionut21@stud.ase.ro; </a:t>
            </a:r>
            <a:r>
              <a:rPr lang="fr-FR" sz="3200" dirty="0">
                <a:latin typeface="Poppins Light" panose="00000400000000000000"/>
                <a:hlinkClick r:id="rId2"/>
              </a:rPr>
              <a:t>luciana.holostencu@com.ase.ro</a:t>
            </a:r>
            <a:r>
              <a:rPr lang="fr-FR" sz="3200" dirty="0">
                <a:latin typeface="Poppins Light" panose="00000400000000000000"/>
              </a:rPr>
              <a:t> </a:t>
            </a:r>
            <a:r>
              <a:rPr lang="en-US" sz="3200" dirty="0">
                <a:latin typeface="Poppins Light" panose="00000400000000000000"/>
              </a:rPr>
              <a:t>; </a:t>
            </a:r>
            <a:r>
              <a:rPr lang="fr-FR" sz="3200" dirty="0">
                <a:latin typeface="Poppins Light" panose="00000400000000000000"/>
                <a:hlinkClick r:id="rId3"/>
              </a:rPr>
              <a:t>remus.hornoiu@com.ase.ro</a:t>
            </a:r>
            <a:r>
              <a:rPr lang="fr-FR" sz="3200" dirty="0">
                <a:latin typeface="Poppins Light" panose="00000400000000000000"/>
              </a:rPr>
              <a:t>; </a:t>
            </a:r>
            <a:r>
              <a:rPr lang="fr-FR" sz="3200" dirty="0">
                <a:latin typeface="Poppins Light" panose="00000400000000000000"/>
                <a:hlinkClick r:id="rId4"/>
              </a:rPr>
              <a:t>iuliana.pop@rei.ase.ro</a:t>
            </a:r>
            <a:r>
              <a:rPr lang="fr-FR" sz="3200" dirty="0">
                <a:latin typeface="Poppins Light" panose="00000400000000000000"/>
              </a:rPr>
              <a:t>.</a:t>
            </a:r>
            <a:endParaRPr lang="ro-RO" sz="3200" dirty="0"/>
          </a:p>
        </p:txBody>
      </p:sp>
      <p:sp>
        <p:nvSpPr>
          <p:cNvPr id="2" name="TextBox 1">
            <a:extLst>
              <a:ext uri="{FF2B5EF4-FFF2-40B4-BE49-F238E27FC236}">
                <a16:creationId xmlns:a16="http://schemas.microsoft.com/office/drawing/2014/main" id="{A3A21509-FD5F-41F9-BA11-06073B2CBC0E}"/>
              </a:ext>
            </a:extLst>
          </p:cNvPr>
          <p:cNvSpPr txBox="1"/>
          <p:nvPr/>
        </p:nvSpPr>
        <p:spPr>
          <a:xfrm>
            <a:off x="2261937" y="7746745"/>
            <a:ext cx="8651605" cy="7602081"/>
          </a:xfrm>
          <a:prstGeom prst="rect">
            <a:avLst/>
          </a:prstGeom>
          <a:noFill/>
        </p:spPr>
        <p:txBody>
          <a:bodyPr wrap="square" rtlCol="0">
            <a:spAutoFit/>
          </a:bodyPr>
          <a:lstStyle/>
          <a:p>
            <a:pPr algn="just"/>
            <a:r>
              <a:rPr lang="en-GB" sz="2400" b="1" dirty="0">
                <a:latin typeface="Poppins Light" panose="00000400000000000000"/>
              </a:rPr>
              <a:t>Introduction</a:t>
            </a:r>
          </a:p>
          <a:p>
            <a:pPr algn="just"/>
            <a:endParaRPr lang="ro-RO" sz="2400" dirty="0">
              <a:latin typeface="Poppins Light" panose="00000400000000000000"/>
            </a:endParaRPr>
          </a:p>
          <a:p>
            <a:pPr algn="just"/>
            <a:r>
              <a:rPr lang="en-GB" sz="2000" dirty="0">
                <a:latin typeface="Poppins Light" panose="00000400000000000000"/>
              </a:rPr>
              <a:t>In the dynamic and customer-centred realm of the tourism industry, the assimilation of technology by its workforce represents a pivotal aspect (</a:t>
            </a:r>
            <a:r>
              <a:rPr lang="ro-RO" sz="2000" dirty="0">
                <a:latin typeface="Poppins Light" panose="00000400000000000000"/>
              </a:rPr>
              <a:t>Pourfakhimi, Duncan and Coetzee, 2019</a:t>
            </a:r>
            <a:r>
              <a:rPr lang="en-GB" sz="2000" dirty="0">
                <a:latin typeface="Poppins Light" panose="00000400000000000000"/>
              </a:rPr>
              <a:t>) that significantly contributes to both operational efficiency and the sector's competitive standing. The implementation and acceptance of technological innovations by employees are discussed through various robust theoretical frameworks that probe into complex determinants such as perceived usefulness, ease of use, the extent of social influence, and individual resistance to change (Davis, 1989; Venkatesh and Davis, 2000; Venkatesh et al., 2003). These models offer a profound understanding of the complexities entailed in technology adoption behaviours among tourism stakeholders. </a:t>
            </a:r>
          </a:p>
          <a:p>
            <a:pPr algn="just"/>
            <a:r>
              <a:rPr lang="en-GB" sz="2000" dirty="0">
                <a:latin typeface="Poppins Light" panose="00000400000000000000"/>
              </a:rPr>
              <a:t>Considering the abrupt technological progress towards AI, the current research aims to provide an introduction to a bibliographic analysis of the main technology acceptance models used to better understand the behaviour of tourism employees in the context of a swift developing sector.</a:t>
            </a:r>
            <a:endParaRPr lang="ro-RO" sz="2000" dirty="0">
              <a:latin typeface="Poppins Light" panose="00000400000000000000"/>
            </a:endParaRPr>
          </a:p>
          <a:p>
            <a:pPr algn="just"/>
            <a:r>
              <a:rPr lang="en-GB" sz="2000" dirty="0">
                <a:latin typeface="Poppins Light" panose="00000400000000000000"/>
              </a:rPr>
              <a:t>The acknowledgment of limited research focusing directly on employees within the context of technology acceptance and adoption, particularly in the tourism and hospitality industries, is an important observation. </a:t>
            </a:r>
            <a:endParaRPr lang="ro-RO" sz="2000" dirty="0">
              <a:latin typeface="Poppins Light" panose="00000400000000000000"/>
            </a:endParaRPr>
          </a:p>
        </p:txBody>
      </p:sp>
      <p:sp>
        <p:nvSpPr>
          <p:cNvPr id="3" name="TextBox 2">
            <a:extLst>
              <a:ext uri="{FF2B5EF4-FFF2-40B4-BE49-F238E27FC236}">
                <a16:creationId xmlns:a16="http://schemas.microsoft.com/office/drawing/2014/main" id="{95F1A41D-98CA-400D-809F-F74EA3EDA949}"/>
              </a:ext>
            </a:extLst>
          </p:cNvPr>
          <p:cNvSpPr txBox="1"/>
          <p:nvPr/>
        </p:nvSpPr>
        <p:spPr>
          <a:xfrm>
            <a:off x="11839074" y="7746745"/>
            <a:ext cx="15942742" cy="8217634"/>
          </a:xfrm>
          <a:prstGeom prst="rect">
            <a:avLst/>
          </a:prstGeom>
          <a:noFill/>
        </p:spPr>
        <p:txBody>
          <a:bodyPr wrap="square" rtlCol="0">
            <a:spAutoFit/>
          </a:bodyPr>
          <a:lstStyle/>
          <a:p>
            <a:pPr algn="just"/>
            <a:r>
              <a:rPr lang="en-GB" sz="2400" b="1" dirty="0">
                <a:latin typeface="Poppins Light" panose="00000400000000000000"/>
              </a:rPr>
              <a:t>Literature review</a:t>
            </a:r>
          </a:p>
          <a:p>
            <a:pPr algn="just"/>
            <a:endParaRPr lang="ro-RO" sz="2400" dirty="0">
              <a:latin typeface="Poppins Light" panose="00000400000000000000"/>
            </a:endParaRPr>
          </a:p>
          <a:p>
            <a:pPr algn="just"/>
            <a:r>
              <a:rPr lang="en-GB" sz="2000" dirty="0">
                <a:latin typeface="Poppins Light" panose="00000400000000000000"/>
              </a:rPr>
              <a:t>Over the past two decades, technology has dramatically reshaped the hospitality and tourism industry, bringing ongoing innovations to the market (</a:t>
            </a:r>
            <a:r>
              <a:rPr lang="ro-RO" sz="2000" dirty="0">
                <a:latin typeface="Poppins Light" panose="00000400000000000000"/>
              </a:rPr>
              <a:t>Law, Leung and Chan, 2020</a:t>
            </a:r>
            <a:r>
              <a:rPr lang="en-GB" sz="2000" dirty="0">
                <a:latin typeface="Poppins Light" panose="00000400000000000000"/>
              </a:rPr>
              <a:t>). </a:t>
            </a:r>
          </a:p>
          <a:p>
            <a:pPr algn="just"/>
            <a:r>
              <a:rPr lang="en-GB" sz="2000" dirty="0">
                <a:latin typeface="Poppins Light" panose="00000400000000000000"/>
              </a:rPr>
              <a:t>Research advancements in hospitality and tourism technology have been significant, with studies using methods like qualitative content analysis or bibliometric analysis to map knowledge trends in the field. Yet, such bibliometric studies often cater to niche subjects like AI (Huang et al., 2021) and the analysis involves different stakeholders, or focuses mostly on customers. In light of the pronounced dearth of scholarly works addressing the conduct of tourism employees in embracing and employing technological tools, the subsequent theoretical exposition endeavours to construct a synthesizing literature review of the predominant and frequently engaged models in academic investigations.</a:t>
            </a:r>
          </a:p>
          <a:p>
            <a:pPr algn="just"/>
            <a:r>
              <a:rPr lang="en-GB" sz="2000" dirty="0">
                <a:latin typeface="Poppins Light" panose="00000400000000000000"/>
              </a:rPr>
              <a:t>The Technology Acceptance Model 2 (TAM2), an extension created by Venkatesh and Davis (2000), adds constructs like social influence and cognitive instrumental processes to better predict technology acceptance, particularly in tourism. </a:t>
            </a:r>
          </a:p>
          <a:p>
            <a:pPr algn="just"/>
            <a:r>
              <a:rPr lang="en-GB" sz="2000" dirty="0">
                <a:latin typeface="Poppins Light" panose="00000400000000000000"/>
              </a:rPr>
              <a:t>Venkatesh et al. (2003) highlight TAM's significance, leading to the Unified Theory of Acceptance and Use of Technology (UTAUT). UTAUT identifies key variables—social influence, effort expectancy, performance expectancy, and facilitating conditions—as predictors of technology use. Social influence examines if one's social circle approves of their technology use. </a:t>
            </a:r>
          </a:p>
          <a:p>
            <a:pPr algn="just"/>
            <a:r>
              <a:rPr lang="en-GB" sz="2000" dirty="0">
                <a:latin typeface="Poppins Light" panose="00000400000000000000"/>
              </a:rPr>
              <a:t>The Technology–Organisation–Environment (TOE) framework created by </a:t>
            </a:r>
            <a:r>
              <a:rPr lang="en-GB" sz="2000" dirty="0" err="1">
                <a:latin typeface="Poppins Light" panose="00000400000000000000"/>
              </a:rPr>
              <a:t>Tornatzky</a:t>
            </a:r>
            <a:r>
              <a:rPr lang="en-GB" sz="2000" dirty="0">
                <a:latin typeface="Poppins Light" panose="00000400000000000000"/>
              </a:rPr>
              <a:t> and Fleischer (1990) along with TAM represent two theoretical models widely used in the literature on the organization’s IT innovation adoption. The TOE framework, represents a method that helps us understand the way companies decide to use new technologies by analysing three main factors: the technology (how useful and easy to use the technology is), the company's own characteristics – as in organizational factors (e.g., the company’s commitment to local development), and the outside environment or setting the company operates in, which includes pressures from the competitors (</a:t>
            </a:r>
            <a:r>
              <a:rPr lang="en-GB" sz="2000" dirty="0" err="1">
                <a:latin typeface="Poppins Light" panose="00000400000000000000"/>
              </a:rPr>
              <a:t>Tornatzky</a:t>
            </a:r>
            <a:r>
              <a:rPr lang="en-GB" sz="2000" dirty="0">
                <a:latin typeface="Poppins Light" panose="00000400000000000000"/>
              </a:rPr>
              <a:t> and Fleischer, 1990).</a:t>
            </a:r>
          </a:p>
          <a:p>
            <a:pPr algn="just"/>
            <a:r>
              <a:rPr lang="en-GB" sz="2000" dirty="0">
                <a:latin typeface="Poppins Light" panose="00000400000000000000"/>
              </a:rPr>
              <a:t>However, the need for new models to capture AI acceptance led to the creation of the AI Device Use Acceptance model (AIDUA) (</a:t>
            </a:r>
            <a:r>
              <a:rPr lang="en-GB" sz="2000" dirty="0" err="1">
                <a:latin typeface="Poppins Light" panose="00000400000000000000"/>
              </a:rPr>
              <a:t>Gursoy</a:t>
            </a:r>
            <a:r>
              <a:rPr lang="en-GB" sz="2000" dirty="0">
                <a:latin typeface="Poppins Light" panose="00000400000000000000"/>
              </a:rPr>
              <a:t> et al., 2019). AIDUA extends previous frameworks by exploring AI technology acceptance through three stages: primary assessment, secondary assessment, and outcome (</a:t>
            </a:r>
            <a:r>
              <a:rPr lang="en-GB" sz="2000" dirty="0" err="1">
                <a:latin typeface="Poppins Light" panose="00000400000000000000"/>
              </a:rPr>
              <a:t>Gursoy</a:t>
            </a:r>
            <a:r>
              <a:rPr lang="en-GB" sz="2000" dirty="0">
                <a:latin typeface="Poppins Light" panose="00000400000000000000"/>
              </a:rPr>
              <a:t> et al., 2019). Initially, users assess AI's value based on social influence, pleasure, and human likeness. Next, they weigh the benefits against the costs, influencing their emotional responses and acceptance or rejection decision. </a:t>
            </a:r>
            <a:endParaRPr lang="ro-RO" sz="2000" dirty="0">
              <a:latin typeface="Poppins Light" panose="00000400000000000000"/>
            </a:endParaRPr>
          </a:p>
        </p:txBody>
      </p:sp>
      <p:sp>
        <p:nvSpPr>
          <p:cNvPr id="4" name="TextBox 3">
            <a:extLst>
              <a:ext uri="{FF2B5EF4-FFF2-40B4-BE49-F238E27FC236}">
                <a16:creationId xmlns:a16="http://schemas.microsoft.com/office/drawing/2014/main" id="{00EEADA4-F161-4C3B-B912-952820CAA476}"/>
              </a:ext>
            </a:extLst>
          </p:cNvPr>
          <p:cNvSpPr txBox="1"/>
          <p:nvPr/>
        </p:nvSpPr>
        <p:spPr>
          <a:xfrm>
            <a:off x="2261936" y="15357843"/>
            <a:ext cx="8651605" cy="4524315"/>
          </a:xfrm>
          <a:prstGeom prst="rect">
            <a:avLst/>
          </a:prstGeom>
          <a:noFill/>
        </p:spPr>
        <p:txBody>
          <a:bodyPr wrap="square" rtlCol="0">
            <a:spAutoFit/>
          </a:bodyPr>
          <a:lstStyle/>
          <a:p>
            <a:pPr algn="just"/>
            <a:r>
              <a:rPr lang="en-GB" sz="2400" b="1" dirty="0">
                <a:latin typeface="Poppins Light" panose="00000400000000000000"/>
              </a:rPr>
              <a:t>Methodology of sample selection</a:t>
            </a:r>
          </a:p>
          <a:p>
            <a:pPr algn="just"/>
            <a:endParaRPr lang="ro-RO" sz="2400" dirty="0">
              <a:latin typeface="Poppins Light" panose="00000400000000000000"/>
            </a:endParaRPr>
          </a:p>
          <a:p>
            <a:pPr algn="just"/>
            <a:r>
              <a:rPr lang="en-GB" sz="2000" dirty="0">
                <a:latin typeface="Poppins Light" panose="00000400000000000000"/>
              </a:rPr>
              <a:t>The research database platform, Web of Science, was utilized to locate and select the studies included in this research paper's sample. Using the keywords formula “technology" AND "acceptance" OR "adoption" AND "model" AND "employees" OR "company" OR "industry" BUT excluding "traveller," AND "consumers," resulted in a total of 12,060 studies. </a:t>
            </a:r>
          </a:p>
          <a:p>
            <a:pPr algn="just"/>
            <a:r>
              <a:rPr lang="en-GB" sz="2000" dirty="0">
                <a:latin typeface="Poppins Light" panose="00000400000000000000"/>
              </a:rPr>
              <a:t>After applying the condition of the must inclusion of "technology acceptance model" and “Hospitality, Leisure, Sport” category restriction, the number of relevant articles was reduced to 351. </a:t>
            </a:r>
          </a:p>
          <a:p>
            <a:pPr algn="just"/>
            <a:r>
              <a:rPr lang="en-GB" sz="2000" dirty="0">
                <a:latin typeface="Poppins Light" panose="00000400000000000000"/>
              </a:rPr>
              <a:t>Subsequently, we further refined our search and after reading the abstracts of the 351 articles, for our research, we identified 20 articles that met our criteria, the main criterion being the application of theoretical model of technology acceptance or adoption in the research of the papers. </a:t>
            </a:r>
            <a:endParaRPr lang="ro-RO" sz="2000" dirty="0">
              <a:latin typeface="Poppins Light" panose="00000400000000000000"/>
            </a:endParaRPr>
          </a:p>
        </p:txBody>
      </p:sp>
      <p:sp>
        <p:nvSpPr>
          <p:cNvPr id="5" name="TextBox 4">
            <a:extLst>
              <a:ext uri="{FF2B5EF4-FFF2-40B4-BE49-F238E27FC236}">
                <a16:creationId xmlns:a16="http://schemas.microsoft.com/office/drawing/2014/main" id="{D5B8EE80-5948-4B60-BC50-1632B91CBA01}"/>
              </a:ext>
            </a:extLst>
          </p:cNvPr>
          <p:cNvSpPr txBox="1"/>
          <p:nvPr/>
        </p:nvSpPr>
        <p:spPr>
          <a:xfrm>
            <a:off x="11839074" y="16023011"/>
            <a:ext cx="15942742" cy="3570208"/>
          </a:xfrm>
          <a:prstGeom prst="rect">
            <a:avLst/>
          </a:prstGeom>
          <a:noFill/>
        </p:spPr>
        <p:txBody>
          <a:bodyPr wrap="square" rtlCol="0">
            <a:spAutoFit/>
          </a:bodyPr>
          <a:lstStyle/>
          <a:p>
            <a:r>
              <a:rPr lang="en-GB" sz="2400" b="1" dirty="0">
                <a:latin typeface="Poppins Light" panose="00000400000000000000"/>
              </a:rPr>
              <a:t>Results and discussions</a:t>
            </a:r>
          </a:p>
          <a:p>
            <a:endParaRPr lang="ro-RO" sz="2400" dirty="0">
              <a:latin typeface="Poppins Light" panose="00000400000000000000"/>
            </a:endParaRPr>
          </a:p>
          <a:p>
            <a:pPr algn="just"/>
            <a:r>
              <a:rPr lang="en-GB" sz="2000" dirty="0">
                <a:latin typeface="Poppins Light" panose="00000400000000000000"/>
              </a:rPr>
              <a:t>The 20 papers on various theories that were published between 2000-2023 are shown in Table 1. In the context of our research, we discovered that the Technology Acceptance Model (TAM) was prominently featured in 15 articles out of the total 20 that we subjected to analysis. In 13 articles the TAM was analysed together with other theoretical models. Across one paper (Abou-</a:t>
            </a:r>
            <a:r>
              <a:rPr lang="en-GB" sz="2000" dirty="0" err="1">
                <a:latin typeface="Poppins Light" panose="00000400000000000000"/>
              </a:rPr>
              <a:t>Shouk</a:t>
            </a:r>
            <a:r>
              <a:rPr lang="en-GB" sz="2000" dirty="0">
                <a:latin typeface="Poppins Light" panose="00000400000000000000"/>
              </a:rPr>
              <a:t>, Lim and </a:t>
            </a:r>
            <a:r>
              <a:rPr lang="en-GB" sz="2000" dirty="0" err="1">
                <a:latin typeface="Poppins Light" panose="00000400000000000000"/>
              </a:rPr>
              <a:t>Megicks</a:t>
            </a:r>
            <a:r>
              <a:rPr lang="en-GB" sz="2000" dirty="0">
                <a:latin typeface="Poppins Light" panose="00000400000000000000"/>
              </a:rPr>
              <a:t>, 2016), TAM is used to investigate how environmental pressures, perceived benefits, and barriers influence e-commerce adoption among SME travel agents in Egypt. The study reveals that environmental pressures directly affect perceived benefits and barriers, while also indirectly influencing adoption behaviours. In the only one qualitative research (Guo et al., 2023), study employing a meta-analysis, the Technology Acceptance Model (TAM) was utilized to examine how job level and cultural factors influence hospitality employees' adoption of technology. </a:t>
            </a:r>
            <a:endParaRPr lang="ro-RO" sz="2000" dirty="0">
              <a:latin typeface="Poppins Light" panose="00000400000000000000"/>
            </a:endParaRPr>
          </a:p>
          <a:p>
            <a:endParaRPr lang="ro-RO" dirty="0"/>
          </a:p>
        </p:txBody>
      </p:sp>
      <p:graphicFrame>
        <p:nvGraphicFramePr>
          <p:cNvPr id="6" name="Table 5">
            <a:extLst>
              <a:ext uri="{FF2B5EF4-FFF2-40B4-BE49-F238E27FC236}">
                <a16:creationId xmlns:a16="http://schemas.microsoft.com/office/drawing/2014/main" id="{D07B678C-1DCD-4C4D-8CF3-5F912E03263F}"/>
              </a:ext>
            </a:extLst>
          </p:cNvPr>
          <p:cNvGraphicFramePr>
            <a:graphicFrameLocks noGrp="1"/>
          </p:cNvGraphicFramePr>
          <p:nvPr>
            <p:extLst>
              <p:ext uri="{D42A27DB-BD31-4B8C-83A1-F6EECF244321}">
                <p14:modId xmlns:p14="http://schemas.microsoft.com/office/powerpoint/2010/main" val="2550552698"/>
              </p:ext>
            </p:extLst>
          </p:nvPr>
        </p:nvGraphicFramePr>
        <p:xfrm>
          <a:off x="2261936" y="20709653"/>
          <a:ext cx="25519879" cy="10907001"/>
        </p:xfrm>
        <a:graphic>
          <a:graphicData uri="http://schemas.openxmlformats.org/drawingml/2006/table">
            <a:tbl>
              <a:tblPr firstRow="1" firstCol="1" bandRow="1">
                <a:tableStyleId>{5C22544A-7EE6-4342-B048-85BDC9FD1C3A}</a:tableStyleId>
              </a:tblPr>
              <a:tblGrid>
                <a:gridCol w="3002339">
                  <a:extLst>
                    <a:ext uri="{9D8B030D-6E8A-4147-A177-3AD203B41FA5}">
                      <a16:colId xmlns:a16="http://schemas.microsoft.com/office/drawing/2014/main" val="1878791474"/>
                    </a:ext>
                  </a:extLst>
                </a:gridCol>
                <a:gridCol w="5629384">
                  <a:extLst>
                    <a:ext uri="{9D8B030D-6E8A-4147-A177-3AD203B41FA5}">
                      <a16:colId xmlns:a16="http://schemas.microsoft.com/office/drawing/2014/main" val="2278777861"/>
                    </a:ext>
                  </a:extLst>
                </a:gridCol>
                <a:gridCol w="4020990">
                  <a:extLst>
                    <a:ext uri="{9D8B030D-6E8A-4147-A177-3AD203B41FA5}">
                      <a16:colId xmlns:a16="http://schemas.microsoft.com/office/drawing/2014/main" val="1611276033"/>
                    </a:ext>
                  </a:extLst>
                </a:gridCol>
                <a:gridCol w="3216792">
                  <a:extLst>
                    <a:ext uri="{9D8B030D-6E8A-4147-A177-3AD203B41FA5}">
                      <a16:colId xmlns:a16="http://schemas.microsoft.com/office/drawing/2014/main" val="1009140000"/>
                    </a:ext>
                  </a:extLst>
                </a:gridCol>
                <a:gridCol w="5629384">
                  <a:extLst>
                    <a:ext uri="{9D8B030D-6E8A-4147-A177-3AD203B41FA5}">
                      <a16:colId xmlns:a16="http://schemas.microsoft.com/office/drawing/2014/main" val="3759993698"/>
                    </a:ext>
                  </a:extLst>
                </a:gridCol>
                <a:gridCol w="4020990">
                  <a:extLst>
                    <a:ext uri="{9D8B030D-6E8A-4147-A177-3AD203B41FA5}">
                      <a16:colId xmlns:a16="http://schemas.microsoft.com/office/drawing/2014/main" val="1715134722"/>
                    </a:ext>
                  </a:extLst>
                </a:gridCol>
              </a:tblGrid>
              <a:tr h="575903">
                <a:tc>
                  <a:txBody>
                    <a:bodyPr/>
                    <a:lstStyle/>
                    <a:p>
                      <a:pPr algn="ctr">
                        <a:lnSpc>
                          <a:spcPct val="107000"/>
                        </a:lnSpc>
                        <a:spcAft>
                          <a:spcPts val="0"/>
                        </a:spcAft>
                      </a:pPr>
                      <a:r>
                        <a:rPr lang="en-GB" sz="2000">
                          <a:effectLst/>
                          <a:latin typeface="Poppins Light" panose="00000400000000000000"/>
                        </a:rPr>
                        <a:t>Authors</a:t>
                      </a:r>
                      <a:endParaRPr lang="ro-RO"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en-GB" sz="2000">
                          <a:effectLst/>
                          <a:latin typeface="Poppins Light" panose="00000400000000000000"/>
                        </a:rPr>
                        <a:t>Themes</a:t>
                      </a:r>
                      <a:endParaRPr lang="ro-RO"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en-GB" sz="2000">
                          <a:effectLst/>
                          <a:latin typeface="Poppins Light" panose="00000400000000000000"/>
                        </a:rPr>
                        <a:t>Framework applied</a:t>
                      </a:r>
                      <a:endParaRPr lang="ro-RO"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en-GB" sz="2000" dirty="0">
                          <a:effectLst/>
                          <a:latin typeface="Poppins Light" panose="00000400000000000000"/>
                        </a:rPr>
                        <a:t>Authors</a:t>
                      </a:r>
                      <a:endParaRPr lang="ro-RO"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en-GB" sz="2000" dirty="0" err="1">
                          <a:effectLst/>
                          <a:latin typeface="Poppins Light" panose="00000400000000000000"/>
                        </a:rPr>
                        <a:t>Thems</a:t>
                      </a:r>
                      <a:endParaRPr lang="ro-RO"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en-GB" sz="2000">
                          <a:effectLst/>
                          <a:latin typeface="Poppins Light" panose="00000400000000000000"/>
                        </a:rPr>
                        <a:t>Framework applied</a:t>
                      </a:r>
                      <a:endParaRPr lang="ro-RO"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59212520"/>
                  </a:ext>
                </a:extLst>
              </a:tr>
              <a:tr h="807432">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Abou-</a:t>
                      </a:r>
                      <a:r>
                        <a:rPr lang="en-GB" sz="2000" dirty="0" err="1">
                          <a:effectLst/>
                          <a:latin typeface="Poppins" panose="00000500000000000000" pitchFamily="2" charset="0"/>
                          <a:cs typeface="Poppins" panose="00000500000000000000" pitchFamily="2" charset="0"/>
                        </a:rPr>
                        <a:t>Shouk</a:t>
                      </a:r>
                      <a:r>
                        <a:rPr lang="en-GB" sz="2000" dirty="0">
                          <a:effectLst/>
                          <a:latin typeface="Poppins" panose="00000500000000000000" pitchFamily="2" charset="0"/>
                          <a:cs typeface="Poppins" panose="00000500000000000000" pitchFamily="2" charset="0"/>
                        </a:rPr>
                        <a:t> (2018)</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Explores travel agents' attitudes towards online collaboration with DMOs</a:t>
                      </a:r>
                      <a:r>
                        <a:rPr lang="ro-RO" sz="2000" dirty="0">
                          <a:effectLst/>
                          <a:latin typeface="Poppins" panose="00000500000000000000" pitchFamily="2" charset="0"/>
                          <a:cs typeface="Poppins" panose="00000500000000000000" pitchFamily="2" charset="0"/>
                        </a:rPr>
                        <a:t>.</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TAM + Collaboration Model</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ro-RO" sz="2000" b="1" dirty="0">
                          <a:solidFill>
                            <a:schemeClr val="bg1"/>
                          </a:solidFill>
                          <a:effectLst/>
                          <a:latin typeface="Poppins" panose="00000500000000000000" pitchFamily="2" charset="0"/>
                          <a:cs typeface="Poppins" panose="00000500000000000000" pitchFamily="2" charset="0"/>
                        </a:rPr>
                        <a:t>Lam, Cho  and Qu </a:t>
                      </a:r>
                      <a:r>
                        <a:rPr lang="en-GB" sz="2000" b="1" dirty="0">
                          <a:solidFill>
                            <a:schemeClr val="bg1"/>
                          </a:solidFill>
                          <a:effectLst/>
                          <a:latin typeface="Poppins" panose="00000500000000000000" pitchFamily="2" charset="0"/>
                          <a:cs typeface="Poppins" panose="00000500000000000000" pitchFamily="2" charset="0"/>
                        </a:rPr>
                        <a:t>(2007)</a:t>
                      </a:r>
                      <a:endParaRPr lang="ro-RO" sz="2000" b="1" dirty="0">
                        <a:solidFill>
                          <a:schemeClr val="bg1"/>
                        </a:solidFill>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solidFill>
                      <a:schemeClr val="accent1"/>
                    </a:solidFill>
                  </a:tcPr>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 Explores factors influencing IT adoption in hotels in Hangzhou, China.</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Task-technology fit + TRA</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extLst>
                  <a:ext uri="{0D108BD9-81ED-4DB2-BD59-A6C34878D82A}">
                    <a16:rowId xmlns:a16="http://schemas.microsoft.com/office/drawing/2014/main" val="3040075113"/>
                  </a:ext>
                </a:extLst>
              </a:tr>
              <a:tr h="750277">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Abou-</a:t>
                      </a:r>
                      <a:r>
                        <a:rPr lang="en-GB" sz="2000" dirty="0" err="1">
                          <a:effectLst/>
                          <a:latin typeface="Poppins" panose="00000500000000000000" pitchFamily="2" charset="0"/>
                          <a:cs typeface="Poppins" panose="00000500000000000000" pitchFamily="2" charset="0"/>
                        </a:rPr>
                        <a:t>Shouk</a:t>
                      </a:r>
                      <a:r>
                        <a:rPr lang="en-GB" sz="2000" dirty="0">
                          <a:effectLst/>
                          <a:latin typeface="Poppins" panose="00000500000000000000" pitchFamily="2" charset="0"/>
                          <a:cs typeface="Poppins" panose="00000500000000000000" pitchFamily="2" charset="0"/>
                        </a:rPr>
                        <a:t>, Lim and </a:t>
                      </a:r>
                      <a:r>
                        <a:rPr lang="en-GB" sz="2000" dirty="0" err="1">
                          <a:effectLst/>
                          <a:latin typeface="Poppins" panose="00000500000000000000" pitchFamily="2" charset="0"/>
                          <a:cs typeface="Poppins" panose="00000500000000000000" pitchFamily="2" charset="0"/>
                        </a:rPr>
                        <a:t>Megicks</a:t>
                      </a:r>
                      <a:r>
                        <a:rPr lang="en-GB" sz="2000" dirty="0">
                          <a:effectLst/>
                          <a:latin typeface="Poppins" panose="00000500000000000000" pitchFamily="2" charset="0"/>
                          <a:cs typeface="Poppins" panose="00000500000000000000" pitchFamily="2" charset="0"/>
                        </a:rPr>
                        <a:t> (2016)</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Explores factors influencing e-commerce adoption decisions</a:t>
                      </a:r>
                      <a:r>
                        <a:rPr lang="ro-RO" sz="2000" dirty="0">
                          <a:effectLst/>
                          <a:latin typeface="Poppins" panose="00000500000000000000" pitchFamily="2" charset="0"/>
                          <a:cs typeface="Poppins" panose="00000500000000000000" pitchFamily="2" charset="0"/>
                        </a:rPr>
                        <a:t>.</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TAM</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ro-RO" sz="2000" b="1" dirty="0">
                          <a:solidFill>
                            <a:schemeClr val="bg1"/>
                          </a:solidFill>
                          <a:effectLst/>
                          <a:latin typeface="Poppins" panose="00000500000000000000" pitchFamily="2" charset="0"/>
                          <a:cs typeface="Poppins" panose="00000500000000000000" pitchFamily="2" charset="0"/>
                        </a:rPr>
                        <a:t>Lee, Man and Chan </a:t>
                      </a:r>
                      <a:r>
                        <a:rPr lang="en-GB" sz="2000" b="1" dirty="0">
                          <a:solidFill>
                            <a:schemeClr val="bg1"/>
                          </a:solidFill>
                          <a:effectLst/>
                          <a:latin typeface="Poppins" panose="00000500000000000000" pitchFamily="2" charset="0"/>
                          <a:cs typeface="Poppins" panose="00000500000000000000" pitchFamily="2" charset="0"/>
                        </a:rPr>
                        <a:t>(2022)</a:t>
                      </a:r>
                      <a:endParaRPr lang="ro-RO" sz="2000" b="1" dirty="0">
                        <a:solidFill>
                          <a:schemeClr val="bg1"/>
                        </a:solidFill>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solidFill>
                      <a:schemeClr val="accent1"/>
                    </a:solidFill>
                  </a:tcPr>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Explores hotel management attitudes towards cogeneration systems in Hong Kong</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TDM </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extLst>
                  <a:ext uri="{0D108BD9-81ED-4DB2-BD59-A6C34878D82A}">
                    <a16:rowId xmlns:a16="http://schemas.microsoft.com/office/drawing/2014/main" val="591860391"/>
                  </a:ext>
                </a:extLst>
              </a:tr>
              <a:tr h="1415086">
                <a:tc>
                  <a:txBody>
                    <a:bodyPr/>
                    <a:lstStyle/>
                    <a:p>
                      <a:pPr algn="ctr">
                        <a:lnSpc>
                          <a:spcPct val="107000"/>
                        </a:lnSpc>
                        <a:spcAft>
                          <a:spcPts val="0"/>
                        </a:spcAft>
                      </a:pPr>
                      <a:r>
                        <a:rPr lang="ro-RO" sz="2000">
                          <a:effectLst/>
                          <a:latin typeface="Poppins" panose="00000500000000000000" pitchFamily="2" charset="0"/>
                          <a:cs typeface="Poppins" panose="00000500000000000000" pitchFamily="2" charset="0"/>
                        </a:rPr>
                        <a:t>Collado-Agudo, J., Herrero-Crespo, Á. and San Martín-Gutiérrez, H. </a:t>
                      </a:r>
                      <a:r>
                        <a:rPr lang="en-GB" sz="2000">
                          <a:effectLst/>
                          <a:latin typeface="Poppins" panose="00000500000000000000" pitchFamily="2" charset="0"/>
                          <a:cs typeface="Poppins" panose="00000500000000000000" pitchFamily="2" charset="0"/>
                        </a:rPr>
                        <a:t>(2023)</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Examines factors influencing smart destination model adoption by tourism companies.</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TAM + TOE</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b="1" dirty="0">
                          <a:solidFill>
                            <a:schemeClr val="bg1"/>
                          </a:solidFill>
                          <a:effectLst/>
                          <a:latin typeface="Poppins" panose="00000500000000000000" pitchFamily="2" charset="0"/>
                          <a:cs typeface="Poppins" panose="00000500000000000000" pitchFamily="2" charset="0"/>
                        </a:rPr>
                        <a:t>Parvez et al. (2022)</a:t>
                      </a:r>
                      <a:endParaRPr lang="ro-RO" sz="2000" b="1" dirty="0">
                        <a:solidFill>
                          <a:schemeClr val="bg1"/>
                        </a:solidFill>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solidFill>
                      <a:schemeClr val="accent1"/>
                    </a:solidFill>
                  </a:tcPr>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Study identifies factors influencing employees' intention to use robots</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TAM + MT</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extLst>
                  <a:ext uri="{0D108BD9-81ED-4DB2-BD59-A6C34878D82A}">
                    <a16:rowId xmlns:a16="http://schemas.microsoft.com/office/drawing/2014/main" val="3239783160"/>
                  </a:ext>
                </a:extLst>
              </a:tr>
              <a:tr h="1063419">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El-Gohary (2012)</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Explores factors influencing E-Marketing adoption in Egyptian tourism organizations</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TAM + IDT</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ro-RO" sz="2000" b="1" dirty="0">
                          <a:solidFill>
                            <a:schemeClr val="bg1"/>
                          </a:solidFill>
                          <a:effectLst/>
                          <a:latin typeface="Poppins" panose="00000500000000000000" pitchFamily="2" charset="0"/>
                          <a:cs typeface="Poppins" panose="00000500000000000000" pitchFamily="2" charset="0"/>
                        </a:rPr>
                        <a:t>Soares, Mendes-Filho and Gretzel (2020)</a:t>
                      </a:r>
                      <a:endParaRPr lang="ro-RO" sz="2000" b="1" dirty="0">
                        <a:solidFill>
                          <a:schemeClr val="bg1"/>
                        </a:solidFill>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solidFill>
                      <a:schemeClr val="accent1"/>
                    </a:solidFill>
                  </a:tcPr>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Focuses on mimetic, coercive, and normative pressures shaping technology adoption.</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TAM + IDT</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extLst>
                  <a:ext uri="{0D108BD9-81ED-4DB2-BD59-A6C34878D82A}">
                    <a16:rowId xmlns:a16="http://schemas.microsoft.com/office/drawing/2014/main" val="2223507218"/>
                  </a:ext>
                </a:extLst>
              </a:tr>
              <a:tr h="1058779">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Ghanem, Mansour and Adel (2017)</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Examines national culture impact on e-tourism adoption in Egyptian companies</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TAM + National Culture Theory</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ro-RO" sz="2000" b="1" dirty="0">
                          <a:solidFill>
                            <a:schemeClr val="bg1"/>
                          </a:solidFill>
                          <a:effectLst/>
                          <a:latin typeface="Poppins" panose="00000500000000000000" pitchFamily="2" charset="0"/>
                          <a:cs typeface="Poppins" panose="00000500000000000000" pitchFamily="2" charset="0"/>
                        </a:rPr>
                        <a:t>Spencer, Buhalis and Moital </a:t>
                      </a:r>
                      <a:r>
                        <a:rPr lang="en-GB" sz="2000" b="1" dirty="0">
                          <a:solidFill>
                            <a:schemeClr val="bg1"/>
                          </a:solidFill>
                          <a:effectLst/>
                          <a:latin typeface="Poppins" panose="00000500000000000000" pitchFamily="2" charset="0"/>
                          <a:cs typeface="Poppins" panose="00000500000000000000" pitchFamily="2" charset="0"/>
                        </a:rPr>
                        <a:t>(2012)</a:t>
                      </a:r>
                      <a:endParaRPr lang="ro-RO" sz="2000" b="1" dirty="0">
                        <a:solidFill>
                          <a:schemeClr val="bg1"/>
                        </a:solidFill>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solidFill>
                      <a:schemeClr val="accent1"/>
                    </a:solidFill>
                  </a:tcPr>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Explores factors influencing technology adoption in small owner-managed travel firms</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TAM + IDT + Theory of Organisational Decision-Making</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extLst>
                  <a:ext uri="{0D108BD9-81ED-4DB2-BD59-A6C34878D82A}">
                    <a16:rowId xmlns:a16="http://schemas.microsoft.com/office/drawing/2014/main" val="3937827239"/>
                  </a:ext>
                </a:extLst>
              </a:tr>
              <a:tr h="889941">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Guo et al. (2023)</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Meta-analysis on hospitality employees' technology adoption, influenced by job level and culture.</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TAM</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b="1" dirty="0">
                          <a:solidFill>
                            <a:schemeClr val="bg1"/>
                          </a:solidFill>
                          <a:effectLst/>
                          <a:latin typeface="Poppins" panose="00000500000000000000" pitchFamily="2" charset="0"/>
                          <a:cs typeface="Poppins" panose="00000500000000000000" pitchFamily="2" charset="0"/>
                        </a:rPr>
                        <a:t>Sun et al. (2019)</a:t>
                      </a:r>
                      <a:endParaRPr lang="ro-RO" sz="2000" b="1" dirty="0">
                        <a:solidFill>
                          <a:schemeClr val="bg1"/>
                        </a:solidFill>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solidFill>
                      <a:schemeClr val="accent1"/>
                    </a:solidFill>
                  </a:tcPr>
                </a:tc>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Investigates cultural values on technology acceptance at individual level in hotels</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TAM + IDT</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extLst>
                  <a:ext uri="{0D108BD9-81ED-4DB2-BD59-A6C34878D82A}">
                    <a16:rowId xmlns:a16="http://schemas.microsoft.com/office/drawing/2014/main" val="1143745744"/>
                  </a:ext>
                </a:extLst>
              </a:tr>
              <a:tr h="1034716">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Jeong, Lee and Nagesvaran (2016)</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Explores employees' perceptions of using mobile devices in luxury hotel</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SCT</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b="1" dirty="0">
                          <a:solidFill>
                            <a:schemeClr val="bg1"/>
                          </a:solidFill>
                          <a:effectLst/>
                          <a:latin typeface="Poppins" panose="00000500000000000000" pitchFamily="2" charset="0"/>
                          <a:cs typeface="Poppins" panose="00000500000000000000" pitchFamily="2" charset="0"/>
                        </a:rPr>
                        <a:t>Sun et al. (2020)</a:t>
                      </a:r>
                      <a:endParaRPr lang="ro-RO" sz="2000" b="1" dirty="0">
                        <a:solidFill>
                          <a:schemeClr val="bg1"/>
                        </a:solidFill>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solidFill>
                      <a:schemeClr val="accent1"/>
                    </a:solidFill>
                  </a:tcPr>
                </a:tc>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Integrates technology readiness into technology acceptance model in hospitality</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TAM + TR</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extLst>
                  <a:ext uri="{0D108BD9-81ED-4DB2-BD59-A6C34878D82A}">
                    <a16:rowId xmlns:a16="http://schemas.microsoft.com/office/drawing/2014/main" val="1567534191"/>
                  </a:ext>
                </a:extLst>
              </a:tr>
              <a:tr h="1227221">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Kim and Gatling (2018)</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Studies Virtual Employee Engagement Program (VEEP) impact on employee engagement and organizational outcomes</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Institutional Theory</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b="1" dirty="0">
                          <a:solidFill>
                            <a:schemeClr val="bg1"/>
                          </a:solidFill>
                          <a:effectLst/>
                          <a:latin typeface="Poppins" panose="00000500000000000000" pitchFamily="2" charset="0"/>
                          <a:cs typeface="Poppins" panose="00000500000000000000" pitchFamily="2" charset="0"/>
                        </a:rPr>
                        <a:t>Sun et al. (2020)</a:t>
                      </a:r>
                      <a:endParaRPr lang="ro-RO" sz="2000" b="1" dirty="0">
                        <a:solidFill>
                          <a:schemeClr val="bg1"/>
                        </a:solidFill>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solidFill>
                      <a:schemeClr val="accent1"/>
                    </a:solidFill>
                  </a:tcPr>
                </a:tc>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Explores cultural values' impact on hotel technology adoption by employees</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TAM + RTI + SCT</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extLst>
                  <a:ext uri="{0D108BD9-81ED-4DB2-BD59-A6C34878D82A}">
                    <a16:rowId xmlns:a16="http://schemas.microsoft.com/office/drawing/2014/main" val="73280776"/>
                  </a:ext>
                </a:extLst>
              </a:tr>
              <a:tr h="986590">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Kim, Connolly and Blum (2014)</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Explores hotel managers' intentions to use mobile technology at work</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TAM + TOE</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b="1" dirty="0">
                          <a:solidFill>
                            <a:schemeClr val="bg1"/>
                          </a:solidFill>
                          <a:effectLst/>
                          <a:latin typeface="Poppins" panose="00000500000000000000" pitchFamily="2" charset="0"/>
                          <a:cs typeface="Poppins" panose="00000500000000000000" pitchFamily="2" charset="0"/>
                        </a:rPr>
                        <a:t>Vladimirov (2015)</a:t>
                      </a:r>
                      <a:endParaRPr lang="ro-RO" sz="2000" b="1" dirty="0">
                        <a:solidFill>
                          <a:schemeClr val="bg1"/>
                        </a:solidFill>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solidFill>
                      <a:schemeClr val="accent1"/>
                    </a:solidFill>
                  </a:tcPr>
                </a:tc>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Examines factors influencing e-business adoption by small tourism firms in Bulgaria</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TAM + </a:t>
                      </a:r>
                      <a:r>
                        <a:rPr lang="en-GB" sz="2000" dirty="0" err="1">
                          <a:effectLst/>
                          <a:latin typeface="Poppins" panose="00000500000000000000" pitchFamily="2" charset="0"/>
                          <a:cs typeface="Poppins" panose="00000500000000000000" pitchFamily="2" charset="0"/>
                        </a:rPr>
                        <a:t>CVScale</a:t>
                      </a:r>
                      <a:r>
                        <a:rPr lang="en-GB" sz="2000" dirty="0">
                          <a:effectLst/>
                          <a:latin typeface="Poppins" panose="00000500000000000000" pitchFamily="2" charset="0"/>
                          <a:cs typeface="Poppins" panose="00000500000000000000" pitchFamily="2" charset="0"/>
                        </a:rPr>
                        <a:t> + TR</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extLst>
                  <a:ext uri="{0D108BD9-81ED-4DB2-BD59-A6C34878D82A}">
                    <a16:rowId xmlns:a16="http://schemas.microsoft.com/office/drawing/2014/main" val="1192573993"/>
                  </a:ext>
                </a:extLst>
              </a:tr>
              <a:tr h="801867">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Kim, Hardin and Lee (2023)</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Examines user resistance to the implementation of a new POS system</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TAM+SCT+ Resistance to IS Change</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b="1" dirty="0">
                          <a:solidFill>
                            <a:schemeClr val="bg1"/>
                          </a:solidFill>
                          <a:effectLst/>
                          <a:latin typeface="Poppins" panose="00000500000000000000" pitchFamily="2" charset="0"/>
                          <a:cs typeface="Poppins" panose="00000500000000000000" pitchFamily="2" charset="0"/>
                        </a:rPr>
                        <a:t>Wong et al. (2023)</a:t>
                      </a:r>
                      <a:endParaRPr lang="ro-RO" sz="2000" b="1" dirty="0">
                        <a:solidFill>
                          <a:schemeClr val="bg1"/>
                        </a:solidFill>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solidFill>
                      <a:schemeClr val="accent1"/>
                    </a:solidFill>
                  </a:tcPr>
                </a:tc>
                <a:tc>
                  <a:txBody>
                    <a:bodyPr/>
                    <a:lstStyle/>
                    <a:p>
                      <a:pPr algn="ctr">
                        <a:lnSpc>
                          <a:spcPct val="107000"/>
                        </a:lnSpc>
                        <a:spcAft>
                          <a:spcPts val="0"/>
                        </a:spcAft>
                      </a:pPr>
                      <a:r>
                        <a:rPr lang="en-GB" sz="2000">
                          <a:effectLst/>
                          <a:latin typeface="Poppins" panose="00000500000000000000" pitchFamily="2" charset="0"/>
                          <a:cs typeface="Poppins" panose="00000500000000000000" pitchFamily="2" charset="0"/>
                        </a:rPr>
                        <a:t>Explores AI device acceptance in smart hotels with human presence</a:t>
                      </a:r>
                      <a:endParaRPr lang="ro-RO" sz="200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tc>
                  <a:txBody>
                    <a:bodyPr/>
                    <a:lstStyle/>
                    <a:p>
                      <a:pPr algn="ctr">
                        <a:lnSpc>
                          <a:spcPct val="107000"/>
                        </a:lnSpc>
                        <a:spcAft>
                          <a:spcPts val="0"/>
                        </a:spcAft>
                      </a:pPr>
                      <a:r>
                        <a:rPr lang="en-GB" sz="2000" dirty="0">
                          <a:effectLst/>
                          <a:latin typeface="Poppins" panose="00000500000000000000" pitchFamily="2" charset="0"/>
                          <a:cs typeface="Poppins" panose="00000500000000000000" pitchFamily="2" charset="0"/>
                        </a:rPr>
                        <a:t>AIDUA + AT + TE</a:t>
                      </a:r>
                      <a:endParaRPr lang="ro-RO" sz="2000" dirty="0">
                        <a:effectLst/>
                        <a:latin typeface="Poppins" panose="00000500000000000000" pitchFamily="2" charset="0"/>
                        <a:ea typeface="Times New Roman" panose="02020603050405020304" pitchFamily="18" charset="0"/>
                        <a:cs typeface="Poppins" panose="00000500000000000000" pitchFamily="2" charset="0"/>
                      </a:endParaRPr>
                    </a:p>
                  </a:txBody>
                  <a:tcPr marL="68580" marR="68580" marT="0" marB="0"/>
                </a:tc>
                <a:extLst>
                  <a:ext uri="{0D108BD9-81ED-4DB2-BD59-A6C34878D82A}">
                    <a16:rowId xmlns:a16="http://schemas.microsoft.com/office/drawing/2014/main" val="2971635007"/>
                  </a:ext>
                </a:extLst>
              </a:tr>
            </a:tbl>
          </a:graphicData>
        </a:graphic>
      </p:graphicFrame>
      <p:sp>
        <p:nvSpPr>
          <p:cNvPr id="7" name="TextBox 6">
            <a:extLst>
              <a:ext uri="{FF2B5EF4-FFF2-40B4-BE49-F238E27FC236}">
                <a16:creationId xmlns:a16="http://schemas.microsoft.com/office/drawing/2014/main" id="{3C846C9E-1EAF-4683-B452-3D92BF93E21B}"/>
              </a:ext>
            </a:extLst>
          </p:cNvPr>
          <p:cNvSpPr txBox="1"/>
          <p:nvPr/>
        </p:nvSpPr>
        <p:spPr>
          <a:xfrm>
            <a:off x="2261934" y="31616654"/>
            <a:ext cx="25519879" cy="646331"/>
          </a:xfrm>
          <a:prstGeom prst="rect">
            <a:avLst/>
          </a:prstGeom>
          <a:noFill/>
        </p:spPr>
        <p:txBody>
          <a:bodyPr wrap="square" rtlCol="0">
            <a:spAutoFit/>
          </a:bodyPr>
          <a:lstStyle/>
          <a:p>
            <a:pPr algn="ctr"/>
            <a:r>
              <a:rPr lang="en-GB" i="1" dirty="0"/>
              <a:t>Notes: TAM=Technology Acceptance Model; TDM Theory=Technology Decision-Making Theory; MT=Motivation Theory; IDT= Innovation Diffusion Theory; TOE=Technology Organization Environment Framework;</a:t>
            </a:r>
            <a:r>
              <a:rPr lang="en-GB" dirty="0"/>
              <a:t> </a:t>
            </a:r>
            <a:r>
              <a:rPr lang="en-GB" i="1" dirty="0"/>
              <a:t>SCT=Social Cognitive Theory; CVSCALE=Cultural Value Scale; TR=Technology Readiness;</a:t>
            </a:r>
            <a:r>
              <a:rPr lang="en-GB" dirty="0"/>
              <a:t> </a:t>
            </a:r>
            <a:r>
              <a:rPr lang="en-GB" i="1" dirty="0"/>
              <a:t>RTI= Resistance to Technological Innovation; AIDUA=Artificial Intelligence (AI) Device Usage Acceptance; AT=Appraisal Theory; TE=Theory of Emotions;</a:t>
            </a:r>
            <a:r>
              <a:rPr lang="en-GB" dirty="0"/>
              <a:t> </a:t>
            </a:r>
            <a:r>
              <a:rPr lang="en-GB" i="1" dirty="0"/>
              <a:t>TRA=Theory of Reasoned Action;</a:t>
            </a:r>
            <a:endParaRPr lang="ro-RO" dirty="0"/>
          </a:p>
        </p:txBody>
      </p:sp>
      <p:sp>
        <p:nvSpPr>
          <p:cNvPr id="8" name="TextBox 7">
            <a:extLst>
              <a:ext uri="{FF2B5EF4-FFF2-40B4-BE49-F238E27FC236}">
                <a16:creationId xmlns:a16="http://schemas.microsoft.com/office/drawing/2014/main" id="{26669B29-17C9-4860-AB88-9D53FD6F4B3E}"/>
              </a:ext>
            </a:extLst>
          </p:cNvPr>
          <p:cNvSpPr txBox="1"/>
          <p:nvPr/>
        </p:nvSpPr>
        <p:spPr>
          <a:xfrm>
            <a:off x="10626746" y="20265048"/>
            <a:ext cx="8897948" cy="738664"/>
          </a:xfrm>
          <a:prstGeom prst="rect">
            <a:avLst/>
          </a:prstGeom>
          <a:noFill/>
        </p:spPr>
        <p:txBody>
          <a:bodyPr wrap="square" rtlCol="0">
            <a:spAutoFit/>
          </a:bodyPr>
          <a:lstStyle/>
          <a:p>
            <a:r>
              <a:rPr lang="en-GB" sz="2400" b="1" dirty="0">
                <a:latin typeface="Poppins Light" panose="00000400000000000000"/>
              </a:rPr>
              <a:t>Table no. 1. The 20 analysed papers for synthesis</a:t>
            </a:r>
            <a:endParaRPr lang="ro-RO" sz="2400" dirty="0">
              <a:latin typeface="Poppins Light" panose="00000400000000000000"/>
            </a:endParaRPr>
          </a:p>
          <a:p>
            <a:endParaRPr lang="ro-RO" dirty="0"/>
          </a:p>
        </p:txBody>
      </p:sp>
      <p:sp>
        <p:nvSpPr>
          <p:cNvPr id="9" name="TextBox 8">
            <a:extLst>
              <a:ext uri="{FF2B5EF4-FFF2-40B4-BE49-F238E27FC236}">
                <a16:creationId xmlns:a16="http://schemas.microsoft.com/office/drawing/2014/main" id="{21223A82-0EDF-46A3-BBF5-58AF31BDED92}"/>
              </a:ext>
            </a:extLst>
          </p:cNvPr>
          <p:cNvSpPr txBox="1"/>
          <p:nvPr/>
        </p:nvSpPr>
        <p:spPr>
          <a:xfrm>
            <a:off x="2165988" y="32570192"/>
            <a:ext cx="25819463" cy="5755422"/>
          </a:xfrm>
          <a:prstGeom prst="rect">
            <a:avLst/>
          </a:prstGeom>
          <a:noFill/>
        </p:spPr>
        <p:txBody>
          <a:bodyPr wrap="square" rtlCol="0">
            <a:spAutoFit/>
          </a:bodyPr>
          <a:lstStyle/>
          <a:p>
            <a:pPr algn="just"/>
            <a:r>
              <a:rPr lang="ro-RO" sz="2400" b="1" dirty="0">
                <a:latin typeface="Poppins Light" panose="00000400000000000000"/>
              </a:rPr>
              <a:t>    </a:t>
            </a:r>
            <a:r>
              <a:rPr lang="en-GB" sz="2400" b="1" dirty="0">
                <a:latin typeface="Poppins Light" panose="00000400000000000000"/>
              </a:rPr>
              <a:t>Conclusions</a:t>
            </a:r>
          </a:p>
          <a:p>
            <a:pPr algn="just"/>
            <a:endParaRPr lang="ro-RO" sz="2400" dirty="0">
              <a:latin typeface="Poppins Light" panose="00000400000000000000"/>
            </a:endParaRPr>
          </a:p>
          <a:p>
            <a:pPr marL="342900" indent="-342900" algn="just">
              <a:buFont typeface="Arial" panose="020B0604020202020204" pitchFamily="34" charset="0"/>
              <a:buChar char="•"/>
            </a:pPr>
            <a:r>
              <a:rPr lang="en-GB" sz="2000" dirty="0">
                <a:latin typeface="Poppins Light" panose="00000400000000000000"/>
              </a:rPr>
              <a:t>This research has rigorously explored the application of technology acceptance and adoption models within the context of the hospitality, leisure, and sports industries. Utilizing the Web of Science database, we initially identified over 12,000 potential articles. Through a meticulous filtering process that included criteria such as the inclusion of "technology acceptance model" and relevance to the specified industries, we narrowed this to 20 highly pertinent studies. </a:t>
            </a:r>
            <a:endParaRPr lang="ro-RO" sz="2000" dirty="0">
              <a:latin typeface="Poppins Light" panose="00000400000000000000"/>
            </a:endParaRPr>
          </a:p>
          <a:p>
            <a:pPr marL="342900" indent="-342900" algn="just">
              <a:buFont typeface="Arial" panose="020B0604020202020204" pitchFamily="34" charset="0"/>
              <a:buChar char="•"/>
            </a:pPr>
            <a:r>
              <a:rPr lang="en-GB" sz="2000" dirty="0">
                <a:latin typeface="Poppins Light" panose="00000400000000000000"/>
              </a:rPr>
              <a:t>Our analysis revealed that the Technology Acceptance Model (TAM) was the most frequently utilized theoretical framework, appearing in 75% of the selected studies, often in conjunction with other models. Notable among these is the integration of TAM with models like the Innovation Diffusion Theory (IDT) and the Collaboration Model, illustrating its versatility in examining various factors influencing technology adoption across different organizational levels and cultural settings. For instance, studies such as </a:t>
            </a:r>
            <a:r>
              <a:rPr lang="en-GB" sz="2000" dirty="0" err="1">
                <a:latin typeface="Poppins Light" panose="00000400000000000000"/>
              </a:rPr>
              <a:t>Abou-Shouk</a:t>
            </a:r>
            <a:r>
              <a:rPr lang="en-GB" sz="2000" dirty="0">
                <a:latin typeface="Poppins Light" panose="00000400000000000000"/>
              </a:rPr>
              <a:t>, Lim and </a:t>
            </a:r>
            <a:r>
              <a:rPr lang="en-GB" sz="2000" dirty="0" err="1">
                <a:latin typeface="Poppins Light" panose="00000400000000000000"/>
              </a:rPr>
              <a:t>Megicks</a:t>
            </a:r>
            <a:r>
              <a:rPr lang="en-GB" sz="2000" dirty="0">
                <a:latin typeface="Poppins Light" panose="00000400000000000000"/>
              </a:rPr>
              <a:t> (2016) and Guo et al. (2023) highlight how environmental pressures, cultural factors, and job levels influence technology adoption behaviours in the hospitality sector.</a:t>
            </a:r>
            <a:endParaRPr lang="ro-RO" sz="2000" dirty="0">
              <a:latin typeface="Poppins Light" panose="00000400000000000000"/>
            </a:endParaRPr>
          </a:p>
          <a:p>
            <a:pPr marL="342900" indent="-342900" algn="just">
              <a:buFont typeface="Arial" panose="020B0604020202020204" pitchFamily="34" charset="0"/>
              <a:buChar char="•"/>
            </a:pPr>
            <a:r>
              <a:rPr lang="en-GB" sz="2000" dirty="0">
                <a:latin typeface="Poppins Light" panose="00000400000000000000"/>
              </a:rPr>
              <a:t>Significantly, the research extends beyond TAM to include frameworks like the Technology-Organization-Environment (TOE) framework, the Artificial Intelligence Device Usage Acceptance (AIDUA) Framework, and theories like the Technology Readiness (TR) and Social Cognitive Theory (SCT). These models provided deeper insights into how technological, organizational, and individual factors converge to influence technology adoption decisions.</a:t>
            </a:r>
            <a:endParaRPr lang="ro-RO" sz="2000" dirty="0">
              <a:latin typeface="Poppins Light" panose="00000400000000000000"/>
            </a:endParaRPr>
          </a:p>
          <a:p>
            <a:pPr marL="342900" indent="-342900" algn="just">
              <a:buFont typeface="Arial" panose="020B0604020202020204" pitchFamily="34" charset="0"/>
              <a:buChar char="•"/>
            </a:pPr>
            <a:r>
              <a:rPr lang="en-GB" sz="2000" dirty="0">
                <a:latin typeface="Poppins Light" panose="00000400000000000000"/>
              </a:rPr>
              <a:t>This paper contributes to the existing literature by mapping out the theoretical landscape of technology acceptance in the hospitality industry and identifying key factors that influence these behaviours. Moreover, the application of multiple theoretical frameworks highlights the complex interplay between technology and organizational culture, which is crucial for understanding and enhancing technology adoption.</a:t>
            </a:r>
          </a:p>
          <a:p>
            <a:pPr marL="342900" indent="-342900" algn="just">
              <a:buFont typeface="Arial" panose="020B0604020202020204" pitchFamily="34" charset="0"/>
              <a:buChar char="•"/>
            </a:pPr>
            <a:r>
              <a:rPr lang="en-GB" sz="2000" dirty="0">
                <a:latin typeface="Poppins Light" panose="00000400000000000000"/>
              </a:rPr>
              <a:t>This study not only demonstrates the prevalent use of the TAM and its combinations in the hospitality industry but also opens avenues for future research to explore uncharted territories within this domain. The continuation of this research is essential for evolving and adapting technology acceptance models to the dynamic needs of the hospitality industry, ultimately enhancing both guest services and organizational efficiency.</a:t>
            </a:r>
            <a:endParaRPr lang="ro-RO" sz="2000" dirty="0">
              <a:latin typeface="Poppins Light" panose="00000400000000000000"/>
            </a:endParaRPr>
          </a:p>
        </p:txBody>
      </p:sp>
      <p:sp>
        <p:nvSpPr>
          <p:cNvPr id="10" name="TextBox 9">
            <a:extLst>
              <a:ext uri="{FF2B5EF4-FFF2-40B4-BE49-F238E27FC236}">
                <a16:creationId xmlns:a16="http://schemas.microsoft.com/office/drawing/2014/main" id="{592591E9-18E7-44D3-A9A1-7C928A3E3288}"/>
              </a:ext>
            </a:extLst>
          </p:cNvPr>
          <p:cNvSpPr txBox="1"/>
          <p:nvPr/>
        </p:nvSpPr>
        <p:spPr>
          <a:xfrm>
            <a:off x="2478504" y="38325614"/>
            <a:ext cx="25506949" cy="4339650"/>
          </a:xfrm>
          <a:prstGeom prst="rect">
            <a:avLst/>
          </a:prstGeom>
          <a:noFill/>
        </p:spPr>
        <p:txBody>
          <a:bodyPr wrap="square" rtlCol="0">
            <a:spAutoFit/>
          </a:bodyPr>
          <a:lstStyle/>
          <a:p>
            <a:pPr algn="just"/>
            <a:r>
              <a:rPr lang="en-GB" sz="2400" b="1" dirty="0">
                <a:latin typeface="Poppins Light" panose="00000400000000000000"/>
              </a:rPr>
              <a:t>References</a:t>
            </a:r>
          </a:p>
          <a:p>
            <a:pPr algn="just"/>
            <a:r>
              <a:rPr lang="en-GB" dirty="0" err="1">
                <a:latin typeface="Poppins Light" panose="00000400000000000000"/>
              </a:rPr>
              <a:t>Abou-Shouk</a:t>
            </a:r>
            <a:r>
              <a:rPr lang="en-GB" dirty="0">
                <a:latin typeface="Poppins Light" panose="00000400000000000000"/>
              </a:rPr>
              <a:t>, M.A., Lim, W.M, </a:t>
            </a:r>
            <a:r>
              <a:rPr lang="en-GB" dirty="0" err="1">
                <a:latin typeface="Poppins Light" panose="00000400000000000000"/>
              </a:rPr>
              <a:t>Megicks</a:t>
            </a:r>
            <a:r>
              <a:rPr lang="en-GB" dirty="0">
                <a:latin typeface="Poppins Light" panose="00000400000000000000"/>
              </a:rPr>
              <a:t>, P., 2016. Using competing models to evaluate the role of environmental pressures in ecommerce adoption by small and medium sized travel agents in a developing country. </a:t>
            </a:r>
            <a:r>
              <a:rPr lang="fr-FR" i="1" dirty="0" err="1">
                <a:latin typeface="Poppins Light" panose="00000400000000000000"/>
              </a:rPr>
              <a:t>Tourism</a:t>
            </a:r>
            <a:r>
              <a:rPr lang="fr-FR" i="1" dirty="0">
                <a:latin typeface="Poppins Light" panose="00000400000000000000"/>
              </a:rPr>
              <a:t> Management</a:t>
            </a:r>
            <a:r>
              <a:rPr lang="fr-FR" dirty="0">
                <a:latin typeface="Poppins Light" panose="00000400000000000000"/>
              </a:rPr>
              <a:t>, 52, pp.327-339. </a:t>
            </a:r>
            <a:endParaRPr lang="ro-RO" dirty="0">
              <a:latin typeface="Poppins Light" panose="00000400000000000000"/>
            </a:endParaRPr>
          </a:p>
          <a:p>
            <a:pPr algn="just"/>
            <a:r>
              <a:rPr lang="en-GB" dirty="0">
                <a:latin typeface="Poppins Light" panose="00000400000000000000"/>
              </a:rPr>
              <a:t>Davis, F.D., 1989. Perceived usefulness, perceived ease of use, and user acceptance of information technology. </a:t>
            </a:r>
            <a:r>
              <a:rPr lang="en-GB" i="1" dirty="0">
                <a:latin typeface="Poppins Light" panose="00000400000000000000"/>
              </a:rPr>
              <a:t>MIS Quarterly, </a:t>
            </a:r>
            <a:r>
              <a:rPr lang="en-GB" dirty="0">
                <a:latin typeface="Poppins Light" panose="00000400000000000000"/>
              </a:rPr>
              <a:t>13(3), pp.319–340. </a:t>
            </a:r>
            <a:endParaRPr lang="ro-RO" dirty="0">
              <a:latin typeface="Poppins Light" panose="00000400000000000000"/>
            </a:endParaRPr>
          </a:p>
          <a:p>
            <a:pPr algn="just"/>
            <a:r>
              <a:rPr lang="fr-FR" dirty="0">
                <a:latin typeface="Poppins Light" panose="00000400000000000000"/>
              </a:rPr>
              <a:t>Guo, Q., Zhu, D., Lin, M.T., Li, F.X., Kim, P.B., Du, D., Shu, Y., 2023. </a:t>
            </a:r>
            <a:r>
              <a:rPr lang="en-GB" dirty="0">
                <a:latin typeface="Poppins Light" panose="00000400000000000000"/>
              </a:rPr>
              <a:t>Hospitality employees' technology adoption at the workplace: evidence from a meta-analysis. </a:t>
            </a:r>
            <a:r>
              <a:rPr lang="en-GB" i="1" dirty="0">
                <a:latin typeface="Poppins Light" panose="00000400000000000000"/>
              </a:rPr>
              <a:t>International Journal Of Contemporary Hospitality Management</a:t>
            </a:r>
            <a:r>
              <a:rPr lang="en-GB" dirty="0">
                <a:latin typeface="Poppins Light" panose="00000400000000000000"/>
              </a:rPr>
              <a:t>, 35, pp. 2437-2464. </a:t>
            </a:r>
            <a:endParaRPr lang="ro-RO" dirty="0">
              <a:latin typeface="Poppins Light" panose="00000400000000000000"/>
            </a:endParaRPr>
          </a:p>
          <a:p>
            <a:pPr algn="just"/>
            <a:r>
              <a:rPr lang="en-GB" dirty="0" err="1">
                <a:latin typeface="Poppins Light" panose="00000400000000000000"/>
              </a:rPr>
              <a:t>Gursoy</a:t>
            </a:r>
            <a:r>
              <a:rPr lang="en-GB" dirty="0">
                <a:latin typeface="Poppins Light" panose="00000400000000000000"/>
              </a:rPr>
              <a:t>, D., Chi, O.H., Lu, L. and </a:t>
            </a:r>
            <a:r>
              <a:rPr lang="en-GB" dirty="0" err="1">
                <a:latin typeface="Poppins Light" panose="00000400000000000000"/>
              </a:rPr>
              <a:t>Nunkoo</a:t>
            </a:r>
            <a:r>
              <a:rPr lang="en-GB" dirty="0">
                <a:latin typeface="Poppins Light" panose="00000400000000000000"/>
              </a:rPr>
              <a:t>, R., 2019. Consumers acceptance of artificially intelligent (AI) device use in service delivery. </a:t>
            </a:r>
            <a:r>
              <a:rPr lang="en-GB" i="1" dirty="0">
                <a:latin typeface="Poppins Light" panose="00000400000000000000"/>
              </a:rPr>
              <a:t>International Journal of Information Management</a:t>
            </a:r>
            <a:r>
              <a:rPr lang="en-GB" dirty="0">
                <a:latin typeface="Poppins Light" panose="00000400000000000000"/>
              </a:rPr>
              <a:t>. 49, pp.157–169. </a:t>
            </a:r>
            <a:endParaRPr lang="ro-RO" dirty="0">
              <a:latin typeface="Poppins Light" panose="00000400000000000000"/>
            </a:endParaRPr>
          </a:p>
          <a:p>
            <a:pPr algn="just"/>
            <a:r>
              <a:rPr lang="en-GB" dirty="0">
                <a:latin typeface="Poppins Light" panose="00000400000000000000"/>
              </a:rPr>
              <a:t>Huang, A., Chao, Y., de la Mora Velasco, E., </a:t>
            </a:r>
            <a:r>
              <a:rPr lang="en-GB" dirty="0" err="1">
                <a:latin typeface="Poppins Light" panose="00000400000000000000"/>
              </a:rPr>
              <a:t>Bilgihan</a:t>
            </a:r>
            <a:r>
              <a:rPr lang="en-GB" dirty="0">
                <a:latin typeface="Poppins Light" panose="00000400000000000000"/>
              </a:rPr>
              <a:t>, A. and Wei, W., 2021. When artificial intelligence meets the hospitality and tourism industry: an assessment framework to inform theory and management. </a:t>
            </a:r>
            <a:r>
              <a:rPr lang="en-GB" i="1" dirty="0">
                <a:latin typeface="Poppins Light" panose="00000400000000000000"/>
              </a:rPr>
              <a:t>Journal of Hospitality and Tourism Insights</a:t>
            </a:r>
            <a:r>
              <a:rPr lang="en-GB" dirty="0">
                <a:latin typeface="Poppins Light" panose="00000400000000000000"/>
              </a:rPr>
              <a:t>, 5(5), pp.1080-1100. </a:t>
            </a:r>
            <a:endParaRPr lang="ro-RO" dirty="0">
              <a:latin typeface="Poppins Light" panose="00000400000000000000"/>
            </a:endParaRPr>
          </a:p>
          <a:p>
            <a:pPr algn="just"/>
            <a:r>
              <a:rPr lang="ro-RO" dirty="0">
                <a:latin typeface="Poppins Light" panose="00000400000000000000"/>
              </a:rPr>
              <a:t>Law, R., Leung, D. and Chan, I.C.C., 2020. Progression and development of information and communication technology research in hospitality and tourism: A state-of-the-art review. </a:t>
            </a:r>
            <a:r>
              <a:rPr lang="ro-RO" i="1" dirty="0">
                <a:latin typeface="Poppins Light" panose="00000400000000000000"/>
              </a:rPr>
              <a:t>International Journal of Contemporary Hospitality Management</a:t>
            </a:r>
            <a:r>
              <a:rPr lang="ro-RO" dirty="0">
                <a:latin typeface="Poppins Light" panose="00000400000000000000"/>
              </a:rPr>
              <a:t>, 32(2), pp.511–534. </a:t>
            </a:r>
          </a:p>
          <a:p>
            <a:pPr algn="just"/>
            <a:r>
              <a:rPr lang="ro-RO" dirty="0">
                <a:latin typeface="Poppins Light" panose="00000400000000000000"/>
              </a:rPr>
              <a:t>Pourfakhimi, S., Duncan, T. and Coetzee, W., 2019. A critique of the progress of eTourism technology acceptance research: time for a hike? </a:t>
            </a:r>
            <a:r>
              <a:rPr lang="ro-RO" i="1" dirty="0">
                <a:latin typeface="Poppins Light" panose="00000400000000000000"/>
              </a:rPr>
              <a:t>Journal of Hospitality and Tourism Technology</a:t>
            </a:r>
            <a:r>
              <a:rPr lang="ro-RO" dirty="0">
                <a:latin typeface="Poppins Light" panose="00000400000000000000"/>
              </a:rPr>
              <a:t>, </a:t>
            </a:r>
            <a:r>
              <a:rPr lang="en-GB" dirty="0">
                <a:latin typeface="Poppins Light" panose="00000400000000000000"/>
              </a:rPr>
              <a:t>10(4), pp. 689-746</a:t>
            </a:r>
            <a:r>
              <a:rPr lang="ro-RO" dirty="0">
                <a:latin typeface="Poppins Light" panose="00000400000000000000"/>
              </a:rPr>
              <a:t>. </a:t>
            </a:r>
            <a:endParaRPr lang="en-US" dirty="0">
              <a:latin typeface="Poppins Light" panose="00000400000000000000"/>
            </a:endParaRPr>
          </a:p>
          <a:p>
            <a:pPr algn="just"/>
            <a:r>
              <a:rPr lang="en-GB" dirty="0" err="1">
                <a:latin typeface="Poppins Light" panose="00000400000000000000"/>
              </a:rPr>
              <a:t>Tornatzky</a:t>
            </a:r>
            <a:r>
              <a:rPr lang="en-GB" dirty="0">
                <a:latin typeface="Poppins Light" panose="00000400000000000000"/>
              </a:rPr>
              <a:t>, L.G. and Fleischer, M., 1990. </a:t>
            </a:r>
            <a:r>
              <a:rPr lang="en-GB" i="1" dirty="0">
                <a:latin typeface="Poppins Light" panose="00000400000000000000"/>
              </a:rPr>
              <a:t>The process of technological innovation</a:t>
            </a:r>
            <a:r>
              <a:rPr lang="en-GB" dirty="0">
                <a:latin typeface="Poppins Light" panose="00000400000000000000"/>
              </a:rPr>
              <a:t>. Lexington, MA: Lexington books.</a:t>
            </a:r>
            <a:endParaRPr lang="ro-RO" dirty="0">
              <a:latin typeface="Poppins Light" panose="00000400000000000000"/>
            </a:endParaRPr>
          </a:p>
          <a:p>
            <a:pPr algn="just"/>
            <a:r>
              <a:rPr lang="ro-RO" dirty="0">
                <a:latin typeface="Poppins Light" panose="00000400000000000000"/>
              </a:rPr>
              <a:t>Venkatesh, Morris, Davis, and Davis, 2003. User Acceptance of Information Technology: Toward a Unified View. </a:t>
            </a:r>
            <a:r>
              <a:rPr lang="ro-RO" i="1" dirty="0">
                <a:latin typeface="Poppins Light" panose="00000400000000000000"/>
              </a:rPr>
              <a:t>MIS Quarterly</a:t>
            </a:r>
            <a:r>
              <a:rPr lang="ro-RO" dirty="0">
                <a:latin typeface="Poppins Light" panose="00000400000000000000"/>
              </a:rPr>
              <a:t>, 27(3), p.425. </a:t>
            </a:r>
          </a:p>
          <a:p>
            <a:pPr algn="just"/>
            <a:r>
              <a:rPr lang="ro-RO" dirty="0">
                <a:latin typeface="Poppins Light" panose="00000400000000000000"/>
              </a:rPr>
              <a:t>Venkatesh, V. and Davis, F.D., 2000. A Theoretical Extension of the Technology Acceptance Model: Four Longitudinal Field Studies. </a:t>
            </a:r>
            <a:r>
              <a:rPr lang="ro-RO" i="1" dirty="0">
                <a:latin typeface="Poppins Light" panose="00000400000000000000"/>
              </a:rPr>
              <a:t>Management Science</a:t>
            </a:r>
            <a:r>
              <a:rPr lang="ro-RO" dirty="0">
                <a:latin typeface="Poppins Light" panose="00000400000000000000"/>
              </a:rPr>
              <a:t>, 46(2), pp.186–204. </a:t>
            </a:r>
          </a:p>
        </p:txBody>
      </p:sp>
    </p:spTree>
    <p:extLst>
      <p:ext uri="{BB962C8B-B14F-4D97-AF65-F5344CB8AC3E}">
        <p14:creationId xmlns:p14="http://schemas.microsoft.com/office/powerpoint/2010/main" val="748749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130</TotalTime>
  <Words>2419</Words>
  <Application>Microsoft Office PowerPoint</Application>
  <PresentationFormat>Custom</PresentationFormat>
  <Paragraphs>111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Poppins</vt:lpstr>
      <vt:lpstr>Poppins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c:creator>
  <cp:lastModifiedBy>Ionut Andrei Militaru</cp:lastModifiedBy>
  <cp:revision>26</cp:revision>
  <dcterms:created xsi:type="dcterms:W3CDTF">2017-05-22T21:55:42Z</dcterms:created>
  <dcterms:modified xsi:type="dcterms:W3CDTF">2024-05-31T08:07:15Z</dcterms:modified>
</cp:coreProperties>
</file>