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223B"/>
    <a:srgbClr val="C3C3C3"/>
    <a:srgbClr val="885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 mediu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Stil luminos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il luminos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Stil luminos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Fără stil, grilă tabel">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Fără stil, fără grilă">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il tematic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FD0F851-EC5A-4D38-B0AD-8093EC10F338}" styleName="Stil luminos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B4B98B0-60AC-42C2-AFA5-B58CD77FA1E5}" styleName="Stil luminos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Stil luminos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07" autoAdjust="0"/>
    <p:restoredTop sz="94660"/>
  </p:normalViewPr>
  <p:slideViewPr>
    <p:cSldViewPr snapToGrid="0">
      <p:cViewPr>
        <p:scale>
          <a:sx n="10" d="100"/>
          <a:sy n="10" d="100"/>
        </p:scale>
        <p:origin x="2408" y="4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GB"/>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75038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939435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137418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30F1355-598C-45B3-AAB3-5C27E5350FB0}"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1134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GB"/>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30F1355-598C-45B3-AAB3-5C27E5350FB0}" type="datetimeFigureOut">
              <a:rPr lang="en-US" smtClean="0"/>
              <a:t>6/3/2024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1588694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30F1355-598C-45B3-AAB3-5C27E5350FB0}"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41862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GB"/>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30F1355-598C-45B3-AAB3-5C27E5350FB0}" type="datetimeFigureOut">
              <a:rPr lang="en-US" smtClean="0"/>
              <a:t>6/3/2024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881423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30F1355-598C-45B3-AAB3-5C27E5350FB0}" type="datetimeFigureOut">
              <a:rPr lang="en-US" smtClean="0"/>
              <a:t>6/3/2024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612135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F1355-598C-45B3-AAB3-5C27E5350FB0}" type="datetimeFigureOut">
              <a:rPr lang="en-US" smtClean="0"/>
              <a:t>6/3/2024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366842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53362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GB"/>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GB"/>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GB"/>
              <a:t>Click to edit Master text styles</a:t>
            </a:r>
          </a:p>
        </p:txBody>
      </p:sp>
      <p:sp>
        <p:nvSpPr>
          <p:cNvPr id="5" name="Date Placeholder 4"/>
          <p:cNvSpPr>
            <a:spLocks noGrp="1"/>
          </p:cNvSpPr>
          <p:nvPr>
            <p:ph type="dt" sz="half" idx="10"/>
          </p:nvPr>
        </p:nvSpPr>
        <p:spPr/>
        <p:txBody>
          <a:bodyPr/>
          <a:lstStyle/>
          <a:p>
            <a:fld id="{B30F1355-598C-45B3-AAB3-5C27E5350FB0}" type="datetimeFigureOut">
              <a:rPr lang="en-US" smtClean="0"/>
              <a:t>6/3/2024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CD98AB-CBAD-4279-8EDE-27C1E0715B96}" type="slidenum">
              <a:rPr lang="en-US" smtClean="0"/>
              <a:t>‹#›</a:t>
            </a:fld>
            <a:endParaRPr lang="en-US"/>
          </a:p>
        </p:txBody>
      </p:sp>
    </p:spTree>
    <p:extLst>
      <p:ext uri="{BB962C8B-B14F-4D97-AF65-F5344CB8AC3E}">
        <p14:creationId xmlns:p14="http://schemas.microsoft.com/office/powerpoint/2010/main" val="205623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C15F6355-C71B-E572-A2AE-0C4A56C1BAE4}"/>
              </a:ext>
            </a:extLst>
          </p:cNvPr>
          <p:cNvSpPr/>
          <p:nvPr userDrawn="1"/>
        </p:nvSpPr>
        <p:spPr>
          <a:xfrm>
            <a:off x="0" y="-1"/>
            <a:ext cx="30275213" cy="2278903"/>
          </a:xfrm>
          <a:prstGeom prst="rect">
            <a:avLst/>
          </a:prstGeom>
          <a:solidFill>
            <a:srgbClr val="2F679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2" name="Title Placeholder 1"/>
          <p:cNvSpPr>
            <a:spLocks noGrp="1"/>
          </p:cNvSpPr>
          <p:nvPr>
            <p:ph type="title"/>
          </p:nvPr>
        </p:nvSpPr>
        <p:spPr>
          <a:xfrm>
            <a:off x="2081421" y="2580495"/>
            <a:ext cx="26112371" cy="797183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30F1355-598C-45B3-AAB3-5C27E5350FB0}" type="datetimeFigureOut">
              <a:rPr lang="en-US" smtClean="0"/>
              <a:t>6/3/2024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93CD98AB-CBAD-4279-8EDE-27C1E0715B96}" type="slidenum">
              <a:rPr lang="en-US" smtClean="0"/>
              <a:t>‹#›</a:t>
            </a:fld>
            <a:endParaRPr lang="en-US"/>
          </a:p>
        </p:txBody>
      </p:sp>
      <p:pic>
        <p:nvPicPr>
          <p:cNvPr id="9" name="Picture 8" descr="A black and blue rectangle with white text&#10;&#10;Description automatically generated">
            <a:extLst>
              <a:ext uri="{FF2B5EF4-FFF2-40B4-BE49-F238E27FC236}">
                <a16:creationId xmlns:a16="http://schemas.microsoft.com/office/drawing/2014/main" id="{0C014003-1850-23AB-B842-43B2C3FEFEE4}"/>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l="9784" r="8079" b="76234"/>
          <a:stretch/>
        </p:blipFill>
        <p:spPr>
          <a:xfrm>
            <a:off x="1077691" y="413483"/>
            <a:ext cx="10191358" cy="1436712"/>
          </a:xfrm>
          <a:prstGeom prst="rect">
            <a:avLst/>
          </a:prstGeom>
        </p:spPr>
      </p:pic>
      <p:pic>
        <p:nvPicPr>
          <p:cNvPr id="10" name="Picture 9">
            <a:extLst>
              <a:ext uri="{FF2B5EF4-FFF2-40B4-BE49-F238E27FC236}">
                <a16:creationId xmlns:a16="http://schemas.microsoft.com/office/drawing/2014/main" id="{D9FC6F7A-F89C-D57E-BECE-1D7EC57B8EF2}"/>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865136" y="413483"/>
            <a:ext cx="4332386" cy="1451934"/>
          </a:xfrm>
          <a:prstGeom prst="rect">
            <a:avLst/>
          </a:prstGeom>
          <a:noFill/>
        </p:spPr>
      </p:pic>
      <p:pic>
        <p:nvPicPr>
          <p:cNvPr id="11" name="Picture 10" descr="A screen shot of a calendar&#10;&#10;Description automatically generated">
            <a:extLst>
              <a:ext uri="{FF2B5EF4-FFF2-40B4-BE49-F238E27FC236}">
                <a16:creationId xmlns:a16="http://schemas.microsoft.com/office/drawing/2014/main" id="{C3E838E6-4D75-828B-9FCA-50CB592EDFBF}"/>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l="17758" r="50000" b="80060"/>
          <a:stretch/>
        </p:blipFill>
        <p:spPr>
          <a:xfrm>
            <a:off x="20246549" y="413483"/>
            <a:ext cx="4233624" cy="1451934"/>
          </a:xfrm>
          <a:prstGeom prst="rect">
            <a:avLst/>
          </a:prstGeom>
        </p:spPr>
      </p:pic>
    </p:spTree>
    <p:extLst>
      <p:ext uri="{BB962C8B-B14F-4D97-AF65-F5344CB8AC3E}">
        <p14:creationId xmlns:p14="http://schemas.microsoft.com/office/powerpoint/2010/main" val="962860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B91E0B3-0EE3-A1FC-4250-3DC606D8FFB4}"/>
              </a:ext>
            </a:extLst>
          </p:cNvPr>
          <p:cNvSpPr txBox="1"/>
          <p:nvPr/>
        </p:nvSpPr>
        <p:spPr>
          <a:xfrm>
            <a:off x="5850647" y="2632815"/>
            <a:ext cx="19528209" cy="1323439"/>
          </a:xfrm>
          <a:prstGeom prst="rect">
            <a:avLst/>
          </a:prstGeom>
          <a:solidFill>
            <a:srgbClr val="2C223B">
              <a:alpha val="7059"/>
            </a:srgbClr>
          </a:solidFill>
        </p:spPr>
        <p:txBody>
          <a:bodyPr wrap="square" rtlCol="0">
            <a:spAutoFit/>
          </a:bodyPr>
          <a:lstStyle/>
          <a:p>
            <a:r>
              <a:rPr lang="en-US" sz="4000" b="1" dirty="0">
                <a:latin typeface="Poppins Light" panose="00000400000000000000" pitchFamily="2" charset="0"/>
                <a:cs typeface="Poppins Light" panose="00000400000000000000" pitchFamily="2" charset="0"/>
              </a:rPr>
              <a:t>Assessment of the Impact of Digitalization on Air Pollution. Empirical Evidence from European Union Countries</a:t>
            </a:r>
          </a:p>
        </p:txBody>
      </p:sp>
      <p:sp>
        <p:nvSpPr>
          <p:cNvPr id="14" name="TextBox 13">
            <a:extLst>
              <a:ext uri="{FF2B5EF4-FFF2-40B4-BE49-F238E27FC236}">
                <a16:creationId xmlns:a16="http://schemas.microsoft.com/office/drawing/2014/main" id="{39498380-4970-B1BF-834C-E404DC1D9CE5}"/>
              </a:ext>
            </a:extLst>
          </p:cNvPr>
          <p:cNvSpPr txBox="1"/>
          <p:nvPr/>
        </p:nvSpPr>
        <p:spPr>
          <a:xfrm>
            <a:off x="5850648" y="4295431"/>
            <a:ext cx="19528209" cy="584775"/>
          </a:xfrm>
          <a:prstGeom prst="rect">
            <a:avLst/>
          </a:prstGeom>
          <a:solidFill>
            <a:srgbClr val="2C223B">
              <a:alpha val="7059"/>
            </a:srgbClr>
          </a:solidFill>
        </p:spPr>
        <p:txBody>
          <a:bodyPr wrap="square" rtlCol="0">
            <a:spAutoFit/>
          </a:bodyPr>
          <a:lstStyle/>
          <a:p>
            <a:r>
              <a:rPr lang="en-US" sz="3200" dirty="0">
                <a:latin typeface="Poppins Light" panose="00000400000000000000" pitchFamily="2" charset="0"/>
                <a:cs typeface="Poppins Light" panose="00000400000000000000" pitchFamily="2" charset="0"/>
              </a:rPr>
              <a:t>Mihaela Maftei, Gina Cristina Dimian, Maria </a:t>
            </a:r>
            <a:r>
              <a:rPr lang="en-US" sz="3200" dirty="0" err="1">
                <a:latin typeface="Poppins Light" panose="00000400000000000000" pitchFamily="2" charset="0"/>
                <a:cs typeface="Poppins Light" panose="00000400000000000000" pitchFamily="2" charset="0"/>
              </a:rPr>
              <a:t>Denisa</a:t>
            </a:r>
            <a:r>
              <a:rPr lang="en-US" sz="3200" dirty="0">
                <a:latin typeface="Poppins Light" panose="00000400000000000000" pitchFamily="2" charset="0"/>
                <a:cs typeface="Poppins Light" panose="00000400000000000000" pitchFamily="2" charset="0"/>
              </a:rPr>
              <a:t> </a:t>
            </a:r>
            <a:r>
              <a:rPr lang="en-US" sz="3200" dirty="0" err="1">
                <a:latin typeface="Poppins Light" panose="00000400000000000000" pitchFamily="2" charset="0"/>
                <a:cs typeface="Poppins Light" panose="00000400000000000000" pitchFamily="2" charset="0"/>
              </a:rPr>
              <a:t>Vasilescu</a:t>
            </a:r>
            <a:r>
              <a:rPr lang="en-US" sz="3200" dirty="0">
                <a:latin typeface="Poppins Light" panose="00000400000000000000" pitchFamily="2" charset="0"/>
                <a:cs typeface="Poppins Light" panose="00000400000000000000" pitchFamily="2" charset="0"/>
              </a:rPr>
              <a:t> and </a:t>
            </a:r>
            <a:r>
              <a:rPr lang="en-US" sz="3200" dirty="0" err="1">
                <a:latin typeface="Poppins Light" panose="00000400000000000000" pitchFamily="2" charset="0"/>
                <a:cs typeface="Poppins Light" panose="00000400000000000000" pitchFamily="2" charset="0"/>
              </a:rPr>
              <a:t>Marieta</a:t>
            </a:r>
            <a:r>
              <a:rPr lang="en-US" sz="3200" dirty="0">
                <a:latin typeface="Poppins Light" panose="00000400000000000000" pitchFamily="2" charset="0"/>
                <a:cs typeface="Poppins Light" panose="00000400000000000000" pitchFamily="2" charset="0"/>
              </a:rPr>
              <a:t> Olaru</a:t>
            </a:r>
          </a:p>
        </p:txBody>
      </p:sp>
      <p:sp>
        <p:nvSpPr>
          <p:cNvPr id="15" name="TextBox 14">
            <a:extLst>
              <a:ext uri="{FF2B5EF4-FFF2-40B4-BE49-F238E27FC236}">
                <a16:creationId xmlns:a16="http://schemas.microsoft.com/office/drawing/2014/main" id="{297967ED-A615-7E01-D328-AF55338B0E1A}"/>
              </a:ext>
            </a:extLst>
          </p:cNvPr>
          <p:cNvSpPr txBox="1"/>
          <p:nvPr/>
        </p:nvSpPr>
        <p:spPr>
          <a:xfrm>
            <a:off x="5850648" y="5146248"/>
            <a:ext cx="19528208" cy="584775"/>
          </a:xfrm>
          <a:prstGeom prst="rect">
            <a:avLst/>
          </a:prstGeom>
          <a:solidFill>
            <a:srgbClr val="2C223B">
              <a:alpha val="7059"/>
            </a:srgbClr>
          </a:solidFill>
        </p:spPr>
        <p:txBody>
          <a:bodyPr wrap="square" rtlCol="0">
            <a:spAutoFit/>
          </a:bodyPr>
          <a:lstStyle/>
          <a:p>
            <a:r>
              <a:rPr lang="en-US" sz="3200" dirty="0">
                <a:latin typeface="Poppins Light" panose="00000400000000000000" pitchFamily="2" charset="0"/>
                <a:cs typeface="Poppins Light" panose="00000400000000000000" pitchFamily="2" charset="0"/>
              </a:rPr>
              <a:t>Bucharest University of Economic Studies, Bucharest, Romania</a:t>
            </a:r>
          </a:p>
        </p:txBody>
      </p:sp>
      <p:sp>
        <p:nvSpPr>
          <p:cNvPr id="16" name="TextBox 15">
            <a:extLst>
              <a:ext uri="{FF2B5EF4-FFF2-40B4-BE49-F238E27FC236}">
                <a16:creationId xmlns:a16="http://schemas.microsoft.com/office/drawing/2014/main" id="{6385552E-C1F0-06B4-3D33-D7DF687B6E5C}"/>
              </a:ext>
            </a:extLst>
          </p:cNvPr>
          <p:cNvSpPr txBox="1"/>
          <p:nvPr/>
        </p:nvSpPr>
        <p:spPr>
          <a:xfrm>
            <a:off x="5850648" y="6070200"/>
            <a:ext cx="19528208" cy="584775"/>
          </a:xfrm>
          <a:prstGeom prst="rect">
            <a:avLst/>
          </a:prstGeom>
          <a:solidFill>
            <a:srgbClr val="2C223B">
              <a:alpha val="7059"/>
            </a:srgbClr>
          </a:solidFill>
        </p:spPr>
        <p:txBody>
          <a:bodyPr wrap="square" rtlCol="0">
            <a:spAutoFit/>
          </a:bodyPr>
          <a:lstStyle/>
          <a:p>
            <a:r>
              <a:rPr lang="en-US" sz="3200" dirty="0">
                <a:latin typeface="Poppins Light" panose="00000400000000000000" pitchFamily="2" charset="0"/>
                <a:cs typeface="Poppins Light" panose="00000400000000000000" pitchFamily="2" charset="0"/>
              </a:rPr>
              <a:t>Email:</a:t>
            </a:r>
            <a:r>
              <a:rPr lang="ro-RO" sz="3200" dirty="0">
                <a:latin typeface="Poppins Light" panose="00000400000000000000" pitchFamily="2" charset="0"/>
                <a:cs typeface="Poppins Light" panose="00000400000000000000" pitchFamily="2" charset="0"/>
              </a:rPr>
              <a:t> mihaela.maftei@ase.ro</a:t>
            </a:r>
            <a:endParaRPr lang="en-US" sz="3200" dirty="0">
              <a:latin typeface="Poppins Light" panose="00000400000000000000" pitchFamily="2" charset="0"/>
              <a:cs typeface="Poppins Light" panose="00000400000000000000" pitchFamily="2" charset="0"/>
            </a:endParaRPr>
          </a:p>
        </p:txBody>
      </p:sp>
      <p:graphicFrame>
        <p:nvGraphicFramePr>
          <p:cNvPr id="2" name="Tabel 1">
            <a:extLst>
              <a:ext uri="{FF2B5EF4-FFF2-40B4-BE49-F238E27FC236}">
                <a16:creationId xmlns:a16="http://schemas.microsoft.com/office/drawing/2014/main" id="{45789FB0-9047-9FFA-2547-3B44DC0F1251}"/>
              </a:ext>
            </a:extLst>
          </p:cNvPr>
          <p:cNvGraphicFramePr>
            <a:graphicFrameLocks noGrp="1"/>
          </p:cNvGraphicFramePr>
          <p:nvPr>
            <p:extLst>
              <p:ext uri="{D42A27DB-BD31-4B8C-83A1-F6EECF244321}">
                <p14:modId xmlns:p14="http://schemas.microsoft.com/office/powerpoint/2010/main" val="1965486719"/>
              </p:ext>
            </p:extLst>
          </p:nvPr>
        </p:nvGraphicFramePr>
        <p:xfrm>
          <a:off x="295955" y="7375270"/>
          <a:ext cx="14422343" cy="7768478"/>
        </p:xfrm>
        <a:graphic>
          <a:graphicData uri="http://schemas.openxmlformats.org/drawingml/2006/table">
            <a:tbl>
              <a:tblPr firstRow="1" bandRow="1">
                <a:tableStyleId>{5A111915-BE36-4E01-A7E5-04B1672EAD32}</a:tableStyleId>
              </a:tblPr>
              <a:tblGrid>
                <a:gridCol w="14422343">
                  <a:extLst>
                    <a:ext uri="{9D8B030D-6E8A-4147-A177-3AD203B41FA5}">
                      <a16:colId xmlns:a16="http://schemas.microsoft.com/office/drawing/2014/main" val="505292533"/>
                    </a:ext>
                  </a:extLst>
                </a:gridCol>
              </a:tblGrid>
              <a:tr h="1180751">
                <a:tc>
                  <a:txBody>
                    <a:bodyPr/>
                    <a:lstStyle/>
                    <a:p>
                      <a:pPr algn="ctr"/>
                      <a:r>
                        <a:rPr lang="ro-RO" dirty="0"/>
                        <a:t>Abstract</a:t>
                      </a:r>
                    </a:p>
                  </a:txBody>
                  <a:tcPr/>
                </a:tc>
                <a:extLst>
                  <a:ext uri="{0D108BD9-81ED-4DB2-BD59-A6C34878D82A}">
                    <a16:rowId xmlns:a16="http://schemas.microsoft.com/office/drawing/2014/main" val="3791263433"/>
                  </a:ext>
                </a:extLst>
              </a:tr>
              <a:tr h="6587727">
                <a:tc>
                  <a:txBody>
                    <a:bodyPr/>
                    <a:lstStyle/>
                    <a:p>
                      <a:pPr algn="just"/>
                      <a:r>
                        <a:rPr lang="en-US" sz="2800" dirty="0">
                          <a:latin typeface="Times New Roman" panose="02020603050405020304" pitchFamily="18" charset="0"/>
                          <a:cs typeface="Times New Roman" panose="02020603050405020304" pitchFamily="18" charset="0"/>
                        </a:rPr>
                        <a:t>The study examines the direct impact of digitalization and other factors that promote economic growth on net greenhouse gas (GHG) emissions. It uses PS-PCSE specifications with period SUR weights on cross-country panel data from European Union (EU) countries spanning the years 2000 to 2020. The findings indicate that the implementation of digitalization has the potential to mitigate net greenhouse gas (GHG) emissions. This implies that the integration of digitalization with clean energy sources, environmentally sustainable innovations, and low carbon technologies is crucial to achieving a reduction in GHG emissions. Furthermore, the findings of the heterogeneity study highlight the existence of variations between member states of the European Union in terms of the influence of digitalization on pollution. Based on the results, some policy recommendations could be proposed to be included in the policy framework for the European Union that is encountering challenges in pollution control. First, governments should establish a favorable condition for digitalization and innovation by implementing regulations and a well-defined strategic framework. Furthermore, governments must adapt digital policies, programs, and initiatives to their specific economic activities and the complex nature of their businesses, considering the diverse impact of digitalization on greenhouse gas (GHG) emissions.</a:t>
                      </a:r>
                      <a:endParaRPr lang="ro-RO"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5962551"/>
                  </a:ext>
                </a:extLst>
              </a:tr>
            </a:tbl>
          </a:graphicData>
        </a:graphic>
      </p:graphicFrame>
      <p:graphicFrame>
        <p:nvGraphicFramePr>
          <p:cNvPr id="4" name="Tabel 3">
            <a:extLst>
              <a:ext uri="{FF2B5EF4-FFF2-40B4-BE49-F238E27FC236}">
                <a16:creationId xmlns:a16="http://schemas.microsoft.com/office/drawing/2014/main" id="{24E6884B-B5EB-87B9-BEA9-B50FA76F79A9}"/>
              </a:ext>
            </a:extLst>
          </p:cNvPr>
          <p:cNvGraphicFramePr>
            <a:graphicFrameLocks noGrp="1"/>
          </p:cNvGraphicFramePr>
          <p:nvPr>
            <p:extLst>
              <p:ext uri="{D42A27DB-BD31-4B8C-83A1-F6EECF244321}">
                <p14:modId xmlns:p14="http://schemas.microsoft.com/office/powerpoint/2010/main" val="3758126009"/>
              </p:ext>
            </p:extLst>
          </p:nvPr>
        </p:nvGraphicFramePr>
        <p:xfrm>
          <a:off x="245089" y="15418057"/>
          <a:ext cx="14473210" cy="4931664"/>
        </p:xfrm>
        <a:graphic>
          <a:graphicData uri="http://schemas.openxmlformats.org/drawingml/2006/table">
            <a:tbl>
              <a:tblPr firstRow="1" bandRow="1">
                <a:tableStyleId>{5A111915-BE36-4E01-A7E5-04B1672EAD32}</a:tableStyleId>
              </a:tblPr>
              <a:tblGrid>
                <a:gridCol w="14473210">
                  <a:extLst>
                    <a:ext uri="{9D8B030D-6E8A-4147-A177-3AD203B41FA5}">
                      <a16:colId xmlns:a16="http://schemas.microsoft.com/office/drawing/2014/main" val="505292533"/>
                    </a:ext>
                  </a:extLst>
                </a:gridCol>
              </a:tblGrid>
              <a:tr h="370840">
                <a:tc>
                  <a:txBody>
                    <a:bodyPr/>
                    <a:lstStyle/>
                    <a:p>
                      <a:pPr algn="ctr"/>
                      <a:r>
                        <a:rPr lang="ro-RO" dirty="0"/>
                        <a:t>Data</a:t>
                      </a:r>
                    </a:p>
                  </a:txBody>
                  <a:tcPr/>
                </a:tc>
                <a:extLst>
                  <a:ext uri="{0D108BD9-81ED-4DB2-BD59-A6C34878D82A}">
                    <a16:rowId xmlns:a16="http://schemas.microsoft.com/office/drawing/2014/main" val="3791263433"/>
                  </a:ext>
                </a:extLst>
              </a:tr>
              <a:tr h="0">
                <a:tc>
                  <a:txBody>
                    <a:bodyPr/>
                    <a:lstStyle/>
                    <a:p>
                      <a:pPr algn="just"/>
                      <a:r>
                        <a:rPr lang="en-US" sz="2800" kern="1200" dirty="0">
                          <a:solidFill>
                            <a:schemeClr val="tx1"/>
                          </a:solidFill>
                          <a:latin typeface="Times New Roman" panose="02020603050405020304" pitchFamily="18" charset="0"/>
                          <a:ea typeface="+mn-ea"/>
                          <a:cs typeface="Times New Roman" panose="02020603050405020304" pitchFamily="18" charset="0"/>
                        </a:rPr>
                        <a:t>The explained variable is net GHG emissions (CO2 tons per capita) GHGE, and the main independent variables are individuals using the Internet (% of the population) - INT and mobile cellular subscriptions (per 100 people) - MOB. The control variables are GDP per capita (constant 2015 US$) - GDP, industry value added (% of GDP) - IND, ICT trade (% of total goods) - ICT, and gross domestic expenditure on RD by sector (% of GDP) - RD. All variables were used in the form of natural logarithms.</a:t>
                      </a:r>
                      <a:endParaRPr lang="ro-RO" sz="2800" kern="1200" dirty="0">
                        <a:solidFill>
                          <a:schemeClr val="tx1"/>
                        </a:solidFill>
                        <a:latin typeface="Times New Roman" panose="02020603050405020304" pitchFamily="18" charset="0"/>
                        <a:ea typeface="+mn-ea"/>
                        <a:cs typeface="Times New Roman" panose="02020603050405020304" pitchFamily="18" charset="0"/>
                      </a:endParaRPr>
                    </a:p>
                    <a:p>
                      <a:pPr algn="just"/>
                      <a:r>
                        <a:rPr lang="en-US" sz="2800" kern="1200" dirty="0">
                          <a:solidFill>
                            <a:schemeClr val="tx1"/>
                          </a:solidFill>
                          <a:latin typeface="Times New Roman" panose="02020603050405020304" pitchFamily="18" charset="0"/>
                          <a:ea typeface="+mn-ea"/>
                          <a:cs typeface="Times New Roman" panose="02020603050405020304" pitchFamily="18" charset="0"/>
                        </a:rPr>
                        <a:t>The 27 countries of the European Union and a period of 21 years (2000–2020) were included in our panel, except for renewable energy consumption, whose period of 20 years (2000–2019). The sources of our data are Eurostat and the World Bank.</a:t>
                      </a:r>
                      <a:endParaRPr lang="ro-RO"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5962551"/>
                  </a:ext>
                </a:extLst>
              </a:tr>
            </a:tbl>
          </a:graphicData>
        </a:graphic>
      </p:graphicFrame>
      <p:graphicFrame>
        <p:nvGraphicFramePr>
          <p:cNvPr id="6" name="Tabel 5">
            <a:extLst>
              <a:ext uri="{FF2B5EF4-FFF2-40B4-BE49-F238E27FC236}">
                <a16:creationId xmlns:a16="http://schemas.microsoft.com/office/drawing/2014/main" id="{64FE8E3D-46C5-A7E8-66A2-11A4DC8E8D42}"/>
              </a:ext>
            </a:extLst>
          </p:cNvPr>
          <p:cNvGraphicFramePr>
            <a:graphicFrameLocks noGrp="1"/>
          </p:cNvGraphicFramePr>
          <p:nvPr>
            <p:extLst>
              <p:ext uri="{D42A27DB-BD31-4B8C-83A1-F6EECF244321}">
                <p14:modId xmlns:p14="http://schemas.microsoft.com/office/powerpoint/2010/main" val="3779730265"/>
              </p:ext>
            </p:extLst>
          </p:nvPr>
        </p:nvGraphicFramePr>
        <p:xfrm>
          <a:off x="14769165" y="7361232"/>
          <a:ext cx="15080747" cy="25350005"/>
        </p:xfrm>
        <a:graphic>
          <a:graphicData uri="http://schemas.openxmlformats.org/drawingml/2006/table">
            <a:tbl>
              <a:tblPr firstRow="1" bandRow="1">
                <a:tableStyleId>{5A111915-BE36-4E01-A7E5-04B1672EAD32}</a:tableStyleId>
              </a:tblPr>
              <a:tblGrid>
                <a:gridCol w="15080747">
                  <a:extLst>
                    <a:ext uri="{9D8B030D-6E8A-4147-A177-3AD203B41FA5}">
                      <a16:colId xmlns:a16="http://schemas.microsoft.com/office/drawing/2014/main" val="505292533"/>
                    </a:ext>
                  </a:extLst>
                </a:gridCol>
              </a:tblGrid>
              <a:tr h="998361">
                <a:tc>
                  <a:txBody>
                    <a:bodyPr/>
                    <a:lstStyle/>
                    <a:p>
                      <a:pPr marL="0" algn="ctr" defTabSz="3027487" rtl="0" eaLnBrk="1" latinLnBrk="0" hangingPunct="1"/>
                      <a:r>
                        <a:rPr lang="ro-RO" sz="5960" b="1" kern="1200" dirty="0" err="1">
                          <a:solidFill>
                            <a:schemeClr val="bg1"/>
                          </a:solidFill>
                          <a:latin typeface="+mn-lt"/>
                          <a:ea typeface="+mn-ea"/>
                          <a:cs typeface="+mn-cs"/>
                        </a:rPr>
                        <a:t>Results</a:t>
                      </a:r>
                      <a:r>
                        <a:rPr lang="ro-RO" sz="5960" b="1" kern="1200" dirty="0">
                          <a:solidFill>
                            <a:schemeClr val="bg1"/>
                          </a:solidFill>
                          <a:latin typeface="+mn-lt"/>
                          <a:ea typeface="+mn-ea"/>
                          <a:cs typeface="+mn-cs"/>
                        </a:rPr>
                        <a:t> (cont.)</a:t>
                      </a:r>
                    </a:p>
                  </a:txBody>
                  <a:tcPr/>
                </a:tc>
                <a:extLst>
                  <a:ext uri="{0D108BD9-81ED-4DB2-BD59-A6C34878D82A}">
                    <a16:rowId xmlns:a16="http://schemas.microsoft.com/office/drawing/2014/main" val="3791263433"/>
                  </a:ext>
                </a:extLst>
              </a:tr>
              <a:tr h="24350261">
                <a:tc>
                  <a:txBody>
                    <a:bodyPr/>
                    <a:lstStyle/>
                    <a:p>
                      <a:pPr algn="just"/>
                      <a:r>
                        <a:rPr lang="en-US" sz="2800" i="0" dirty="0">
                          <a:latin typeface="Times New Roman" panose="02020603050405020304" pitchFamily="18" charset="0"/>
                          <a:cs typeface="Times New Roman" panose="02020603050405020304" pitchFamily="18" charset="0"/>
                        </a:rPr>
                        <a:t>Conversely, the correlation between MOB and GHGE although negative, proves to be weak and even insignificant at the 95% confidence level. Research and development investments also improve environmental quality, mainly through digital transformation and green and efficient technologies. A 1% increase in RD spending decreases net greenhouse gas emissions by 0.178% and by 0,215%, respectively.</a:t>
                      </a:r>
                      <a:r>
                        <a:rPr lang="ro-RO" sz="2800" i="0" dirty="0">
                          <a:latin typeface="Times New Roman" panose="02020603050405020304" pitchFamily="18" charset="0"/>
                          <a:cs typeface="Times New Roman" panose="02020603050405020304" pitchFamily="18" charset="0"/>
                        </a:rPr>
                        <a:t> </a:t>
                      </a:r>
                      <a:r>
                        <a:rPr lang="en-US" sz="2800" i="0" dirty="0">
                          <a:latin typeface="Times New Roman" panose="02020603050405020304" pitchFamily="18" charset="0"/>
                          <a:cs typeface="Times New Roman" panose="02020603050405020304" pitchFamily="18" charset="0"/>
                        </a:rPr>
                        <a:t>However, ICT trade and IND enhance GHG emissions in all six models, indicating that EU countries do not trade and use enough clean and energy-efficient technologies. Additionally, GDP increases GHG emissions in all six models, suggesting that income growth may lead to increased emissions due to industrial production development and increased energy consumption (Chien et al., 2021), and the positive correlation between development and pollution has not been broken by EU economies yet (</a:t>
                      </a:r>
                      <a:r>
                        <a:rPr lang="en-US" sz="2800" i="0" dirty="0" err="1">
                          <a:latin typeface="Times New Roman" panose="02020603050405020304" pitchFamily="18" charset="0"/>
                          <a:cs typeface="Times New Roman" panose="02020603050405020304" pitchFamily="18" charset="0"/>
                        </a:rPr>
                        <a:t>Guaita</a:t>
                      </a:r>
                      <a:r>
                        <a:rPr lang="en-US" sz="2800" i="0" dirty="0">
                          <a:latin typeface="Times New Roman" panose="02020603050405020304" pitchFamily="18" charset="0"/>
                          <a:cs typeface="Times New Roman" panose="02020603050405020304" pitchFamily="18" charset="0"/>
                        </a:rPr>
                        <a:t> Martínez et al., 2022).</a:t>
                      </a:r>
                      <a:endParaRPr lang="ro-RO" sz="2800" i="0" dirty="0">
                        <a:latin typeface="Times New Roman" panose="02020603050405020304" pitchFamily="18" charset="0"/>
                        <a:cs typeface="Times New Roman" panose="02020603050405020304" pitchFamily="18" charset="0"/>
                      </a:endParaRPr>
                    </a:p>
                    <a:p>
                      <a:pPr algn="just"/>
                      <a:endParaRPr lang="en-US" sz="800" i="0" dirty="0">
                        <a:latin typeface="Times New Roman" panose="02020603050405020304" pitchFamily="18" charset="0"/>
                        <a:cs typeface="Times New Roman" panose="02020603050405020304" pitchFamily="18" charset="0"/>
                      </a:endParaRPr>
                    </a:p>
                    <a:p>
                      <a:pPr algn="just"/>
                      <a:r>
                        <a:rPr lang="en-US" sz="2800" b="1" i="0" noProof="0" dirty="0">
                          <a:latin typeface="Times New Roman" panose="02020603050405020304" pitchFamily="18" charset="0"/>
                          <a:cs typeface="Times New Roman" panose="02020603050405020304" pitchFamily="18" charset="0"/>
                        </a:rPr>
                        <a:t>Heterogeneity</a:t>
                      </a:r>
                      <a:r>
                        <a:rPr lang="ro-RO" sz="2800" b="1" i="0" dirty="0">
                          <a:latin typeface="Times New Roman" panose="02020603050405020304" pitchFamily="18" charset="0"/>
                          <a:cs typeface="Times New Roman" panose="02020603050405020304" pitchFamily="18" charset="0"/>
                        </a:rPr>
                        <a:t> Analysis </a:t>
                      </a:r>
                    </a:p>
                    <a:p>
                      <a:pPr algn="just"/>
                      <a:endParaRPr lang="ro-RO" sz="800" i="0" dirty="0">
                        <a:latin typeface="Times New Roman" panose="02020603050405020304" pitchFamily="18" charset="0"/>
                        <a:cs typeface="Times New Roman" panose="02020603050405020304" pitchFamily="18" charset="0"/>
                      </a:endParaRPr>
                    </a:p>
                    <a:p>
                      <a:pPr algn="just"/>
                      <a:r>
                        <a:rPr lang="en-US" sz="2800" i="0" dirty="0">
                          <a:latin typeface="Times New Roman" panose="02020603050405020304" pitchFamily="18" charset="0"/>
                          <a:cs typeface="Times New Roman" panose="02020603050405020304" pitchFamily="18" charset="0"/>
                        </a:rPr>
                        <a:t>To improve understanding of the influence of digitalization on pollution, a heterogeneity analysis was performed by grouping the countries of the European Union into two distinct panels based on their respective levels of pollution. There are 13 countries in the European Union (EU) that fall under the category of above-average polluters (AAP). These countries, namely Austria, Belgium, Cyprus, Czechia, Denmark, Estonia, Finland, Germany, Greece, Ireland, Luxembourg, the Netherlands and Poland, exhibited annual average greenhouse gas (GHG) emissions (measured in CO2 tons per capita) that exceeded the average emissions of the group of 27 EU countries during the analyzed period. There are 14 countries in the European Union (EU) that fall below the average polluter (BAP) category. These countries, namely Bulgaria, Croatia, France, Hungary, Italy, Latvia, Lithuania, Malta, Portugal, Romania, Slovakia, Slovenia, Spain, and Sweden, exhibited annual average greenhouse gas (GHG) emissions (measured in CO2 tons per capita) that were lower than the average emissions of the group of 27 EU countries during the analyzed period. The direct impact of digitalization on net greenhouse gas emissions is presented in Table 2, with columns M7 and M8 representing below average polluters and columns M9 and M10 representing above average polluters.</a:t>
                      </a:r>
                      <a:endParaRPr lang="ro-RO" sz="2800" b="1" i="0" dirty="0">
                        <a:latin typeface="Times New Roman" panose="02020603050405020304" pitchFamily="18" charset="0"/>
                        <a:cs typeface="Times New Roman" panose="02020603050405020304" pitchFamily="18" charset="0"/>
                      </a:endParaRPr>
                    </a:p>
                    <a:p>
                      <a:pPr algn="ctr"/>
                      <a:r>
                        <a:rPr lang="ro-RO" sz="2800" b="1" i="0" dirty="0">
                          <a:latin typeface="Times New Roman" panose="02020603050405020304" pitchFamily="18" charset="0"/>
                          <a:cs typeface="Times New Roman" panose="02020603050405020304" pitchFamily="18" charset="0"/>
                        </a:rPr>
                        <a:t>Table 2. </a:t>
                      </a:r>
                      <a:r>
                        <a:rPr lang="en-US" sz="2800" b="1" i="0" noProof="0" dirty="0">
                          <a:latin typeface="Times New Roman" panose="02020603050405020304" pitchFamily="18" charset="0"/>
                          <a:cs typeface="Times New Roman" panose="02020603050405020304" pitchFamily="18" charset="0"/>
                        </a:rPr>
                        <a:t>Heterogeneity</a:t>
                      </a:r>
                      <a:r>
                        <a:rPr lang="ro-RO" sz="2800" b="1" i="0" dirty="0">
                          <a:latin typeface="Times New Roman" panose="02020603050405020304" pitchFamily="18" charset="0"/>
                          <a:cs typeface="Times New Roman" panose="02020603050405020304" pitchFamily="18" charset="0"/>
                        </a:rPr>
                        <a:t> Analysis </a:t>
                      </a: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algn="just"/>
                      <a:endParaRPr lang="ro-RO" sz="2400" dirty="0">
                        <a:latin typeface="Century Gothic" panose="020B0502020202020204" pitchFamily="34" charset="0"/>
                      </a:endParaRPr>
                    </a:p>
                    <a:p>
                      <a:pPr marL="0" marR="0" lvl="0" indent="0" algn="just" defTabSz="3027487" rtl="0" eaLnBrk="1" fontAlgn="auto" latinLnBrk="0" hangingPunct="1">
                        <a:lnSpc>
                          <a:spcPct val="100000"/>
                        </a:lnSpc>
                        <a:spcBef>
                          <a:spcPts val="0"/>
                        </a:spcBef>
                        <a:spcAft>
                          <a:spcPts val="0"/>
                        </a:spcAft>
                        <a:buClrTx/>
                        <a:buSzTx/>
                        <a:buFontTx/>
                        <a:buNone/>
                        <a:tabLst/>
                        <a:defRPr/>
                      </a:pPr>
                      <a:r>
                        <a:rPr lang="en-US" sz="2400" i="1" dirty="0">
                          <a:latin typeface="Century Gothic" panose="020B0502020202020204" pitchFamily="34" charset="0"/>
                        </a:rPr>
                        <a:t>Notes: *** and ** denote statistical significance at 1% and 5%, respectively.</a:t>
                      </a:r>
                      <a:endParaRPr lang="ro-RO" sz="2400" i="1" dirty="0">
                        <a:latin typeface="Century Gothic" panose="020B0502020202020204" pitchFamily="34" charset="0"/>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dirty="0">
                        <a:latin typeface="Century Gothic" panose="020B0502020202020204" pitchFamily="34" charset="0"/>
                      </a:endParaRPr>
                    </a:p>
                    <a:p>
                      <a:pPr algn="just"/>
                      <a:r>
                        <a:rPr lang="en-US" sz="2800" dirty="0">
                          <a:latin typeface="Times New Roman" panose="02020603050405020304" pitchFamily="18" charset="0"/>
                          <a:cs typeface="Times New Roman" panose="02020603050405020304" pitchFamily="18" charset="0"/>
                        </a:rPr>
                        <a:t>The findings of the heterogeneity analysis align with the results observed throughout the European Union, indicating a negative correlation between digitalization and net greenhouse gas (GHG) emissions when digitalization is quantified using the INT variable. Findings become inconclusive when digitization is examined from the perspective of the MOB variable. In BAP countries, a 1% increase in mobile cellular subscriptions causes pollution to increase by approximately 0.07%, while in AAP countries, a 1% increase in mobile cellular subscriptions leads to a 0.05% decrease in pollution. The primary determinant of the reduction of pollution, both directly and indirectly through the encouragement of renewable energy consumption, is unquestionably the gross domestic expenditure on renewable development (RD). The impact of the industrial sector on greenhouse gas (GHG) emissions is more pronounced in AAP countries than in other countries. Research and innovation efforts in clean technology, energy efficiency, and renewable energy may be responsible for the negative association between the industrial sector and greenhouse gas emissions. </a:t>
                      </a:r>
                      <a:endParaRPr lang="ro-RO"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5962551"/>
                  </a:ext>
                </a:extLst>
              </a:tr>
            </a:tbl>
          </a:graphicData>
        </a:graphic>
      </p:graphicFrame>
      <p:graphicFrame>
        <p:nvGraphicFramePr>
          <p:cNvPr id="10" name="Tabel 9">
            <a:extLst>
              <a:ext uri="{FF2B5EF4-FFF2-40B4-BE49-F238E27FC236}">
                <a16:creationId xmlns:a16="http://schemas.microsoft.com/office/drawing/2014/main" id="{1F937F3C-A920-7DAD-0DF1-AB21CABCB7E3}"/>
              </a:ext>
            </a:extLst>
          </p:cNvPr>
          <p:cNvGraphicFramePr>
            <a:graphicFrameLocks noGrp="1"/>
          </p:cNvGraphicFramePr>
          <p:nvPr>
            <p:extLst>
              <p:ext uri="{D42A27DB-BD31-4B8C-83A1-F6EECF244321}">
                <p14:modId xmlns:p14="http://schemas.microsoft.com/office/powerpoint/2010/main" val="2788841861"/>
              </p:ext>
            </p:extLst>
          </p:nvPr>
        </p:nvGraphicFramePr>
        <p:xfrm>
          <a:off x="461523" y="31131015"/>
          <a:ext cx="14091212" cy="7273942"/>
        </p:xfrm>
        <a:graphic>
          <a:graphicData uri="http://schemas.openxmlformats.org/drawingml/2006/table">
            <a:tbl>
              <a:tblPr firstRow="1" bandRow="1">
                <a:tableStyleId>{BDBED569-4797-4DF1-A0F4-6AAB3CD982D8}</a:tableStyleId>
              </a:tblPr>
              <a:tblGrid>
                <a:gridCol w="2392434">
                  <a:extLst>
                    <a:ext uri="{9D8B030D-6E8A-4147-A177-3AD203B41FA5}">
                      <a16:colId xmlns:a16="http://schemas.microsoft.com/office/drawing/2014/main" val="3327112917"/>
                    </a:ext>
                  </a:extLst>
                </a:gridCol>
                <a:gridCol w="1633628">
                  <a:extLst>
                    <a:ext uri="{9D8B030D-6E8A-4147-A177-3AD203B41FA5}">
                      <a16:colId xmlns:a16="http://schemas.microsoft.com/office/drawing/2014/main" val="3387653098"/>
                    </a:ext>
                  </a:extLst>
                </a:gridCol>
                <a:gridCol w="2013030">
                  <a:extLst>
                    <a:ext uri="{9D8B030D-6E8A-4147-A177-3AD203B41FA5}">
                      <a16:colId xmlns:a16="http://schemas.microsoft.com/office/drawing/2014/main" val="271454179"/>
                    </a:ext>
                  </a:extLst>
                </a:gridCol>
                <a:gridCol w="2013030">
                  <a:extLst>
                    <a:ext uri="{9D8B030D-6E8A-4147-A177-3AD203B41FA5}">
                      <a16:colId xmlns:a16="http://schemas.microsoft.com/office/drawing/2014/main" val="998481985"/>
                    </a:ext>
                  </a:extLst>
                </a:gridCol>
                <a:gridCol w="2013030">
                  <a:extLst>
                    <a:ext uri="{9D8B030D-6E8A-4147-A177-3AD203B41FA5}">
                      <a16:colId xmlns:a16="http://schemas.microsoft.com/office/drawing/2014/main" val="1268429368"/>
                    </a:ext>
                  </a:extLst>
                </a:gridCol>
                <a:gridCol w="2013030">
                  <a:extLst>
                    <a:ext uri="{9D8B030D-6E8A-4147-A177-3AD203B41FA5}">
                      <a16:colId xmlns:a16="http://schemas.microsoft.com/office/drawing/2014/main" val="3675565563"/>
                    </a:ext>
                  </a:extLst>
                </a:gridCol>
                <a:gridCol w="2013030">
                  <a:extLst>
                    <a:ext uri="{9D8B030D-6E8A-4147-A177-3AD203B41FA5}">
                      <a16:colId xmlns:a16="http://schemas.microsoft.com/office/drawing/2014/main" val="2116848283"/>
                    </a:ext>
                  </a:extLst>
                </a:gridCol>
              </a:tblGrid>
              <a:tr h="468181">
                <a:tc>
                  <a:txBody>
                    <a:bodyPr/>
                    <a:lstStyle/>
                    <a:p>
                      <a:pPr algn="ctr"/>
                      <a:r>
                        <a:rPr lang="en-US" sz="2400" b="1" dirty="0">
                          <a:solidFill>
                            <a:srgbClr val="000000"/>
                          </a:solidFill>
                          <a:effectLst/>
                        </a:rPr>
                        <a:t>Methods</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OLS</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RE</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PS-PCSE</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rPr>
                        <a:t>OLS</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RE</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PS-PCSE</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695247560"/>
                  </a:ext>
                </a:extLst>
              </a:tr>
              <a:tr h="463449">
                <a:tc>
                  <a:txBody>
                    <a:bodyPr/>
                    <a:lstStyle/>
                    <a:p>
                      <a:pPr algn="ctr"/>
                      <a:r>
                        <a:rPr lang="en-US" sz="2400" b="1">
                          <a:effectLst/>
                        </a:rPr>
                        <a:t>Model</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M1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M2</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rPr>
                        <a:t>M3</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a:effectLst/>
                        </a:rPr>
                        <a:t>M4</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rPr>
                        <a:t>M5</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rPr>
                        <a:t>M6</a:t>
                      </a:r>
                      <a:endParaRPr lang="ro-RO" sz="24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046991649"/>
                  </a:ext>
                </a:extLst>
              </a:tr>
              <a:tr h="506109">
                <a:tc>
                  <a:txBody>
                    <a:bodyPr/>
                    <a:lstStyle/>
                    <a:p>
                      <a:r>
                        <a:rPr lang="en-US" sz="2400" dirty="0" err="1">
                          <a:effectLst/>
                        </a:rPr>
                        <a:t>lnINT</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-0.120***</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-0.051*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rPr>
                        <a:t>-0.110***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931416295"/>
                  </a:ext>
                </a:extLst>
              </a:tr>
              <a:tr h="425303">
                <a:tc>
                  <a:txBody>
                    <a:bodyPr/>
                    <a:lstStyle/>
                    <a:p>
                      <a:r>
                        <a:rPr lang="en-US" sz="2400">
                          <a:effectLst/>
                        </a:rPr>
                        <a:t>lnMOB</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-0.021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0.001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-0.023*</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705575460"/>
                  </a:ext>
                </a:extLst>
              </a:tr>
              <a:tr h="510363">
                <a:tc>
                  <a:txBody>
                    <a:bodyPr/>
                    <a:lstStyle/>
                    <a:p>
                      <a:r>
                        <a:rPr lang="en-US" sz="2400">
                          <a:effectLst/>
                        </a:rPr>
                        <a:t>lnGDP</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0.568***</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0.402***</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0.526***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0.557***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0.309***</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0.533***</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371534352"/>
                  </a:ext>
                </a:extLst>
              </a:tr>
              <a:tr h="531627">
                <a:tc>
                  <a:txBody>
                    <a:bodyPr/>
                    <a:lstStyle/>
                    <a:p>
                      <a:r>
                        <a:rPr lang="en-US" sz="2400">
                          <a:effectLst/>
                        </a:rPr>
                        <a:t>lnICT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0.097***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0.271***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0.087***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0.094***</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0.279***</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0.090***</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351103803"/>
                  </a:ext>
                </a:extLst>
              </a:tr>
              <a:tr h="510363">
                <a:tc>
                  <a:txBody>
                    <a:bodyPr/>
                    <a:lstStyle/>
                    <a:p>
                      <a:r>
                        <a:rPr lang="en-US" sz="2400">
                          <a:effectLst/>
                        </a:rPr>
                        <a:t>lnIND</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a:effectLst/>
                        </a:rPr>
                        <a:t>0.174*  </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0.141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0.175***</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0.226**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0.200*</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0.220***</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128079736"/>
                  </a:ext>
                </a:extLst>
              </a:tr>
              <a:tr h="361507">
                <a:tc>
                  <a:txBody>
                    <a:bodyPr/>
                    <a:lstStyle/>
                    <a:p>
                      <a:r>
                        <a:rPr lang="en-US" sz="2400">
                          <a:effectLst/>
                        </a:rPr>
                        <a:t>lnRD</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-0.223***</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-0.033</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-0.178***</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-0.265***</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-0.051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-0.215***</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44386763"/>
                  </a:ext>
                </a:extLst>
              </a:tr>
              <a:tr h="506110">
                <a:tc>
                  <a:txBody>
                    <a:bodyPr/>
                    <a:lstStyle/>
                    <a:p>
                      <a:r>
                        <a:rPr lang="en-US" sz="2400">
                          <a:effectLst/>
                        </a:rPr>
                        <a:t>C</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-3.887***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-2.874***</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-3.427***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-4.299***</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-2.356***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-3.986***</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081153312"/>
                  </a:ext>
                </a:extLst>
              </a:tr>
              <a:tr h="382772">
                <a:tc>
                  <a:txBody>
                    <a:bodyPr/>
                    <a:lstStyle/>
                    <a:p>
                      <a:r>
                        <a:rPr lang="en-US" sz="2400">
                          <a:effectLst/>
                        </a:rPr>
                        <a:t>R-squared</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0.273</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0.203</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0.662</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0.262</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0.198</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0.663</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96316048"/>
                  </a:ext>
                </a:extLst>
              </a:tr>
              <a:tr h="721415">
                <a:tc>
                  <a:txBody>
                    <a:bodyPr/>
                    <a:lstStyle/>
                    <a:p>
                      <a:r>
                        <a:rPr lang="en-US" sz="2400">
                          <a:effectLst/>
                        </a:rPr>
                        <a:t>Hausman </a:t>
                      </a:r>
                      <a:r>
                        <a:rPr lang="en-US" sz="2400">
                          <a:solidFill>
                            <a:srgbClr val="000000"/>
                          </a:solidFill>
                          <a:effectLst/>
                        </a:rPr>
                        <a:t>test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4.700 </a:t>
                      </a:r>
                      <a:endParaRPr lang="ro-RO" sz="2400">
                        <a:effectLst/>
                      </a:endParaRPr>
                    </a:p>
                    <a:p>
                      <a:pPr algn="r"/>
                      <a:r>
                        <a:rPr lang="en-US" sz="2400">
                          <a:effectLst/>
                        </a:rPr>
                        <a:t>(0.539)</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4.715</a:t>
                      </a:r>
                      <a:endParaRPr lang="ro-RO" sz="2400">
                        <a:effectLst/>
                      </a:endParaRPr>
                    </a:p>
                    <a:p>
                      <a:pPr algn="r"/>
                      <a:r>
                        <a:rPr lang="en-US" sz="2400">
                          <a:effectLst/>
                        </a:rPr>
                        <a:t>(0.452)</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60064906"/>
                  </a:ext>
                </a:extLst>
              </a:tr>
              <a:tr h="721415">
                <a:tc>
                  <a:txBody>
                    <a:bodyPr/>
                    <a:lstStyle/>
                    <a:p>
                      <a:r>
                        <a:rPr lang="en-US" sz="2400">
                          <a:effectLst/>
                        </a:rPr>
                        <a:t>Pesaran CD Test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1.389</a:t>
                      </a:r>
                      <a:endParaRPr lang="ro-RO" sz="2400">
                        <a:effectLst/>
                      </a:endParaRPr>
                    </a:p>
                    <a:p>
                      <a:pPr algn="r"/>
                      <a:r>
                        <a:rPr lang="en-US" sz="2400">
                          <a:effectLst/>
                        </a:rPr>
                        <a:t>(0.165)</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1.429</a:t>
                      </a:r>
                      <a:endParaRPr lang="ro-RO" sz="2400">
                        <a:effectLst/>
                      </a:endParaRPr>
                    </a:p>
                    <a:p>
                      <a:pPr algn="r"/>
                      <a:r>
                        <a:rPr lang="en-US" sz="2400">
                          <a:effectLst/>
                        </a:rPr>
                        <a:t>(0.153)</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665019461"/>
                  </a:ext>
                </a:extLst>
              </a:tr>
              <a:tr h="419450">
                <a:tc>
                  <a:txBody>
                    <a:bodyPr/>
                    <a:lstStyle/>
                    <a:p>
                      <a:r>
                        <a:rPr lang="en-US" sz="2400">
                          <a:solidFill>
                            <a:srgbClr val="000000"/>
                          </a:solidFill>
                          <a:effectLst/>
                        </a:rPr>
                        <a:t>Cross sections</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27</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63903726"/>
                  </a:ext>
                </a:extLst>
              </a:tr>
              <a:tr h="721415">
                <a:tc>
                  <a:txBody>
                    <a:bodyPr/>
                    <a:lstStyle/>
                    <a:p>
                      <a:r>
                        <a:rPr lang="en-US" sz="2400" dirty="0">
                          <a:effectLst/>
                        </a:rPr>
                        <a:t>Period</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rPr>
                        <a:t>2000-2020</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435022694"/>
                  </a:ext>
                </a:extLst>
              </a:tr>
            </a:tbl>
          </a:graphicData>
        </a:graphic>
      </p:graphicFrame>
      <mc:AlternateContent xmlns:mc="http://schemas.openxmlformats.org/markup-compatibility/2006">
        <mc:Choice xmlns:a14="http://schemas.microsoft.com/office/drawing/2010/main" Requires="a14">
          <p:graphicFrame>
            <p:nvGraphicFramePr>
              <p:cNvPr id="11" name="Tabel 10">
                <a:extLst>
                  <a:ext uri="{FF2B5EF4-FFF2-40B4-BE49-F238E27FC236}">
                    <a16:creationId xmlns:a16="http://schemas.microsoft.com/office/drawing/2014/main" id="{4DDCF03A-CA7F-0512-A04B-838091CFBEF7}"/>
                  </a:ext>
                </a:extLst>
              </p:cNvPr>
              <p:cNvGraphicFramePr>
                <a:graphicFrameLocks noGrp="1"/>
              </p:cNvGraphicFramePr>
              <p:nvPr>
                <p:extLst>
                  <p:ext uri="{D42A27DB-BD31-4B8C-83A1-F6EECF244321}">
                    <p14:modId xmlns:p14="http://schemas.microsoft.com/office/powerpoint/2010/main" val="507016407"/>
                  </p:ext>
                </p:extLst>
              </p:nvPr>
            </p:nvGraphicFramePr>
            <p:xfrm>
              <a:off x="295955" y="20624030"/>
              <a:ext cx="14473210" cy="6122035"/>
            </p:xfrm>
            <a:graphic>
              <a:graphicData uri="http://schemas.openxmlformats.org/drawingml/2006/table">
                <a:tbl>
                  <a:tblPr firstRow="1" bandRow="1">
                    <a:tableStyleId>{5A111915-BE36-4E01-A7E5-04B1672EAD32}</a:tableStyleId>
                  </a:tblPr>
                  <a:tblGrid>
                    <a:gridCol w="14473210">
                      <a:extLst>
                        <a:ext uri="{9D8B030D-6E8A-4147-A177-3AD203B41FA5}">
                          <a16:colId xmlns:a16="http://schemas.microsoft.com/office/drawing/2014/main" val="505292533"/>
                        </a:ext>
                      </a:extLst>
                    </a:gridCol>
                  </a:tblGrid>
                  <a:tr h="951174">
                    <a:tc>
                      <a:txBody>
                        <a:bodyPr/>
                        <a:lstStyle/>
                        <a:p>
                          <a:pPr marL="0" algn="ctr" defTabSz="3027487" rtl="0" eaLnBrk="1" latinLnBrk="0" hangingPunct="1"/>
                          <a:r>
                            <a:rPr lang="ro-RO" sz="5960" b="1" kern="1200" dirty="0" err="1">
                              <a:solidFill>
                                <a:schemeClr val="bg1"/>
                              </a:solidFill>
                              <a:latin typeface="+mn-lt"/>
                              <a:ea typeface="+mn-ea"/>
                              <a:cs typeface="+mn-cs"/>
                            </a:rPr>
                            <a:t>Method</a:t>
                          </a:r>
                          <a:endParaRPr lang="ro-RO" sz="5960" b="1" kern="1200" dirty="0">
                            <a:solidFill>
                              <a:schemeClr val="bg1"/>
                            </a:solidFill>
                            <a:latin typeface="+mn-lt"/>
                            <a:ea typeface="+mn-ea"/>
                            <a:cs typeface="+mn-cs"/>
                          </a:endParaRPr>
                        </a:p>
                      </a:txBody>
                      <a:tcPr/>
                    </a:tc>
                    <a:extLst>
                      <a:ext uri="{0D108BD9-81ED-4DB2-BD59-A6C34878D82A}">
                        <a16:rowId xmlns:a16="http://schemas.microsoft.com/office/drawing/2014/main" val="3791263433"/>
                      </a:ext>
                    </a:extLst>
                  </a:tr>
                  <a:tr h="4681166">
                    <a:tc>
                      <a:txBody>
                        <a:bodyPr/>
                        <a:lstStyle/>
                        <a:p>
                          <a:pPr algn="just"/>
                          <a:r>
                            <a:rPr lang="ro-RO" sz="2800" dirty="0">
                              <a:latin typeface="Times New Roman" panose="02020603050405020304" pitchFamily="18" charset="0"/>
                              <a:cs typeface="Times New Roman" panose="02020603050405020304" pitchFamily="18" charset="0"/>
                            </a:rPr>
                            <a:t>The econometric </a:t>
                          </a:r>
                          <a:r>
                            <a:rPr lang="en-US" sz="2800" noProof="0" dirty="0">
                              <a:latin typeface="Times New Roman" panose="02020603050405020304" pitchFamily="18" charset="0"/>
                              <a:cs typeface="Times New Roman" panose="02020603050405020304" pitchFamily="18" charset="0"/>
                            </a:rPr>
                            <a:t>procedure involved two steps: </a:t>
                          </a:r>
                        </a:p>
                        <a:p>
                          <a:pPr algn="just"/>
                          <a:r>
                            <a:rPr lang="ro-RO" sz="2800" dirty="0">
                              <a:latin typeface="Times New Roman" panose="02020603050405020304" pitchFamily="18" charset="0"/>
                              <a:cs typeface="Times New Roman" panose="02020603050405020304" pitchFamily="18" charset="0"/>
                            </a:rPr>
                            <a:t>a) </a:t>
                          </a:r>
                          <a:r>
                            <a:rPr lang="en-US" sz="2800" b="1" noProof="0" dirty="0">
                              <a:latin typeface="Times New Roman" panose="02020603050405020304" pitchFamily="18" charset="0"/>
                              <a:cs typeface="Times New Roman" panose="02020603050405020304" pitchFamily="18" charset="0"/>
                            </a:rPr>
                            <a:t>applying panel unit root tests</a:t>
                          </a:r>
                          <a:r>
                            <a:rPr lang="en-US" sz="2800" noProof="0" dirty="0">
                              <a:latin typeface="Times New Roman" panose="02020603050405020304" pitchFamily="18" charset="0"/>
                              <a:cs typeface="Times New Roman" panose="02020603050405020304" pitchFamily="18" charset="0"/>
                            </a:rPr>
                            <a:t>. The results of the first generation of panel unit root tests (based on the cross-sectional independence hypothesis and the null hypothesis of nonstationarity) were then verified with the second generation of tests (based on the cross-sectional dependency hypothesis and the hypothesis of a factor structure) (Hurlin and Mignon, 2007). According to the tests, all variables were used in the models as I(0). </a:t>
                          </a:r>
                        </a:p>
                        <a:p>
                          <a:pPr algn="just"/>
                          <a:r>
                            <a:rPr lang="en-US" sz="2800" noProof="0" dirty="0">
                              <a:latin typeface="Times New Roman" panose="02020603050405020304" pitchFamily="18" charset="0"/>
                              <a:cs typeface="Times New Roman" panose="02020603050405020304" pitchFamily="18" charset="0"/>
                            </a:rPr>
                            <a:t>b) </a:t>
                          </a:r>
                          <a:r>
                            <a:rPr lang="en-US" sz="2800" b="1" noProof="0" dirty="0">
                              <a:latin typeface="Times New Roman" panose="02020603050405020304" pitchFamily="18" charset="0"/>
                              <a:cs typeface="Times New Roman" panose="02020603050405020304" pitchFamily="18" charset="0"/>
                            </a:rPr>
                            <a:t>applying a Period SUR Panel Corrected Standard Error (PS-PCSE) model </a:t>
                          </a:r>
                          <a:r>
                            <a:rPr lang="en-US" sz="2800" noProof="0" dirty="0">
                              <a:latin typeface="Times New Roman" panose="02020603050405020304" pitchFamily="18" charset="0"/>
                              <a:cs typeface="Times New Roman" panose="02020603050405020304" pitchFamily="18" charset="0"/>
                            </a:rPr>
                            <a:t>(Beck and Katz estimator) to deal with heteroskedasticity and with temporal and spatial dependence in the residuals (</a:t>
                          </a:r>
                          <a:r>
                            <a:rPr lang="en-US" sz="2800" noProof="0" dirty="0" err="1">
                              <a:latin typeface="Times New Roman" panose="02020603050405020304" pitchFamily="18" charset="0"/>
                              <a:cs typeface="Times New Roman" panose="02020603050405020304" pitchFamily="18" charset="0"/>
                            </a:rPr>
                            <a:t>Hoechle</a:t>
                          </a:r>
                          <a:r>
                            <a:rPr lang="en-US" sz="2800" noProof="0" dirty="0">
                              <a:latin typeface="Times New Roman" panose="02020603050405020304" pitchFamily="18" charset="0"/>
                              <a:cs typeface="Times New Roman" panose="02020603050405020304" pitchFamily="18" charset="0"/>
                            </a:rPr>
                            <a:t>, 2007).</a:t>
                          </a:r>
                        </a:p>
                        <a:p>
                          <a:pPr algn="just"/>
                          <a:r>
                            <a:rPr lang="en-US" sz="2800" noProof="0" dirty="0">
                              <a:latin typeface="Times New Roman" panose="02020603050405020304" pitchFamily="18" charset="0"/>
                              <a:cs typeface="Times New Roman" panose="02020603050405020304" pitchFamily="18" charset="0"/>
                            </a:rPr>
                            <a:t>The benchmark regressions are as follows:</a:t>
                          </a:r>
                        </a:p>
                        <a:p>
                          <a:pPr/>
                          <a14:m>
                            <m:oMathPara xmlns:m="http://schemas.openxmlformats.org/officeDocument/2006/math">
                              <m:oMathParaPr>
                                <m:jc m:val="centerGroup"/>
                              </m:oMathParaPr>
                              <m:oMath xmlns:m="http://schemas.openxmlformats.org/officeDocument/2006/math">
                                <m:sSub>
                                  <m:sSubPr>
                                    <m:ctrlPr>
                                      <a:rPr lang="ro-RO" sz="2400" i="1" smtClean="0">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𝑙𝑛𝐺𝐻𝐺𝐸</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𝛼</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𝑙𝑛𝐼𝑁𝑇</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𝑙𝑛𝐺𝐷𝑃</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𝑙𝑛𝐼𝐶𝑇</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𝑙𝑛𝐼𝑁𝐷</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𝑙𝑛𝑅𝐷</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oMath>
                            </m:oMathPara>
                          </a14:m>
                          <a:endParaRPr lang="ro-RO" sz="2400" dirty="0">
                            <a:latin typeface="Century Gothic" panose="020B0502020202020204" pitchFamily="34" charset="0"/>
                          </a:endParaRPr>
                        </a:p>
                        <a:p>
                          <a:pPr/>
                          <a14:m>
                            <m:oMathPara xmlns:m="http://schemas.openxmlformats.org/officeDocument/2006/math">
                              <m:oMathParaPr>
                                <m:jc m:val="centerGroup"/>
                              </m:oMathParaPr>
                              <m:oMath xmlns:m="http://schemas.openxmlformats.org/officeDocument/2006/math">
                                <m:sSub>
                                  <m:sSubPr>
                                    <m:ctrlPr>
                                      <a:rPr lang="ro-RO" sz="2400" i="1" smtClean="0">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𝑙𝑛𝐺𝐻𝐺𝐸</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𝛼</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1</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𝑙𝑛𝑀𝑂𝐵</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2</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𝑙𝑛𝐺𝐷𝑃</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3</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𝑙𝑛𝐼𝐶𝑇</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4</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𝑙𝑛𝐼𝑁𝐷</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5</m:t>
                                    </m:r>
                                  </m:sub>
                                </m:sSub>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𝑙𝑛𝑅𝐷</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ro-RO" sz="2400" i="1">
                                        <a:effectLst/>
                                        <a:latin typeface="Cambria Math" panose="02040503050406030204" pitchFamily="18" charset="0"/>
                                      </a:rPr>
                                    </m:ctrlPr>
                                  </m:sSubPr>
                                  <m:e>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𝑢</m:t>
                                    </m:r>
                                  </m:e>
                                  <m:sub>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400" i="1">
                                        <a:effectLst/>
                                        <a:latin typeface="Cambria Math" panose="02040503050406030204" pitchFamily="18" charset="0"/>
                                        <a:ea typeface="Times New Roman" panose="02020603050405020304" pitchFamily="18" charset="0"/>
                                        <a:cs typeface="Times New Roman" panose="02020603050405020304" pitchFamily="18" charset="0"/>
                                      </a:rPr>
                                      <m:t>𝑡</m:t>
                                    </m:r>
                                  </m:sub>
                                </m:sSub>
                              </m:oMath>
                            </m:oMathPara>
                          </a14:m>
                          <a:endParaRPr lang="ro-RO" sz="2400" dirty="0"/>
                        </a:p>
                      </a:txBody>
                      <a:tcPr/>
                    </a:tc>
                    <a:extLst>
                      <a:ext uri="{0D108BD9-81ED-4DB2-BD59-A6C34878D82A}">
                        <a16:rowId xmlns:a16="http://schemas.microsoft.com/office/drawing/2014/main" val="3315962551"/>
                      </a:ext>
                    </a:extLst>
                  </a:tr>
                </a:tbl>
              </a:graphicData>
            </a:graphic>
          </p:graphicFrame>
        </mc:Choice>
        <mc:Fallback>
          <p:graphicFrame>
            <p:nvGraphicFramePr>
              <p:cNvPr id="11" name="Tabel 10">
                <a:extLst>
                  <a:ext uri="{FF2B5EF4-FFF2-40B4-BE49-F238E27FC236}">
                    <a16:creationId xmlns:a16="http://schemas.microsoft.com/office/drawing/2014/main" id="{4DDCF03A-CA7F-0512-A04B-838091CFBEF7}"/>
                  </a:ext>
                </a:extLst>
              </p:cNvPr>
              <p:cNvGraphicFramePr>
                <a:graphicFrameLocks noGrp="1"/>
              </p:cNvGraphicFramePr>
              <p:nvPr>
                <p:extLst>
                  <p:ext uri="{D42A27DB-BD31-4B8C-83A1-F6EECF244321}">
                    <p14:modId xmlns:p14="http://schemas.microsoft.com/office/powerpoint/2010/main" val="507016407"/>
                  </p:ext>
                </p:extLst>
              </p:nvPr>
            </p:nvGraphicFramePr>
            <p:xfrm>
              <a:off x="295955" y="20624030"/>
              <a:ext cx="14473210" cy="6122035"/>
            </p:xfrm>
            <a:graphic>
              <a:graphicData uri="http://schemas.openxmlformats.org/drawingml/2006/table">
                <a:tbl>
                  <a:tblPr firstRow="1" bandRow="1">
                    <a:tableStyleId>{5A111915-BE36-4E01-A7E5-04B1672EAD32}</a:tableStyleId>
                  </a:tblPr>
                  <a:tblGrid>
                    <a:gridCol w="14473210">
                      <a:extLst>
                        <a:ext uri="{9D8B030D-6E8A-4147-A177-3AD203B41FA5}">
                          <a16:colId xmlns:a16="http://schemas.microsoft.com/office/drawing/2014/main" val="505292533"/>
                        </a:ext>
                      </a:extLst>
                    </a:gridCol>
                  </a:tblGrid>
                  <a:tr h="999744">
                    <a:tc>
                      <a:txBody>
                        <a:bodyPr/>
                        <a:lstStyle/>
                        <a:p>
                          <a:pPr marL="0" algn="ctr" defTabSz="3027487" rtl="0" eaLnBrk="1" latinLnBrk="0" hangingPunct="1"/>
                          <a:r>
                            <a:rPr lang="ro-RO" sz="5960" b="1" kern="1200" dirty="0" err="1">
                              <a:solidFill>
                                <a:schemeClr val="bg1"/>
                              </a:solidFill>
                              <a:latin typeface="+mn-lt"/>
                              <a:ea typeface="+mn-ea"/>
                              <a:cs typeface="+mn-cs"/>
                            </a:rPr>
                            <a:t>Method</a:t>
                          </a:r>
                          <a:endParaRPr lang="ro-RO" sz="5960" b="1" kern="1200" dirty="0">
                            <a:solidFill>
                              <a:schemeClr val="bg1"/>
                            </a:solidFill>
                            <a:latin typeface="+mn-lt"/>
                            <a:ea typeface="+mn-ea"/>
                            <a:cs typeface="+mn-cs"/>
                          </a:endParaRPr>
                        </a:p>
                      </a:txBody>
                      <a:tcPr/>
                    </a:tc>
                    <a:extLst>
                      <a:ext uri="{0D108BD9-81ED-4DB2-BD59-A6C34878D82A}">
                        <a16:rowId xmlns:a16="http://schemas.microsoft.com/office/drawing/2014/main" val="3791263433"/>
                      </a:ext>
                    </a:extLst>
                  </a:tr>
                  <a:tr h="5122291">
                    <a:tc>
                      <a:txBody>
                        <a:bodyPr/>
                        <a:lstStyle/>
                        <a:p>
                          <a:endParaRPr lang="ro-RO"/>
                        </a:p>
                      </a:txBody>
                      <a:tcPr>
                        <a:blipFill>
                          <a:blip r:embed="rId2"/>
                          <a:stretch>
                            <a:fillRect t="-23068" r="-42" b="-1308"/>
                          </a:stretch>
                        </a:blipFill>
                      </a:tcPr>
                    </a:tc>
                    <a:extLst>
                      <a:ext uri="{0D108BD9-81ED-4DB2-BD59-A6C34878D82A}">
                        <a16:rowId xmlns:a16="http://schemas.microsoft.com/office/drawing/2014/main" val="3315962551"/>
                      </a:ext>
                    </a:extLst>
                  </a:tr>
                </a:tbl>
              </a:graphicData>
            </a:graphic>
          </p:graphicFrame>
        </mc:Fallback>
      </mc:AlternateContent>
      <p:graphicFrame>
        <p:nvGraphicFramePr>
          <p:cNvPr id="12" name="Tabel 11">
            <a:extLst>
              <a:ext uri="{FF2B5EF4-FFF2-40B4-BE49-F238E27FC236}">
                <a16:creationId xmlns:a16="http://schemas.microsoft.com/office/drawing/2014/main" id="{245B701D-A9EA-A513-2CD2-57A38BCEEC51}"/>
              </a:ext>
            </a:extLst>
          </p:cNvPr>
          <p:cNvGraphicFramePr>
            <a:graphicFrameLocks noGrp="1"/>
          </p:cNvGraphicFramePr>
          <p:nvPr>
            <p:extLst>
              <p:ext uri="{D42A27DB-BD31-4B8C-83A1-F6EECF244321}">
                <p14:modId xmlns:p14="http://schemas.microsoft.com/office/powerpoint/2010/main" val="3974784641"/>
              </p:ext>
            </p:extLst>
          </p:nvPr>
        </p:nvGraphicFramePr>
        <p:xfrm>
          <a:off x="15137606" y="19964486"/>
          <a:ext cx="14524075" cy="6424298"/>
        </p:xfrm>
        <a:graphic>
          <a:graphicData uri="http://schemas.openxmlformats.org/drawingml/2006/table">
            <a:tbl>
              <a:tblPr firstRow="1" bandRow="1">
                <a:tableStyleId>{BDBED569-4797-4DF1-A0F4-6AAB3CD982D8}</a:tableStyleId>
              </a:tblPr>
              <a:tblGrid>
                <a:gridCol w="2904815">
                  <a:extLst>
                    <a:ext uri="{9D8B030D-6E8A-4147-A177-3AD203B41FA5}">
                      <a16:colId xmlns:a16="http://schemas.microsoft.com/office/drawing/2014/main" val="1221973579"/>
                    </a:ext>
                  </a:extLst>
                </a:gridCol>
                <a:gridCol w="2904815">
                  <a:extLst>
                    <a:ext uri="{9D8B030D-6E8A-4147-A177-3AD203B41FA5}">
                      <a16:colId xmlns:a16="http://schemas.microsoft.com/office/drawing/2014/main" val="4054946808"/>
                    </a:ext>
                  </a:extLst>
                </a:gridCol>
                <a:gridCol w="2904815">
                  <a:extLst>
                    <a:ext uri="{9D8B030D-6E8A-4147-A177-3AD203B41FA5}">
                      <a16:colId xmlns:a16="http://schemas.microsoft.com/office/drawing/2014/main" val="1322758596"/>
                    </a:ext>
                  </a:extLst>
                </a:gridCol>
                <a:gridCol w="2904815">
                  <a:extLst>
                    <a:ext uri="{9D8B030D-6E8A-4147-A177-3AD203B41FA5}">
                      <a16:colId xmlns:a16="http://schemas.microsoft.com/office/drawing/2014/main" val="808187767"/>
                    </a:ext>
                  </a:extLst>
                </a:gridCol>
                <a:gridCol w="2904815">
                  <a:extLst>
                    <a:ext uri="{9D8B030D-6E8A-4147-A177-3AD203B41FA5}">
                      <a16:colId xmlns:a16="http://schemas.microsoft.com/office/drawing/2014/main" val="4166675462"/>
                    </a:ext>
                  </a:extLst>
                </a:gridCol>
              </a:tblGrid>
              <a:tr h="507428">
                <a:tc>
                  <a:txBody>
                    <a:bodyPr/>
                    <a:lstStyle/>
                    <a:p>
                      <a:r>
                        <a:rPr lang="en-US" sz="2400" dirty="0">
                          <a:effectLst/>
                          <a:latin typeface="Century Gothic" panose="020B0502020202020204" pitchFamily="34" charset="0"/>
                          <a:ea typeface="Times New Roman" panose="02020603050405020304" pitchFamily="18" charset="0"/>
                        </a:rPr>
                        <a:t>Groups</a:t>
                      </a:r>
                      <a:endParaRPr lang="ro-RO" sz="2400" dirty="0">
                        <a:effectLst/>
                        <a:latin typeface="Century Gothic" panose="020B0502020202020204" pitchFamily="34" charset="0"/>
                        <a:ea typeface="Times New Roman" panose="02020603050405020304" pitchFamily="18" charset="0"/>
                      </a:endParaRPr>
                    </a:p>
                  </a:txBody>
                  <a:tcPr marL="68580" marR="68580" marT="0" marB="0"/>
                </a:tc>
                <a:tc gridSpan="2">
                  <a:txBody>
                    <a:bodyPr/>
                    <a:lstStyle/>
                    <a:p>
                      <a:pPr algn="ctr"/>
                      <a:r>
                        <a:rPr lang="en-US" sz="2400">
                          <a:effectLst/>
                          <a:latin typeface="Century Gothic" panose="020B0502020202020204" pitchFamily="34" charset="0"/>
                          <a:ea typeface="Times New Roman" panose="02020603050405020304" pitchFamily="18" charset="0"/>
                        </a:rPr>
                        <a:t>Below Average Polluters -BAP</a:t>
                      </a:r>
                      <a:endParaRPr lang="ro-RO" sz="2400">
                        <a:effectLst/>
                        <a:latin typeface="Century Gothic" panose="020B0502020202020204" pitchFamily="34" charset="0"/>
                        <a:ea typeface="Times New Roman" panose="02020603050405020304" pitchFamily="18" charset="0"/>
                      </a:endParaRPr>
                    </a:p>
                  </a:txBody>
                  <a:tcPr marL="68580" marR="68580" marT="0" marB="0"/>
                </a:tc>
                <a:tc hMerge="1">
                  <a:txBody>
                    <a:bodyPr/>
                    <a:lstStyle/>
                    <a:p>
                      <a:endParaRPr lang="ro-RO"/>
                    </a:p>
                  </a:txBody>
                  <a:tcPr/>
                </a:tc>
                <a:tc gridSpan="2">
                  <a:txBody>
                    <a:bodyPr/>
                    <a:lstStyle/>
                    <a:p>
                      <a:pPr algn="ctr"/>
                      <a:r>
                        <a:rPr lang="en-US" sz="2400" dirty="0">
                          <a:effectLst/>
                          <a:latin typeface="Century Gothic" panose="020B0502020202020204" pitchFamily="34" charset="0"/>
                          <a:ea typeface="Times New Roman" panose="02020603050405020304" pitchFamily="18" charset="0"/>
                        </a:rPr>
                        <a:t>Above Average Polluters -AAP</a:t>
                      </a:r>
                      <a:endParaRPr lang="ro-RO" sz="2400" dirty="0">
                        <a:effectLst/>
                        <a:latin typeface="Century Gothic" panose="020B0502020202020204" pitchFamily="34" charset="0"/>
                        <a:ea typeface="Times New Roman" panose="02020603050405020304" pitchFamily="18" charset="0"/>
                      </a:endParaRPr>
                    </a:p>
                  </a:txBody>
                  <a:tcPr marL="68580" marR="68580" marT="0" marB="0"/>
                </a:tc>
                <a:tc hMerge="1">
                  <a:txBody>
                    <a:bodyPr/>
                    <a:lstStyle/>
                    <a:p>
                      <a:endParaRPr lang="ro-RO"/>
                    </a:p>
                  </a:txBody>
                  <a:tcPr/>
                </a:tc>
                <a:extLst>
                  <a:ext uri="{0D108BD9-81ED-4DB2-BD59-A6C34878D82A}">
                    <a16:rowId xmlns:a16="http://schemas.microsoft.com/office/drawing/2014/main" val="3696919654"/>
                  </a:ext>
                </a:extLst>
              </a:tr>
              <a:tr h="490429">
                <a:tc>
                  <a:txBody>
                    <a:bodyPr/>
                    <a:lstStyle/>
                    <a:p>
                      <a:r>
                        <a:rPr lang="en-US" sz="2400" b="1" dirty="0">
                          <a:effectLst/>
                          <a:latin typeface="Century Gothic" panose="020B0502020202020204" pitchFamily="34" charset="0"/>
                          <a:ea typeface="Times New Roman" panose="02020603050405020304" pitchFamily="18" charset="0"/>
                        </a:rPr>
                        <a:t>Model</a:t>
                      </a:r>
                      <a:endParaRPr lang="ro-RO" sz="2400" b="1"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latin typeface="Century Gothic" panose="020B0502020202020204" pitchFamily="34" charset="0"/>
                          <a:ea typeface="Times New Roman" panose="02020603050405020304" pitchFamily="18" charset="0"/>
                        </a:rPr>
                        <a:t>M7</a:t>
                      </a:r>
                      <a:endParaRPr lang="ro-RO" sz="2400" b="1"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latin typeface="Century Gothic" panose="020B0502020202020204" pitchFamily="34" charset="0"/>
                          <a:ea typeface="Times New Roman" panose="02020603050405020304" pitchFamily="18" charset="0"/>
                        </a:rPr>
                        <a:t>M8</a:t>
                      </a:r>
                      <a:endParaRPr lang="ro-RO" sz="2400" b="1"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latin typeface="Century Gothic" panose="020B0502020202020204" pitchFamily="34" charset="0"/>
                          <a:ea typeface="Times New Roman" panose="02020603050405020304" pitchFamily="18" charset="0"/>
                        </a:rPr>
                        <a:t>M9</a:t>
                      </a:r>
                      <a:endParaRPr lang="ro-RO" sz="2400" b="1"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b="1" dirty="0">
                          <a:effectLst/>
                          <a:latin typeface="Century Gothic" panose="020B0502020202020204" pitchFamily="34" charset="0"/>
                          <a:ea typeface="Times New Roman" panose="02020603050405020304" pitchFamily="18" charset="0"/>
                        </a:rPr>
                        <a:t>M10</a:t>
                      </a:r>
                      <a:endParaRPr lang="ro-RO" sz="2400" b="1"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58216621"/>
                  </a:ext>
                </a:extLst>
              </a:tr>
              <a:tr h="456856">
                <a:tc>
                  <a:txBody>
                    <a:bodyPr/>
                    <a:lstStyle/>
                    <a:p>
                      <a:r>
                        <a:rPr lang="en-US" sz="2400" dirty="0" err="1">
                          <a:effectLst/>
                          <a:latin typeface="Century Gothic" panose="020B0502020202020204" pitchFamily="34" charset="0"/>
                          <a:ea typeface="Times New Roman" panose="02020603050405020304" pitchFamily="18" charset="0"/>
                        </a:rPr>
                        <a:t>lnINT</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latin typeface="Century Gothic" panose="020B0502020202020204" pitchFamily="34" charset="0"/>
                          <a:ea typeface="Times New Roman" panose="02020603050405020304" pitchFamily="18" charset="0"/>
                        </a:rPr>
                        <a:t>-0.083***</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-0.087***</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595196747"/>
                  </a:ext>
                </a:extLst>
              </a:tr>
              <a:tr h="442067">
                <a:tc>
                  <a:txBody>
                    <a:bodyPr/>
                    <a:lstStyle/>
                    <a:p>
                      <a:r>
                        <a:rPr lang="en-US" sz="2400" dirty="0" err="1">
                          <a:effectLst/>
                          <a:latin typeface="Century Gothic" panose="020B0502020202020204" pitchFamily="34" charset="0"/>
                          <a:ea typeface="Times New Roman" panose="02020603050405020304" pitchFamily="18" charset="0"/>
                        </a:rPr>
                        <a:t>lnMOB</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0.066***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-0.048***</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840967460"/>
                  </a:ext>
                </a:extLst>
              </a:tr>
              <a:tr h="421016">
                <a:tc>
                  <a:txBody>
                    <a:bodyPr/>
                    <a:lstStyle/>
                    <a:p>
                      <a:r>
                        <a:rPr lang="en-US" sz="2400" dirty="0" err="1">
                          <a:effectLst/>
                          <a:latin typeface="Century Gothic" panose="020B0502020202020204" pitchFamily="34" charset="0"/>
                          <a:ea typeface="Times New Roman" panose="02020603050405020304" pitchFamily="18" charset="0"/>
                        </a:rPr>
                        <a:t>lnGDP</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0.224***</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0.175***</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0.361***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0.357***</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25379918"/>
                  </a:ext>
                </a:extLst>
              </a:tr>
              <a:tr h="484168">
                <a:tc>
                  <a:txBody>
                    <a:bodyPr/>
                    <a:lstStyle/>
                    <a:p>
                      <a:r>
                        <a:rPr lang="en-US" sz="2400" dirty="0" err="1">
                          <a:effectLst/>
                          <a:latin typeface="Century Gothic" panose="020B0502020202020204" pitchFamily="34" charset="0"/>
                          <a:ea typeface="Times New Roman" panose="02020603050405020304" pitchFamily="18" charset="0"/>
                        </a:rPr>
                        <a:t>lnICT</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0.019***</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0.026***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0.198***</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0.199***</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170011503"/>
                  </a:ext>
                </a:extLst>
              </a:tr>
              <a:tr h="463117">
                <a:tc>
                  <a:txBody>
                    <a:bodyPr/>
                    <a:lstStyle/>
                    <a:p>
                      <a:r>
                        <a:rPr lang="en-US" sz="2400" dirty="0" err="1">
                          <a:effectLst/>
                          <a:latin typeface="Century Gothic" panose="020B0502020202020204" pitchFamily="34" charset="0"/>
                          <a:ea typeface="Times New Roman" panose="02020603050405020304" pitchFamily="18" charset="0"/>
                        </a:rPr>
                        <a:t>lnIND</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0.180***</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latin typeface="Century Gothic" panose="020B0502020202020204" pitchFamily="34" charset="0"/>
                          <a:ea typeface="Times New Roman" panose="02020603050405020304" pitchFamily="18" charset="0"/>
                        </a:rPr>
                        <a:t>0.220***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a:effectLst/>
                          <a:latin typeface="Century Gothic" panose="020B0502020202020204" pitchFamily="34" charset="0"/>
                          <a:ea typeface="Times New Roman" panose="02020603050405020304" pitchFamily="18" charset="0"/>
                        </a:rPr>
                        <a:t>-0.086***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-0.062***</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088824732"/>
                  </a:ext>
                </a:extLst>
              </a:tr>
              <a:tr h="442067">
                <a:tc>
                  <a:txBody>
                    <a:bodyPr/>
                    <a:lstStyle/>
                    <a:p>
                      <a:r>
                        <a:rPr lang="en-US" sz="2400" dirty="0" err="1">
                          <a:effectLst/>
                          <a:latin typeface="Century Gothic" panose="020B0502020202020204" pitchFamily="34" charset="0"/>
                          <a:ea typeface="Times New Roman" panose="02020603050405020304" pitchFamily="18" charset="0"/>
                        </a:rPr>
                        <a:t>lnRD</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-0.179***</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-0.192***</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-0.203***</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-0.233***</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05618798"/>
                  </a:ext>
                </a:extLst>
              </a:tr>
              <a:tr h="421016">
                <a:tc>
                  <a:txBody>
                    <a:bodyPr/>
                    <a:lstStyle/>
                    <a:p>
                      <a:r>
                        <a:rPr lang="en-US" sz="2400" dirty="0">
                          <a:effectLst/>
                          <a:latin typeface="Century Gothic" panose="020B0502020202020204" pitchFamily="34" charset="0"/>
                          <a:ea typeface="Times New Roman" panose="02020603050405020304" pitchFamily="18" charset="0"/>
                        </a:rPr>
                        <a:t>C</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-0.753***</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-1.036***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-1.068***</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-1.229***</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96079004"/>
                  </a:ext>
                </a:extLst>
              </a:tr>
              <a:tr h="442068">
                <a:tc>
                  <a:txBody>
                    <a:bodyPr/>
                    <a:lstStyle/>
                    <a:p>
                      <a:r>
                        <a:rPr lang="en-US" sz="2400">
                          <a:effectLst/>
                          <a:latin typeface="Century Gothic" panose="020B0502020202020204" pitchFamily="34" charset="0"/>
                          <a:ea typeface="Times New Roman" panose="02020603050405020304" pitchFamily="18" charset="0"/>
                        </a:rPr>
                        <a:t>R-squared</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0.846</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0.914</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0.994</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0.990</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4109900803"/>
                  </a:ext>
                </a:extLst>
              </a:tr>
              <a:tr h="750848">
                <a:tc>
                  <a:txBody>
                    <a:bodyPr/>
                    <a:lstStyle/>
                    <a:p>
                      <a:r>
                        <a:rPr lang="en-US" sz="2400">
                          <a:effectLst/>
                          <a:latin typeface="Century Gothic" panose="020B0502020202020204" pitchFamily="34" charset="0"/>
                          <a:ea typeface="Times New Roman" panose="02020603050405020304" pitchFamily="18" charset="0"/>
                        </a:rPr>
                        <a:t>Pesaran CD Test</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dirty="0">
                          <a:effectLst/>
                          <a:latin typeface="Century Gothic" panose="020B0502020202020204" pitchFamily="34" charset="0"/>
                          <a:ea typeface="Times New Roman" panose="02020603050405020304" pitchFamily="18" charset="0"/>
                        </a:rPr>
                        <a:t>0.525</a:t>
                      </a:r>
                      <a:endParaRPr lang="ro-RO" sz="2400" dirty="0">
                        <a:effectLst/>
                        <a:latin typeface="Century Gothic" panose="020B0502020202020204" pitchFamily="34" charset="0"/>
                        <a:ea typeface="Times New Roman" panose="02020603050405020304" pitchFamily="18" charset="0"/>
                      </a:endParaRPr>
                    </a:p>
                    <a:p>
                      <a:pPr algn="r"/>
                      <a:r>
                        <a:rPr lang="en-US" sz="2400" dirty="0">
                          <a:effectLst/>
                          <a:latin typeface="Century Gothic" panose="020B0502020202020204" pitchFamily="34" charset="0"/>
                          <a:ea typeface="Times New Roman" panose="02020603050405020304" pitchFamily="18" charset="0"/>
                        </a:rPr>
                        <a:t>(0.600)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-0.139</a:t>
                      </a:r>
                      <a:endParaRPr lang="ro-RO" sz="2400">
                        <a:effectLst/>
                        <a:latin typeface="Century Gothic" panose="020B0502020202020204" pitchFamily="34" charset="0"/>
                        <a:ea typeface="Times New Roman" panose="02020603050405020304" pitchFamily="18" charset="0"/>
                      </a:endParaRPr>
                    </a:p>
                    <a:p>
                      <a:pPr algn="r"/>
                      <a:r>
                        <a:rPr lang="en-US" sz="2400">
                          <a:effectLst/>
                          <a:latin typeface="Century Gothic" panose="020B0502020202020204" pitchFamily="34" charset="0"/>
                          <a:ea typeface="Times New Roman" panose="02020603050405020304" pitchFamily="18" charset="0"/>
                        </a:rPr>
                        <a:t>(0.900)</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0.112</a:t>
                      </a:r>
                      <a:endParaRPr lang="ro-RO" sz="2400">
                        <a:effectLst/>
                        <a:latin typeface="Century Gothic" panose="020B0502020202020204" pitchFamily="34" charset="0"/>
                        <a:ea typeface="Times New Roman" panose="02020603050405020304" pitchFamily="18" charset="0"/>
                      </a:endParaRPr>
                    </a:p>
                    <a:p>
                      <a:pPr algn="r"/>
                      <a:r>
                        <a:rPr lang="en-US" sz="2400">
                          <a:effectLst/>
                          <a:latin typeface="Century Gothic" panose="020B0502020202020204" pitchFamily="34" charset="0"/>
                          <a:ea typeface="Times New Roman" panose="02020603050405020304" pitchFamily="18" charset="0"/>
                        </a:rPr>
                        <a:t>(0.911)</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r"/>
                      <a:r>
                        <a:rPr lang="en-US" sz="2400">
                          <a:effectLst/>
                          <a:latin typeface="Century Gothic" panose="020B0502020202020204" pitchFamily="34" charset="0"/>
                          <a:ea typeface="Times New Roman" panose="02020603050405020304" pitchFamily="18" charset="0"/>
                        </a:rPr>
                        <a:t>-0.079</a:t>
                      </a:r>
                      <a:endParaRPr lang="ro-RO" sz="2400">
                        <a:effectLst/>
                        <a:latin typeface="Century Gothic" panose="020B0502020202020204" pitchFamily="34" charset="0"/>
                        <a:ea typeface="Times New Roman" panose="02020603050405020304" pitchFamily="18" charset="0"/>
                      </a:endParaRPr>
                    </a:p>
                    <a:p>
                      <a:pPr algn="r"/>
                      <a:r>
                        <a:rPr lang="en-US" sz="2400">
                          <a:effectLst/>
                          <a:latin typeface="Century Gothic" panose="020B0502020202020204" pitchFamily="34" charset="0"/>
                          <a:ea typeface="Times New Roman" panose="02020603050405020304" pitchFamily="18" charset="0"/>
                        </a:rPr>
                        <a:t>(0.937)</a:t>
                      </a:r>
                      <a:endParaRPr lang="ro-RO" sz="240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363998988"/>
                  </a:ext>
                </a:extLst>
              </a:tr>
              <a:tr h="391544">
                <a:tc>
                  <a:txBody>
                    <a:bodyPr/>
                    <a:lstStyle/>
                    <a:p>
                      <a:r>
                        <a:rPr lang="en-US" sz="2400">
                          <a:effectLst/>
                          <a:latin typeface="Century Gothic" panose="020B0502020202020204" pitchFamily="34" charset="0"/>
                          <a:ea typeface="Times New Roman" panose="02020603050405020304" pitchFamily="18" charset="0"/>
                        </a:rPr>
                        <a:t>Cross-sections</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14</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14</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13</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13</a:t>
                      </a:r>
                      <a:endParaRPr lang="ro-RO" sz="24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349668674"/>
                  </a:ext>
                </a:extLst>
              </a:tr>
              <a:tr h="711674">
                <a:tc>
                  <a:txBody>
                    <a:bodyPr/>
                    <a:lstStyle/>
                    <a:p>
                      <a:r>
                        <a:rPr lang="en-US" sz="2400">
                          <a:effectLst/>
                          <a:latin typeface="Century Gothic" panose="020B0502020202020204" pitchFamily="34" charset="0"/>
                          <a:ea typeface="Times New Roman" panose="02020603050405020304" pitchFamily="18" charset="0"/>
                        </a:rPr>
                        <a:t>Period</a:t>
                      </a:r>
                      <a:endParaRPr lang="ro-RO" sz="240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tc>
                  <a:txBody>
                    <a:bodyPr/>
                    <a:lstStyle/>
                    <a:p>
                      <a:pPr algn="ctr"/>
                      <a:r>
                        <a:rPr lang="en-US" sz="2400" dirty="0">
                          <a:effectLst/>
                          <a:latin typeface="Century Gothic" panose="020B0502020202020204" pitchFamily="34" charset="0"/>
                          <a:ea typeface="Times New Roman" panose="02020603050405020304" pitchFamily="18" charset="0"/>
                        </a:rPr>
                        <a:t>2000-2020</a:t>
                      </a:r>
                      <a:endParaRPr lang="ro-RO" sz="2400" dirty="0">
                        <a:effectLst/>
                        <a:latin typeface="Century Gothic" panose="020B0502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56452233"/>
                  </a:ext>
                </a:extLst>
              </a:tr>
            </a:tbl>
          </a:graphicData>
        </a:graphic>
      </p:graphicFrame>
      <p:graphicFrame>
        <p:nvGraphicFramePr>
          <p:cNvPr id="17" name="Tabel 16">
            <a:extLst>
              <a:ext uri="{FF2B5EF4-FFF2-40B4-BE49-F238E27FC236}">
                <a16:creationId xmlns:a16="http://schemas.microsoft.com/office/drawing/2014/main" id="{49BBF2E6-B2BA-611D-8A95-45F874A18C72}"/>
              </a:ext>
            </a:extLst>
          </p:cNvPr>
          <p:cNvGraphicFramePr>
            <a:graphicFrameLocks noGrp="1"/>
          </p:cNvGraphicFramePr>
          <p:nvPr>
            <p:extLst>
              <p:ext uri="{D42A27DB-BD31-4B8C-83A1-F6EECF244321}">
                <p14:modId xmlns:p14="http://schemas.microsoft.com/office/powerpoint/2010/main" val="1199577177"/>
              </p:ext>
            </p:extLst>
          </p:nvPr>
        </p:nvGraphicFramePr>
        <p:xfrm>
          <a:off x="245089" y="27271578"/>
          <a:ext cx="14524077" cy="14675691"/>
        </p:xfrm>
        <a:graphic>
          <a:graphicData uri="http://schemas.openxmlformats.org/drawingml/2006/table">
            <a:tbl>
              <a:tblPr firstRow="1" bandRow="1">
                <a:tableStyleId>{5A111915-BE36-4E01-A7E5-04B1672EAD32}</a:tableStyleId>
              </a:tblPr>
              <a:tblGrid>
                <a:gridCol w="14524077">
                  <a:extLst>
                    <a:ext uri="{9D8B030D-6E8A-4147-A177-3AD203B41FA5}">
                      <a16:colId xmlns:a16="http://schemas.microsoft.com/office/drawing/2014/main" val="505292533"/>
                    </a:ext>
                  </a:extLst>
                </a:gridCol>
              </a:tblGrid>
              <a:tr h="970496">
                <a:tc>
                  <a:txBody>
                    <a:bodyPr/>
                    <a:lstStyle/>
                    <a:p>
                      <a:pPr algn="ctr"/>
                      <a:r>
                        <a:rPr lang="ro-RO" dirty="0" err="1"/>
                        <a:t>Results</a:t>
                      </a:r>
                      <a:endParaRPr lang="ro-RO" dirty="0"/>
                    </a:p>
                  </a:txBody>
                  <a:tcPr/>
                </a:tc>
                <a:extLst>
                  <a:ext uri="{0D108BD9-81ED-4DB2-BD59-A6C34878D82A}">
                    <a16:rowId xmlns:a16="http://schemas.microsoft.com/office/drawing/2014/main" val="3791263433"/>
                  </a:ext>
                </a:extLst>
              </a:tr>
              <a:tr h="13675947">
                <a:tc>
                  <a:txBody>
                    <a:bodyPr/>
                    <a:lstStyle/>
                    <a:p>
                      <a:pPr marL="0" marR="0" lvl="0" indent="0" algn="just" defTabSz="3027487" rtl="0" eaLnBrk="1" fontAlgn="auto" latinLnBrk="0" hangingPunct="1">
                        <a:lnSpc>
                          <a:spcPct val="100000"/>
                        </a:lnSpc>
                        <a:spcBef>
                          <a:spcPts val="0"/>
                        </a:spcBef>
                        <a:spcAft>
                          <a:spcPts val="0"/>
                        </a:spcAft>
                        <a:buClrTx/>
                        <a:buSzTx/>
                        <a:buFontTx/>
                        <a:buNone/>
                        <a:tabLst/>
                        <a:defRPr/>
                      </a:pPr>
                      <a:r>
                        <a:rPr lang="en-US" sz="2800" kern="1200" dirty="0">
                          <a:solidFill>
                            <a:schemeClr val="tx1"/>
                          </a:solidFill>
                          <a:latin typeface="Times New Roman" panose="02020603050405020304" pitchFamily="18" charset="0"/>
                          <a:ea typeface="+mn-ea"/>
                          <a:cs typeface="Times New Roman" panose="02020603050405020304" pitchFamily="18" charset="0"/>
                        </a:rPr>
                        <a:t>Table 1 displays the direct effect of digitalization on net greenhouse gas emissions (columns M1-M3 for the INT variable and columns M4-M6 for the MOB variable). The results of the traditional panel models: mixed effects (OLS) and random effects (RE) are subjects of columns M1 and M2 for the INT variable and M4 and M5 for the MOB variable. It should be noted that all three models (OLS, FE, and PS-PCSE) lead to convergent conclusions.</a:t>
                      </a:r>
                      <a:endParaRPr lang="ro-RO" sz="2800" b="1"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ctr" defTabSz="3027487" rtl="0" eaLnBrk="1" fontAlgn="auto" latinLnBrk="0" hangingPunct="1">
                        <a:lnSpc>
                          <a:spcPct val="100000"/>
                        </a:lnSpc>
                        <a:spcBef>
                          <a:spcPts val="0"/>
                        </a:spcBef>
                        <a:spcAft>
                          <a:spcPts val="0"/>
                        </a:spcAft>
                        <a:buClrTx/>
                        <a:buSzTx/>
                        <a:buFontTx/>
                        <a:buNone/>
                        <a:tabLst/>
                        <a:defRPr/>
                      </a:pPr>
                      <a:r>
                        <a:rPr lang="en-US" sz="2800" b="1" kern="1200" dirty="0">
                          <a:solidFill>
                            <a:schemeClr val="tx1"/>
                          </a:solidFill>
                          <a:effectLst/>
                          <a:latin typeface="Times New Roman" panose="02020603050405020304" pitchFamily="18" charset="0"/>
                          <a:ea typeface="+mn-ea"/>
                          <a:cs typeface="Times New Roman" panose="02020603050405020304" pitchFamily="18" charset="0"/>
                        </a:rPr>
                        <a:t>Table no. 1. The results of the benchmark models</a:t>
                      </a:r>
                      <a:endParaRPr lang="ro-RO" sz="2800" b="1"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pPr marL="0" marR="0" lvl="0" indent="0" algn="just" defTabSz="3027487" rtl="0" eaLnBrk="1" fontAlgn="auto" latinLnBrk="0" hangingPunct="1">
                        <a:lnSpc>
                          <a:spcPct val="100000"/>
                        </a:lnSpc>
                        <a:spcBef>
                          <a:spcPts val="0"/>
                        </a:spcBef>
                        <a:spcAft>
                          <a:spcPts val="0"/>
                        </a:spcAft>
                        <a:buClrTx/>
                        <a:buSzTx/>
                        <a:buFontTx/>
                        <a:buNone/>
                        <a:tabLst/>
                        <a:defRPr/>
                      </a:pPr>
                      <a:endParaRPr lang="ro-RO" sz="2400" kern="1200" dirty="0">
                        <a:solidFill>
                          <a:schemeClr val="tx1"/>
                        </a:solidFill>
                        <a:latin typeface="Century Gothic" panose="020B0502020202020204" pitchFamily="34" charset="0"/>
                        <a:ea typeface="+mn-ea"/>
                        <a:cs typeface="+mn-cs"/>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endParaRPr lang="ro-RO" sz="2400" dirty="0">
                        <a:latin typeface="Century Gothic" panose="020B0502020202020204" pitchFamily="34" charset="0"/>
                      </a:endParaRPr>
                    </a:p>
                    <a:p>
                      <a:pPr marL="0" marR="0" lvl="0" indent="0" algn="l" defTabSz="3027487" rtl="0" eaLnBrk="1" fontAlgn="auto" latinLnBrk="0" hangingPunct="1">
                        <a:lnSpc>
                          <a:spcPct val="100000"/>
                        </a:lnSpc>
                        <a:spcBef>
                          <a:spcPts val="0"/>
                        </a:spcBef>
                        <a:spcAft>
                          <a:spcPts val="0"/>
                        </a:spcAft>
                        <a:buClrTx/>
                        <a:buSzTx/>
                        <a:buFontTx/>
                        <a:buNone/>
                        <a:tabLst/>
                        <a:defRPr/>
                      </a:pPr>
                      <a:endParaRPr lang="ro-RO" sz="2400" i="1" dirty="0">
                        <a:latin typeface="Century Gothic" panose="020B0502020202020204" pitchFamily="34" charset="0"/>
                      </a:endParaRPr>
                    </a:p>
                    <a:p>
                      <a:pPr marL="0" marR="0" lvl="0" indent="0" algn="l" defTabSz="3027487" rtl="0" eaLnBrk="1" fontAlgn="auto" latinLnBrk="0" hangingPunct="1">
                        <a:lnSpc>
                          <a:spcPct val="100000"/>
                        </a:lnSpc>
                        <a:spcBef>
                          <a:spcPts val="0"/>
                        </a:spcBef>
                        <a:spcAft>
                          <a:spcPts val="0"/>
                        </a:spcAft>
                        <a:buClrTx/>
                        <a:buSzTx/>
                        <a:buFontTx/>
                        <a:buNone/>
                        <a:tabLst/>
                        <a:defRPr/>
                      </a:pPr>
                      <a:r>
                        <a:rPr lang="en-US" sz="2400" i="1" dirty="0">
                          <a:latin typeface="Century Gothic" panose="020B0502020202020204" pitchFamily="34" charset="0"/>
                        </a:rPr>
                        <a:t>Notes: *** and ** denote statistical significance at 1% and 5%, respectively.</a:t>
                      </a:r>
                      <a:endParaRPr lang="ro-RO" sz="2400" i="1" dirty="0">
                        <a:latin typeface="Century Gothic" panose="020B0502020202020204" pitchFamily="34" charset="0"/>
                      </a:endParaRPr>
                    </a:p>
                    <a:p>
                      <a:pPr marL="0" marR="0" lvl="0" indent="0" algn="l" defTabSz="3027487" rtl="0" eaLnBrk="1" fontAlgn="auto" latinLnBrk="0" hangingPunct="1">
                        <a:lnSpc>
                          <a:spcPct val="100000"/>
                        </a:lnSpc>
                        <a:spcBef>
                          <a:spcPts val="0"/>
                        </a:spcBef>
                        <a:spcAft>
                          <a:spcPts val="0"/>
                        </a:spcAft>
                        <a:buClrTx/>
                        <a:buSzTx/>
                        <a:buFontTx/>
                        <a:buNone/>
                        <a:tabLst/>
                        <a:defRPr/>
                      </a:pPr>
                      <a:endParaRPr lang="ro-RO" sz="2400" i="1" dirty="0">
                        <a:latin typeface="Century Gothic" panose="020B0502020202020204" pitchFamily="34" charset="0"/>
                      </a:endParaRPr>
                    </a:p>
                    <a:p>
                      <a:pPr marL="0" marR="0" lvl="0" indent="0" algn="just" defTabSz="3027487" rtl="0" eaLnBrk="1" fontAlgn="auto" latinLnBrk="0" hangingPunct="1">
                        <a:lnSpc>
                          <a:spcPct val="100000"/>
                        </a:lnSpc>
                        <a:spcBef>
                          <a:spcPts val="0"/>
                        </a:spcBef>
                        <a:spcAft>
                          <a:spcPts val="0"/>
                        </a:spcAft>
                        <a:buClrTx/>
                        <a:buSzTx/>
                        <a:buFontTx/>
                        <a:buNone/>
                        <a:tabLst/>
                        <a:defRPr/>
                      </a:pPr>
                      <a:r>
                        <a:rPr lang="en-US" sz="2800" i="0" dirty="0">
                          <a:latin typeface="Times New Roman" panose="02020603050405020304" pitchFamily="18" charset="0"/>
                          <a:cs typeface="Times New Roman" panose="02020603050405020304" pitchFamily="18" charset="0"/>
                        </a:rPr>
                        <a:t>With a confidence level of 99%, there is a significant negative correlation between INT and GHGE. This means that an increase of 1% in internet access leads to a 0.110% decrease in net greenhouse gas emissions. The Internet, which encompasses various aspects such as e-services, e-government, e-business, remote work, and online meetings, exhibits low energy intensity and mitigates the need for transportation. Consequently, this has resulted in the conservation of energy and fossil fuels, as well as the reduction of carbon dioxide (CO2) emissions. </a:t>
                      </a:r>
                      <a:endParaRPr lang="ro-RO" sz="2800" i="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5962551"/>
                  </a:ext>
                </a:extLst>
              </a:tr>
            </a:tbl>
          </a:graphicData>
        </a:graphic>
      </p:graphicFrame>
      <p:graphicFrame>
        <p:nvGraphicFramePr>
          <p:cNvPr id="18" name="Tabel 17">
            <a:extLst>
              <a:ext uri="{FF2B5EF4-FFF2-40B4-BE49-F238E27FC236}">
                <a16:creationId xmlns:a16="http://schemas.microsoft.com/office/drawing/2014/main" id="{A162380D-75DB-9DCF-1EE9-D8BE6F94E9B3}"/>
              </a:ext>
            </a:extLst>
          </p:cNvPr>
          <p:cNvGraphicFramePr>
            <a:graphicFrameLocks noGrp="1"/>
          </p:cNvGraphicFramePr>
          <p:nvPr>
            <p:extLst>
              <p:ext uri="{D42A27DB-BD31-4B8C-83A1-F6EECF244321}">
                <p14:modId xmlns:p14="http://schemas.microsoft.com/office/powerpoint/2010/main" val="1475086026"/>
              </p:ext>
            </p:extLst>
          </p:nvPr>
        </p:nvGraphicFramePr>
        <p:xfrm>
          <a:off x="14949378" y="33254910"/>
          <a:ext cx="15080746" cy="8692359"/>
        </p:xfrm>
        <a:graphic>
          <a:graphicData uri="http://schemas.openxmlformats.org/drawingml/2006/table">
            <a:tbl>
              <a:tblPr firstRow="1" bandRow="1">
                <a:tableStyleId>{5A111915-BE36-4E01-A7E5-04B1672EAD32}</a:tableStyleId>
              </a:tblPr>
              <a:tblGrid>
                <a:gridCol w="15080746">
                  <a:extLst>
                    <a:ext uri="{9D8B030D-6E8A-4147-A177-3AD203B41FA5}">
                      <a16:colId xmlns:a16="http://schemas.microsoft.com/office/drawing/2014/main" val="505292533"/>
                    </a:ext>
                  </a:extLst>
                </a:gridCol>
              </a:tblGrid>
              <a:tr h="1014595">
                <a:tc>
                  <a:txBody>
                    <a:bodyPr/>
                    <a:lstStyle/>
                    <a:p>
                      <a:pPr algn="ctr"/>
                      <a:r>
                        <a:rPr lang="ro-RO" dirty="0" err="1"/>
                        <a:t>Conclusions</a:t>
                      </a:r>
                      <a:r>
                        <a:rPr lang="ro-RO" dirty="0"/>
                        <a:t> and Political </a:t>
                      </a:r>
                      <a:r>
                        <a:rPr lang="ro-RO" dirty="0" err="1"/>
                        <a:t>Implications</a:t>
                      </a:r>
                      <a:endParaRPr lang="ro-RO" dirty="0"/>
                    </a:p>
                  </a:txBody>
                  <a:tcPr/>
                </a:tc>
                <a:extLst>
                  <a:ext uri="{0D108BD9-81ED-4DB2-BD59-A6C34878D82A}">
                    <a16:rowId xmlns:a16="http://schemas.microsoft.com/office/drawing/2014/main" val="3791263433"/>
                  </a:ext>
                </a:extLst>
              </a:tr>
              <a:tr h="7677764">
                <a:tc>
                  <a:txBody>
                    <a:bodyPr/>
                    <a:lstStyle/>
                    <a:p>
                      <a:pPr algn="just"/>
                      <a:r>
                        <a:rPr lang="en-US" sz="2800" dirty="0">
                          <a:latin typeface="Times New Roman" panose="02020603050405020304" pitchFamily="18" charset="0"/>
                          <a:cs typeface="Times New Roman" panose="02020603050405020304" pitchFamily="18" charset="0"/>
                        </a:rPr>
                        <a:t>The findings indicate that the implementation of digitalization has the potential to effectively mitigate net greenhouse gas (GHG) emissions. This implies that the integration of digitalization with clean energy sources, environmentally sustainable innovations, and low carbon technologies is crucial to achieving a reduction in GHG emissions. The allocation of economic resources towards the advancement of digitalization and research and development has the potential to enhance the structure of energy consumption in favor of renewable sources, thus alleviating the adverse impacts of economic expansion on environmental degradation. If countries can improve their contribution to the promotion of renewable energy consumption, ICT trade can play a crucial role in reducing pollution. Furthermore, the findings of the heterogeneity study indicate the existence of variations between member states of the European Union in terms of the influence of digitalization on pollution.</a:t>
                      </a:r>
                    </a:p>
                    <a:p>
                      <a:pPr algn="just"/>
                      <a:r>
                        <a:rPr lang="en-US" sz="2800" dirty="0">
                          <a:latin typeface="Times New Roman" panose="02020603050405020304" pitchFamily="18" charset="0"/>
                          <a:cs typeface="Times New Roman" panose="02020603050405020304" pitchFamily="18" charset="0"/>
                        </a:rPr>
                        <a:t>Based on the findings, it is possible to integrate some policy recommendations into the policy framework for countries in the European Union that face challenges in the realm of pollution control. First, it is essential for government officials to establish a favorable environment for digitalization and innovation by implementing regulations and a well-defined strategic framework. Furthermore, considering the diverse impact of digitalization on greenhouse gas (GHG) emissions, it is important for governments to adopt digital policies, programs, and initiatives that correspond to their specific economic activities and the intricate nature of their businesses.</a:t>
                      </a:r>
                      <a:endParaRPr lang="ro-RO" sz="2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15962551"/>
                  </a:ext>
                </a:extLst>
              </a:tr>
            </a:tbl>
          </a:graphicData>
        </a:graphic>
      </p:graphicFrame>
    </p:spTree>
    <p:extLst>
      <p:ext uri="{BB962C8B-B14F-4D97-AF65-F5344CB8AC3E}">
        <p14:creationId xmlns:p14="http://schemas.microsoft.com/office/powerpoint/2010/main" val="748749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1470</TotalTime>
  <Words>1968</Words>
  <Application>Microsoft Office PowerPoint</Application>
  <PresentationFormat>Particularizare</PresentationFormat>
  <Paragraphs>244</Paragraphs>
  <Slides>1</Slides>
  <Notes>0</Notes>
  <HiddenSlides>0</HiddenSlides>
  <MMClips>0</MMClips>
  <ScaleCrop>false</ScaleCrop>
  <HeadingPairs>
    <vt:vector size="6" baseType="variant">
      <vt:variant>
        <vt:lpstr>Fonturi utilizate</vt:lpstr>
      </vt:variant>
      <vt:variant>
        <vt:i4>7</vt:i4>
      </vt:variant>
      <vt:variant>
        <vt:lpstr>Temă</vt:lpstr>
      </vt:variant>
      <vt:variant>
        <vt:i4>1</vt:i4>
      </vt:variant>
      <vt:variant>
        <vt:lpstr>Titluri diapozitive</vt:lpstr>
      </vt:variant>
      <vt:variant>
        <vt:i4>1</vt:i4>
      </vt:variant>
    </vt:vector>
  </HeadingPairs>
  <TitlesOfParts>
    <vt:vector size="9" baseType="lpstr">
      <vt:lpstr>Arial</vt:lpstr>
      <vt:lpstr>Calibri</vt:lpstr>
      <vt:lpstr>Calibri Light</vt:lpstr>
      <vt:lpstr>Cambria Math</vt:lpstr>
      <vt:lpstr>Century Gothic</vt:lpstr>
      <vt:lpstr>Poppins Light</vt:lpstr>
      <vt:lpstr>Times New Roman</vt:lpstr>
      <vt:lpstr>Office Theme</vt:lpstr>
      <vt:lpstr>Prezentare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c:creator>
  <cp:lastModifiedBy>Mihaela Maftei</cp:lastModifiedBy>
  <cp:revision>17</cp:revision>
  <dcterms:created xsi:type="dcterms:W3CDTF">2017-05-22T21:55:42Z</dcterms:created>
  <dcterms:modified xsi:type="dcterms:W3CDTF">2024-06-03T19:03:20Z</dcterms:modified>
</cp:coreProperties>
</file>