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68A0"/>
    <a:srgbClr val="88468A"/>
    <a:srgbClr val="2C223B"/>
    <a:srgbClr val="C3C3C3"/>
    <a:srgbClr val="885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99" autoAdjust="0"/>
    <p:restoredTop sz="94660"/>
  </p:normalViewPr>
  <p:slideViewPr>
    <p:cSldViewPr snapToGrid="0">
      <p:cViewPr>
        <p:scale>
          <a:sx n="40" d="100"/>
          <a:sy n="40" d="100"/>
        </p:scale>
        <p:origin x="466" y="-69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GB"/>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750386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93943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13741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1134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GB"/>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30F1355-598C-45B3-AAB3-5C27E5350FB0}"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158869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30F1355-598C-45B3-AAB3-5C27E5350FB0}" type="datetimeFigureOut">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41862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GB"/>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30F1355-598C-45B3-AAB3-5C27E5350FB0}" type="datetimeFigureOut">
              <a:rPr lang="en-US" smtClean="0"/>
              <a:t>6/4/2024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88142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30F1355-598C-45B3-AAB3-5C27E5350FB0}" type="datetimeFigureOut">
              <a:rPr lang="en-US" smtClean="0"/>
              <a:t>6/4/2024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612135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F1355-598C-45B3-AAB3-5C27E5350FB0}" type="datetimeFigureOut">
              <a:rPr lang="en-US" smtClean="0"/>
              <a:t>6/4/2024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66842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53362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GB"/>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5623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15F6355-C71B-E572-A2AE-0C4A56C1BAE4}"/>
              </a:ext>
            </a:extLst>
          </p:cNvPr>
          <p:cNvSpPr/>
          <p:nvPr userDrawn="1"/>
        </p:nvSpPr>
        <p:spPr>
          <a:xfrm>
            <a:off x="0" y="-1"/>
            <a:ext cx="30275213" cy="2278903"/>
          </a:xfrm>
          <a:prstGeom prst="rect">
            <a:avLst/>
          </a:prstGeom>
          <a:solidFill>
            <a:srgbClr val="2F679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 name="Title Placeholder 1"/>
          <p:cNvSpPr>
            <a:spLocks noGrp="1"/>
          </p:cNvSpPr>
          <p:nvPr>
            <p:ph type="title"/>
          </p:nvPr>
        </p:nvSpPr>
        <p:spPr>
          <a:xfrm>
            <a:off x="2081421" y="2580495"/>
            <a:ext cx="26112371" cy="7971834"/>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30F1355-598C-45B3-AAB3-5C27E5350FB0}" type="datetimeFigureOut">
              <a:rPr lang="en-US" smtClean="0"/>
              <a:t>6/4/2024</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3CD98AB-CBAD-4279-8EDE-27C1E0715B96}" type="slidenum">
              <a:rPr lang="en-US" smtClean="0"/>
              <a:t>‹#›</a:t>
            </a:fld>
            <a:endParaRPr lang="en-US"/>
          </a:p>
        </p:txBody>
      </p:sp>
      <p:pic>
        <p:nvPicPr>
          <p:cNvPr id="9" name="Picture 8" descr="A black and blue rectangle with white text&#10;&#10;Description automatically generated">
            <a:extLst>
              <a:ext uri="{FF2B5EF4-FFF2-40B4-BE49-F238E27FC236}">
                <a16:creationId xmlns:a16="http://schemas.microsoft.com/office/drawing/2014/main" id="{0C014003-1850-23AB-B842-43B2C3FEFEE4}"/>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9784" r="8079" b="76234"/>
          <a:stretch/>
        </p:blipFill>
        <p:spPr>
          <a:xfrm>
            <a:off x="1077691" y="413483"/>
            <a:ext cx="10191358" cy="1436712"/>
          </a:xfrm>
          <a:prstGeom prst="rect">
            <a:avLst/>
          </a:prstGeom>
        </p:spPr>
      </p:pic>
      <p:pic>
        <p:nvPicPr>
          <p:cNvPr id="10" name="Picture 9">
            <a:extLst>
              <a:ext uri="{FF2B5EF4-FFF2-40B4-BE49-F238E27FC236}">
                <a16:creationId xmlns:a16="http://schemas.microsoft.com/office/drawing/2014/main" id="{D9FC6F7A-F89C-D57E-BECE-1D7EC57B8EF2}"/>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865136" y="413483"/>
            <a:ext cx="4332386" cy="1451934"/>
          </a:xfrm>
          <a:prstGeom prst="rect">
            <a:avLst/>
          </a:prstGeom>
          <a:noFill/>
        </p:spPr>
      </p:pic>
      <p:pic>
        <p:nvPicPr>
          <p:cNvPr id="11" name="Picture 10" descr="A screen shot of a calendar&#10;&#10;Description automatically generated">
            <a:extLst>
              <a:ext uri="{FF2B5EF4-FFF2-40B4-BE49-F238E27FC236}">
                <a16:creationId xmlns:a16="http://schemas.microsoft.com/office/drawing/2014/main" id="{C3E838E6-4D75-828B-9FCA-50CB592EDFBF}"/>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l="17758" r="50000" b="80060"/>
          <a:stretch/>
        </p:blipFill>
        <p:spPr>
          <a:xfrm>
            <a:off x="20246549" y="413483"/>
            <a:ext cx="4233624" cy="1451934"/>
          </a:xfrm>
          <a:prstGeom prst="rect">
            <a:avLst/>
          </a:prstGeom>
        </p:spPr>
      </p:pic>
    </p:spTree>
    <p:extLst>
      <p:ext uri="{BB962C8B-B14F-4D97-AF65-F5344CB8AC3E}">
        <p14:creationId xmlns:p14="http://schemas.microsoft.com/office/powerpoint/2010/main" val="962860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AB91E0B3-0EE3-A1FC-4250-3DC606D8FFB4}"/>
              </a:ext>
            </a:extLst>
          </p:cNvPr>
          <p:cNvSpPr txBox="1"/>
          <p:nvPr/>
        </p:nvSpPr>
        <p:spPr>
          <a:xfrm>
            <a:off x="13398312" y="2654925"/>
            <a:ext cx="16067274" cy="1938992"/>
          </a:xfrm>
          <a:prstGeom prst="rect">
            <a:avLst/>
          </a:prstGeom>
          <a:solidFill>
            <a:srgbClr val="2C223B">
              <a:alpha val="7059"/>
            </a:srgbClr>
          </a:solidFill>
        </p:spPr>
        <p:txBody>
          <a:bodyPr wrap="square" rtlCol="0">
            <a:spAutoFit/>
          </a:bodyPr>
          <a:lstStyle/>
          <a:p>
            <a:r>
              <a:rPr lang="en-US" sz="4000" b="1" dirty="0" smtClean="0">
                <a:latin typeface="Poppins Light" panose="00000400000000000000" pitchFamily="2" charset="0"/>
                <a:cs typeface="Poppins Light" panose="00000400000000000000" pitchFamily="2" charset="0"/>
              </a:rPr>
              <a:t>Title</a:t>
            </a:r>
            <a:r>
              <a:rPr lang="ro-RO" sz="4000" b="1" dirty="0" smtClean="0">
                <a:latin typeface="Poppins Light" panose="00000400000000000000" pitchFamily="2" charset="0"/>
                <a:cs typeface="Poppins Light" panose="00000400000000000000" pitchFamily="2" charset="0"/>
              </a:rPr>
              <a:t>: </a:t>
            </a:r>
            <a:r>
              <a:rPr lang="en-US" sz="4000" b="1" dirty="0">
                <a:latin typeface="Poppins Light" panose="00000400000000000000"/>
              </a:rPr>
              <a:t>The price of energy paid by EU consumers in the context of the war in Ukraine - empirical </a:t>
            </a:r>
            <a:r>
              <a:rPr lang="en-US" sz="4000" b="1" dirty="0" smtClean="0">
                <a:latin typeface="Poppins Light" panose="00000400000000000000"/>
              </a:rPr>
              <a:t>research</a:t>
            </a:r>
            <a:endParaRPr lang="en-US" sz="4000" b="1" dirty="0">
              <a:latin typeface="Poppins Light" panose="00000400000000000000" pitchFamily="2" charset="0"/>
              <a:cs typeface="Poppins Light" panose="00000400000000000000" pitchFamily="2" charset="0"/>
            </a:endParaRPr>
          </a:p>
        </p:txBody>
      </p:sp>
      <p:sp>
        <p:nvSpPr>
          <p:cNvPr id="14" name="TextBox 13">
            <a:extLst>
              <a:ext uri="{FF2B5EF4-FFF2-40B4-BE49-F238E27FC236}">
                <a16:creationId xmlns:a16="http://schemas.microsoft.com/office/drawing/2014/main" id="{39498380-4970-B1BF-834C-E404DC1D9CE5}"/>
              </a:ext>
            </a:extLst>
          </p:cNvPr>
          <p:cNvSpPr txBox="1"/>
          <p:nvPr/>
        </p:nvSpPr>
        <p:spPr>
          <a:xfrm>
            <a:off x="13398312" y="4866863"/>
            <a:ext cx="16067273" cy="1077218"/>
          </a:xfrm>
          <a:prstGeom prst="rect">
            <a:avLst/>
          </a:prstGeom>
          <a:solidFill>
            <a:srgbClr val="2C223B">
              <a:alpha val="7059"/>
            </a:srgbClr>
          </a:solidFill>
        </p:spPr>
        <p:txBody>
          <a:bodyPr wrap="square" rtlCol="0">
            <a:spAutoFit/>
          </a:bodyPr>
          <a:lstStyle/>
          <a:p>
            <a:r>
              <a:rPr lang="en-US" sz="3200" dirty="0" smtClean="0">
                <a:latin typeface="Poppins Light" panose="00000400000000000000" pitchFamily="2" charset="0"/>
                <a:cs typeface="Poppins Light" panose="00000400000000000000" pitchFamily="2" charset="0"/>
              </a:rPr>
              <a:t>Authors</a:t>
            </a:r>
            <a:r>
              <a:rPr lang="ro-RO" sz="3200" dirty="0" smtClean="0">
                <a:latin typeface="Poppins Light" panose="00000400000000000000" pitchFamily="2" charset="0"/>
                <a:cs typeface="Poppins Light" panose="00000400000000000000" pitchFamily="2" charset="0"/>
              </a:rPr>
              <a:t>: </a:t>
            </a:r>
            <a:r>
              <a:rPr lang="it-IT" sz="3200" dirty="0">
                <a:latin typeface="Poppins Light" panose="00000400000000000000" pitchFamily="2" charset="0"/>
                <a:cs typeface="Poppins Light" panose="00000400000000000000" pitchFamily="2" charset="0"/>
              </a:rPr>
              <a:t>Alexandru-Mihăiță </a:t>
            </a:r>
            <a:r>
              <a:rPr lang="it-IT" sz="3200" dirty="0" smtClean="0">
                <a:latin typeface="Poppins Light" panose="00000400000000000000" pitchFamily="2" charset="0"/>
                <a:cs typeface="Poppins Light" panose="00000400000000000000" pitchFamily="2" charset="0"/>
              </a:rPr>
              <a:t>Ichim, </a:t>
            </a:r>
            <a:r>
              <a:rPr lang="it-IT" sz="3200" dirty="0">
                <a:latin typeface="Poppins Light" panose="00000400000000000000" pitchFamily="2" charset="0"/>
                <a:cs typeface="Poppins Light" panose="00000400000000000000" pitchFamily="2" charset="0"/>
              </a:rPr>
              <a:t>Teodora Monica </a:t>
            </a:r>
            <a:r>
              <a:rPr lang="it-IT" sz="3200" dirty="0" smtClean="0">
                <a:latin typeface="Poppins Light" panose="00000400000000000000" pitchFamily="2" charset="0"/>
                <a:cs typeface="Poppins Light" panose="00000400000000000000" pitchFamily="2" charset="0"/>
              </a:rPr>
              <a:t>Fulga </a:t>
            </a:r>
            <a:r>
              <a:rPr lang="it-IT" sz="3200" dirty="0">
                <a:latin typeface="Poppins Light" panose="00000400000000000000" pitchFamily="2" charset="0"/>
                <a:cs typeface="Poppins Light" panose="00000400000000000000" pitchFamily="2" charset="0"/>
              </a:rPr>
              <a:t>and Andrei Dorian </a:t>
            </a:r>
            <a:r>
              <a:rPr lang="it-IT" sz="3200" dirty="0" smtClean="0">
                <a:latin typeface="Poppins Light" panose="00000400000000000000" pitchFamily="2" charset="0"/>
                <a:cs typeface="Poppins Light" panose="00000400000000000000" pitchFamily="2" charset="0"/>
              </a:rPr>
              <a:t>Panduru</a:t>
            </a:r>
            <a:endParaRPr lang="en-US" sz="3200" dirty="0">
              <a:latin typeface="Poppins Light" panose="00000400000000000000" pitchFamily="2" charset="0"/>
              <a:cs typeface="Poppins Light" panose="00000400000000000000" pitchFamily="2" charset="0"/>
            </a:endParaRPr>
          </a:p>
        </p:txBody>
      </p:sp>
      <p:sp>
        <p:nvSpPr>
          <p:cNvPr id="15" name="TextBox 14">
            <a:extLst>
              <a:ext uri="{FF2B5EF4-FFF2-40B4-BE49-F238E27FC236}">
                <a16:creationId xmlns:a16="http://schemas.microsoft.com/office/drawing/2014/main" id="{297967ED-A615-7E01-D328-AF55338B0E1A}"/>
              </a:ext>
            </a:extLst>
          </p:cNvPr>
          <p:cNvSpPr txBox="1"/>
          <p:nvPr/>
        </p:nvSpPr>
        <p:spPr>
          <a:xfrm>
            <a:off x="13398312" y="6090076"/>
            <a:ext cx="16067273" cy="1077218"/>
          </a:xfrm>
          <a:prstGeom prst="rect">
            <a:avLst/>
          </a:prstGeom>
          <a:solidFill>
            <a:srgbClr val="2C223B">
              <a:alpha val="7059"/>
            </a:srgbClr>
          </a:solidFill>
        </p:spPr>
        <p:txBody>
          <a:bodyPr wrap="square" rtlCol="0">
            <a:spAutoFit/>
          </a:bodyPr>
          <a:lstStyle/>
          <a:p>
            <a:r>
              <a:rPr lang="en-US" sz="3200" dirty="0" smtClean="0">
                <a:latin typeface="Poppins Light" panose="00000400000000000000" pitchFamily="2" charset="0"/>
                <a:cs typeface="Poppins Light" panose="00000400000000000000" pitchFamily="2" charset="0"/>
              </a:rPr>
              <a:t>Affiliation</a:t>
            </a:r>
            <a:r>
              <a:rPr lang="ro-RO" sz="3200" dirty="0" smtClean="0">
                <a:latin typeface="Poppins Light" panose="00000400000000000000" pitchFamily="2" charset="0"/>
                <a:cs typeface="Poppins Light" panose="00000400000000000000" pitchFamily="2" charset="0"/>
              </a:rPr>
              <a:t>: </a:t>
            </a:r>
            <a:r>
              <a:rPr lang="ro-RO" sz="3200" dirty="0" smtClean="0">
                <a:latin typeface="Poppins Light" panose="00000400000000000000" pitchFamily="2" charset="0"/>
                <a:cs typeface="Poppins Light" panose="00000400000000000000" pitchFamily="2" charset="0"/>
              </a:rPr>
              <a:t>Bucharest University </a:t>
            </a:r>
            <a:r>
              <a:rPr lang="ro-RO" sz="3200" dirty="0">
                <a:latin typeface="Poppins Light" panose="00000400000000000000" pitchFamily="2" charset="0"/>
                <a:cs typeface="Poppins Light" panose="00000400000000000000" pitchFamily="2" charset="0"/>
              </a:rPr>
              <a:t>of Economic Studies, Bucharest, Romania</a:t>
            </a:r>
            <a:endParaRPr lang="en-US" sz="3200" dirty="0">
              <a:latin typeface="Poppins Light" panose="00000400000000000000" pitchFamily="2" charset="0"/>
              <a:cs typeface="Poppins Light" panose="00000400000000000000" pitchFamily="2" charset="0"/>
            </a:endParaRPr>
          </a:p>
        </p:txBody>
      </p:sp>
      <p:sp>
        <p:nvSpPr>
          <p:cNvPr id="16" name="TextBox 15">
            <a:extLst>
              <a:ext uri="{FF2B5EF4-FFF2-40B4-BE49-F238E27FC236}">
                <a16:creationId xmlns:a16="http://schemas.microsoft.com/office/drawing/2014/main" id="{6385552E-C1F0-06B4-3D33-D7DF687B6E5C}"/>
              </a:ext>
            </a:extLst>
          </p:cNvPr>
          <p:cNvSpPr txBox="1"/>
          <p:nvPr/>
        </p:nvSpPr>
        <p:spPr>
          <a:xfrm>
            <a:off x="13398312" y="7263173"/>
            <a:ext cx="16067273" cy="1077218"/>
          </a:xfrm>
          <a:prstGeom prst="rect">
            <a:avLst/>
          </a:prstGeom>
          <a:solidFill>
            <a:srgbClr val="2C223B">
              <a:alpha val="7059"/>
            </a:srgbClr>
          </a:solidFill>
        </p:spPr>
        <p:txBody>
          <a:bodyPr wrap="square" rtlCol="0">
            <a:spAutoFit/>
          </a:bodyPr>
          <a:lstStyle/>
          <a:p>
            <a:r>
              <a:rPr lang="en-US" sz="3200" dirty="0">
                <a:latin typeface="Poppins Light" panose="00000400000000000000" pitchFamily="2" charset="0"/>
                <a:cs typeface="Poppins Light" panose="00000400000000000000" pitchFamily="2" charset="0"/>
              </a:rPr>
              <a:t>Email</a:t>
            </a:r>
            <a:r>
              <a:rPr lang="en-US" sz="3200" dirty="0" smtClean="0">
                <a:latin typeface="Poppins Light" panose="00000400000000000000" pitchFamily="2" charset="0"/>
                <a:cs typeface="Poppins Light" panose="00000400000000000000" pitchFamily="2" charset="0"/>
              </a:rPr>
              <a:t>:</a:t>
            </a:r>
            <a:r>
              <a:rPr lang="ro-RO" sz="3200" dirty="0" smtClean="0">
                <a:latin typeface="Poppins Light" panose="00000400000000000000" pitchFamily="2" charset="0"/>
                <a:cs typeface="Poppins Light" panose="00000400000000000000" pitchFamily="2" charset="0"/>
              </a:rPr>
              <a:t> </a:t>
            </a:r>
            <a:r>
              <a:rPr lang="ro-RO" sz="3200" dirty="0">
                <a:latin typeface="Poppins Light" panose="00000400000000000000" pitchFamily="2" charset="0"/>
                <a:cs typeface="Poppins Light" panose="00000400000000000000" pitchFamily="2" charset="0"/>
              </a:rPr>
              <a:t>mihaita_alex_06@yahoo.com; teodora.fulga@amp.ase.ro; </a:t>
            </a:r>
            <a:r>
              <a:rPr lang="de-DE" sz="3200" dirty="0" smtClean="0">
                <a:latin typeface="Poppins Light" panose="00000400000000000000" pitchFamily="2" charset="0"/>
                <a:cs typeface="Poppins Light" panose="00000400000000000000" pitchFamily="2" charset="0"/>
              </a:rPr>
              <a:t>dorianpanduru@yahoo.com</a:t>
            </a:r>
            <a:endParaRPr lang="en-US" sz="3200" dirty="0">
              <a:latin typeface="Poppins Light" panose="00000400000000000000" pitchFamily="2" charset="0"/>
              <a:cs typeface="Poppins Light" panose="00000400000000000000" pitchFamily="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060235009"/>
              </p:ext>
            </p:extLst>
          </p:nvPr>
        </p:nvGraphicFramePr>
        <p:xfrm>
          <a:off x="345225" y="9717041"/>
          <a:ext cx="17753664" cy="18137539"/>
        </p:xfrm>
        <a:graphic>
          <a:graphicData uri="http://schemas.openxmlformats.org/drawingml/2006/table">
            <a:tbl>
              <a:tblPr firstRow="1" bandRow="1">
                <a:tableStyleId>{5C22544A-7EE6-4342-B048-85BDC9FD1C3A}</a:tableStyleId>
              </a:tblPr>
              <a:tblGrid>
                <a:gridCol w="17753664">
                  <a:extLst>
                    <a:ext uri="{9D8B030D-6E8A-4147-A177-3AD203B41FA5}">
                      <a16:colId xmlns:a16="http://schemas.microsoft.com/office/drawing/2014/main" val="791716451"/>
                    </a:ext>
                  </a:extLst>
                </a:gridCol>
              </a:tblGrid>
              <a:tr h="18137539">
                <a:tc>
                  <a:txBody>
                    <a:bodyPr/>
                    <a:lstStyle/>
                    <a:p>
                      <a:endParaRPr lang="ro-RO" sz="1200" b="0" dirty="0" smtClean="0">
                        <a:solidFill>
                          <a:schemeClr val="tx1"/>
                        </a:solidFill>
                        <a:latin typeface="Times New Roman" panose="02020603050405020304" pitchFamily="18" charset="0"/>
                        <a:cs typeface="Times New Roman" panose="02020603050405020304" pitchFamily="18" charset="0"/>
                      </a:endParaRPr>
                    </a:p>
                    <a:p>
                      <a:endParaRPr lang="ro-RO" sz="1200" b="0" kern="1200" dirty="0" smtClean="0">
                        <a:solidFill>
                          <a:schemeClr val="tx1"/>
                        </a:solidFill>
                        <a:effectLst/>
                        <a:latin typeface="Times New Roman" panose="02020603050405020304" pitchFamily="18" charset="0"/>
                        <a:ea typeface="+mn-ea"/>
                        <a:cs typeface="Times New Roman" panose="02020603050405020304" pitchFamily="18" charset="0"/>
                      </a:endParaRPr>
                    </a:p>
                    <a:p>
                      <a:endParaRPr lang="ro-RO" sz="1200" b="0" kern="1200" dirty="0" smtClean="0">
                        <a:solidFill>
                          <a:schemeClr val="tx1"/>
                        </a:solidFill>
                        <a:effectLst/>
                        <a:latin typeface="Times New Roman" panose="02020603050405020304" pitchFamily="18" charset="0"/>
                        <a:ea typeface="+mn-ea"/>
                        <a:cs typeface="Times New Roman" panose="02020603050405020304" pitchFamily="18" charset="0"/>
                      </a:endParaRPr>
                    </a:p>
                    <a:p>
                      <a:endParaRPr lang="ro-RO" sz="1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278091329"/>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266669462"/>
              </p:ext>
            </p:extLst>
          </p:nvPr>
        </p:nvGraphicFramePr>
        <p:xfrm>
          <a:off x="18604738" y="9717041"/>
          <a:ext cx="11437112" cy="18137539"/>
        </p:xfrm>
        <a:graphic>
          <a:graphicData uri="http://schemas.openxmlformats.org/drawingml/2006/table">
            <a:tbl>
              <a:tblPr firstRow="1" bandRow="1">
                <a:tableStyleId>{5C22544A-7EE6-4342-B048-85BDC9FD1C3A}</a:tableStyleId>
              </a:tblPr>
              <a:tblGrid>
                <a:gridCol w="11437112">
                  <a:extLst>
                    <a:ext uri="{9D8B030D-6E8A-4147-A177-3AD203B41FA5}">
                      <a16:colId xmlns:a16="http://schemas.microsoft.com/office/drawing/2014/main" val="1708896906"/>
                    </a:ext>
                  </a:extLst>
                </a:gridCol>
              </a:tblGrid>
              <a:tr h="18137539">
                <a:tc>
                  <a:txBody>
                    <a:bodyPr/>
                    <a:lstStyle/>
                    <a:p>
                      <a:endParaRPr lang="ro-RO" sz="2800" b="0" dirty="0" smtClean="0">
                        <a:solidFill>
                          <a:schemeClr val="tx1"/>
                        </a:solidFill>
                        <a:latin typeface="Times New Roman" panose="02020603050405020304" pitchFamily="18" charset="0"/>
                        <a:cs typeface="Times New Roman" panose="02020603050405020304" pitchFamily="18" charset="0"/>
                      </a:endParaRPr>
                    </a:p>
                    <a:p>
                      <a:pPr marL="285750" indent="-285750" algn="l" defTabSz="3027487" rtl="0" eaLnBrk="1" latinLnBrk="0" hangingPunct="1">
                        <a:buFont typeface="Arial" panose="020B0604020202020204" pitchFamily="34" charset="0"/>
                        <a:buChar char="•"/>
                      </a:pPr>
                      <a:endParaRPr lang="ro-RO" sz="28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indent="0">
                        <a:buFont typeface="Arial" panose="020B0604020202020204" pitchFamily="34" charset="0"/>
                        <a:buNone/>
                      </a:pPr>
                      <a:endParaRPr lang="ro-RO" sz="28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indent="0">
                        <a:buFont typeface="Arial" panose="020B0604020202020204" pitchFamily="34" charset="0"/>
                        <a:buNone/>
                      </a:pPr>
                      <a:endParaRPr lang="ro-RO" sz="28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indent="0">
                        <a:buFont typeface="Arial" panose="020B0604020202020204" pitchFamily="34" charset="0"/>
                        <a:buNone/>
                      </a:pPr>
                      <a:endParaRPr lang="ro-RO" sz="28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indent="0">
                        <a:buFont typeface="Arial" panose="020B0604020202020204" pitchFamily="34" charset="0"/>
                        <a:buNone/>
                      </a:pPr>
                      <a:endParaRPr lang="ro-RO" sz="28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indent="0">
                        <a:buFont typeface="Arial" panose="020B0604020202020204" pitchFamily="34" charset="0"/>
                        <a:buNone/>
                      </a:pPr>
                      <a:endParaRPr lang="ro-RO" sz="28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indent="0">
                        <a:buFont typeface="Arial" panose="020B0604020202020204" pitchFamily="34" charset="0"/>
                        <a:buNone/>
                      </a:pPr>
                      <a:endParaRPr lang="ro-RO" sz="28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indent="0">
                        <a:buFont typeface="Arial" panose="020B0604020202020204" pitchFamily="34" charset="0"/>
                        <a:buNone/>
                      </a:pPr>
                      <a:endParaRPr lang="ro-RO" sz="28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indent="0">
                        <a:buFont typeface="Arial" panose="020B0604020202020204" pitchFamily="34" charset="0"/>
                        <a:buNone/>
                      </a:pPr>
                      <a:endParaRPr lang="ro-RO" sz="28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marR="0" indent="0" algn="l" defTabSz="3027487" rtl="0" eaLnBrk="1" fontAlgn="auto" latinLnBrk="0" hangingPunct="1">
                        <a:lnSpc>
                          <a:spcPct val="100000"/>
                        </a:lnSpc>
                        <a:spcBef>
                          <a:spcPts val="0"/>
                        </a:spcBef>
                        <a:spcAft>
                          <a:spcPts val="0"/>
                        </a:spcAft>
                        <a:buClrTx/>
                        <a:buSzTx/>
                        <a:buFont typeface="Arial" panose="020B0604020202020204" pitchFamily="34" charset="0"/>
                        <a:buNone/>
                        <a:tabLst/>
                        <a:defRPr/>
                      </a:pPr>
                      <a:endParaRPr lang="ro-RO" sz="28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marR="0" indent="0" algn="l" defTabSz="3027487" rtl="0" eaLnBrk="1" fontAlgn="auto" latinLnBrk="0" hangingPunct="1">
                        <a:lnSpc>
                          <a:spcPct val="100000"/>
                        </a:lnSpc>
                        <a:spcBef>
                          <a:spcPts val="0"/>
                        </a:spcBef>
                        <a:spcAft>
                          <a:spcPts val="0"/>
                        </a:spcAft>
                        <a:buClrTx/>
                        <a:buSzTx/>
                        <a:buFont typeface="Arial" panose="020B0604020202020204" pitchFamily="34" charset="0"/>
                        <a:buNone/>
                        <a:tabLst/>
                        <a:defRPr/>
                      </a:pPr>
                      <a:endParaRPr lang="ro-RO" sz="28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marR="0" indent="0" algn="l" defTabSz="3027487" rtl="0" eaLnBrk="1" fontAlgn="auto" latinLnBrk="0" hangingPunct="1">
                        <a:lnSpc>
                          <a:spcPct val="100000"/>
                        </a:lnSpc>
                        <a:spcBef>
                          <a:spcPts val="0"/>
                        </a:spcBef>
                        <a:spcAft>
                          <a:spcPts val="0"/>
                        </a:spcAft>
                        <a:buClrTx/>
                        <a:buSzTx/>
                        <a:buFont typeface="Arial" panose="020B0604020202020204" pitchFamily="34" charset="0"/>
                        <a:buNone/>
                        <a:tabLst/>
                        <a:defRPr/>
                      </a:pPr>
                      <a:endParaRPr lang="ro-RO" sz="28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marR="0" indent="0" algn="l" defTabSz="3027487" rtl="0" eaLnBrk="1" fontAlgn="auto" latinLnBrk="0" hangingPunct="1">
                        <a:lnSpc>
                          <a:spcPct val="100000"/>
                        </a:lnSpc>
                        <a:spcBef>
                          <a:spcPts val="0"/>
                        </a:spcBef>
                        <a:spcAft>
                          <a:spcPts val="0"/>
                        </a:spcAft>
                        <a:buClrTx/>
                        <a:buSzTx/>
                        <a:buFont typeface="Arial" panose="020B0604020202020204" pitchFamily="34" charset="0"/>
                        <a:buNone/>
                        <a:tabLst/>
                        <a:defRPr/>
                      </a:pPr>
                      <a:endParaRPr lang="ro-RO" sz="28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marR="0" indent="0" algn="l" defTabSz="3027487" rtl="0" eaLnBrk="1" fontAlgn="auto" latinLnBrk="0" hangingPunct="1">
                        <a:lnSpc>
                          <a:spcPct val="100000"/>
                        </a:lnSpc>
                        <a:spcBef>
                          <a:spcPts val="0"/>
                        </a:spcBef>
                        <a:spcAft>
                          <a:spcPts val="0"/>
                        </a:spcAft>
                        <a:buClrTx/>
                        <a:buSzTx/>
                        <a:buFont typeface="Arial" panose="020B0604020202020204" pitchFamily="34" charset="0"/>
                        <a:buNone/>
                        <a:tabLst/>
                        <a:defRPr/>
                      </a:pPr>
                      <a:endParaRPr lang="ro-RO" sz="28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defTabSz="3027487">
                        <a:defRPr/>
                      </a:pPr>
                      <a:endParaRPr lang="ro-RO" sz="2800" b="1" dirty="0" smtClean="0">
                        <a:solidFill>
                          <a:schemeClr val="tx1"/>
                        </a:solidFill>
                        <a:latin typeface="Times New Roman" panose="02020603050405020304" pitchFamily="18" charset="0"/>
                        <a:cs typeface="Times New Roman" panose="02020603050405020304" pitchFamily="18" charset="0"/>
                      </a:endParaRPr>
                    </a:p>
                    <a:p>
                      <a:pPr defTabSz="3027487">
                        <a:defRPr/>
                      </a:pPr>
                      <a:r>
                        <a:rPr lang="ro-RO" sz="2800" b="1" dirty="0" smtClean="0">
                          <a:solidFill>
                            <a:schemeClr val="tx1"/>
                          </a:solidFill>
                          <a:latin typeface="Times New Roman" panose="02020603050405020304" pitchFamily="18" charset="0"/>
                          <a:cs typeface="Times New Roman" panose="02020603050405020304" pitchFamily="18" charset="0"/>
                        </a:rPr>
                        <a:t>         </a:t>
                      </a:r>
                      <a:r>
                        <a:rPr lang="en-US" sz="2800" b="1" dirty="0" smtClean="0">
                          <a:solidFill>
                            <a:schemeClr val="tx1"/>
                          </a:solidFill>
                          <a:latin typeface="Times New Roman" panose="02020603050405020304" pitchFamily="18" charset="0"/>
                          <a:cs typeface="Times New Roman" panose="02020603050405020304" pitchFamily="18" charset="0"/>
                        </a:rPr>
                        <a:t>Di</a:t>
                      </a:r>
                      <a:r>
                        <a:rPr lang="ro-RO" sz="2800" b="1" dirty="0" smtClean="0">
                          <a:solidFill>
                            <a:schemeClr val="tx1"/>
                          </a:solidFill>
                          <a:latin typeface="Times New Roman" panose="02020603050405020304" pitchFamily="18" charset="0"/>
                          <a:cs typeface="Times New Roman" panose="02020603050405020304" pitchFamily="18" charset="0"/>
                        </a:rPr>
                        <a:t>D</a:t>
                      </a:r>
                      <a:r>
                        <a:rPr lang="en-US" sz="2800" dirty="0" smtClean="0">
                          <a:solidFill>
                            <a:schemeClr val="tx1"/>
                          </a:solidFill>
                          <a:latin typeface="Times New Roman" panose="02020603050405020304" pitchFamily="18" charset="0"/>
                          <a:cs typeface="Times New Roman" panose="02020603050405020304" pitchFamily="18" charset="0"/>
                        </a:rPr>
                        <a:t> is based on regression:</a:t>
                      </a:r>
                      <a:r>
                        <a:rPr lang="ro-RO" sz="2800"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δDD</a:t>
                      </a:r>
                      <a:r>
                        <a:rPr lang="en-US" sz="2800" b="1" dirty="0" smtClean="0">
                          <a:solidFill>
                            <a:schemeClr val="tx1"/>
                          </a:solidFill>
                          <a:latin typeface="Times New Roman" panose="02020603050405020304" pitchFamily="18" charset="0"/>
                          <a:cs typeface="Times New Roman" panose="02020603050405020304" pitchFamily="18" charset="0"/>
                        </a:rPr>
                        <a:t> = (ӮB2 - ӮB1) - (ӮA2 - ӮA1</a:t>
                      </a:r>
                      <a:r>
                        <a:rPr lang="ro-RO" sz="2800" b="1" dirty="0" smtClean="0">
                          <a:solidFill>
                            <a:schemeClr val="tx1"/>
                          </a:solidFill>
                          <a:latin typeface="Times New Roman" panose="02020603050405020304" pitchFamily="18" charset="0"/>
                          <a:cs typeface="Times New Roman" panose="02020603050405020304" pitchFamily="18" charset="0"/>
                        </a:rPr>
                        <a:t>)</a:t>
                      </a:r>
                    </a:p>
                    <a:p>
                      <a:pPr marL="0" algn="l" defTabSz="3027487" rtl="0" eaLnBrk="1" latinLnBrk="0" hangingPunct="1">
                        <a:defRPr/>
                      </a:pPr>
                      <a:r>
                        <a:rPr lang="ro-RO" sz="2000" b="1" kern="1200" dirty="0" smtClean="0">
                          <a:solidFill>
                            <a:schemeClr val="tx1"/>
                          </a:solidFill>
                          <a:latin typeface="Times New Roman" panose="02020603050405020304" pitchFamily="18" charset="0"/>
                          <a:ea typeface="+mn-ea"/>
                          <a:cs typeface="Times New Roman" panose="02020603050405020304" pitchFamily="18" charset="0"/>
                        </a:rPr>
                        <a:t>             </a:t>
                      </a:r>
                      <a:r>
                        <a:rPr lang="en-US" sz="2000" b="1" kern="1200" dirty="0" smtClean="0">
                          <a:solidFill>
                            <a:schemeClr val="tx1"/>
                          </a:solidFill>
                          <a:latin typeface="Times New Roman" panose="02020603050405020304" pitchFamily="18" charset="0"/>
                          <a:ea typeface="+mn-ea"/>
                          <a:cs typeface="Times New Roman" panose="02020603050405020304" pitchFamily="18" charset="0"/>
                        </a:rPr>
                        <a:t>where: </a:t>
                      </a:r>
                      <a:endParaRPr lang="ro-RO" sz="2000" b="1" kern="1200" dirty="0" smtClean="0">
                        <a:solidFill>
                          <a:schemeClr val="tx1"/>
                        </a:solidFill>
                        <a:latin typeface="Times New Roman" panose="02020603050405020304" pitchFamily="18" charset="0"/>
                        <a:ea typeface="+mn-ea"/>
                        <a:cs typeface="Times New Roman" panose="02020603050405020304" pitchFamily="18" charset="0"/>
                      </a:endParaRPr>
                    </a:p>
                    <a:p>
                      <a:pPr marL="0" algn="l" defTabSz="3027487" rtl="0" eaLnBrk="1" latinLnBrk="0" hangingPunct="1">
                        <a:defRPr/>
                      </a:pPr>
                      <a:r>
                        <a:rPr lang="ro-RO" sz="2000" b="1" kern="1200" dirty="0" smtClean="0">
                          <a:solidFill>
                            <a:schemeClr val="tx1"/>
                          </a:solidFill>
                          <a:latin typeface="Times New Roman" panose="02020603050405020304" pitchFamily="18" charset="0"/>
                          <a:ea typeface="+mn-ea"/>
                          <a:cs typeface="Times New Roman" panose="02020603050405020304" pitchFamily="18" charset="0"/>
                        </a:rPr>
                        <a:t>            </a:t>
                      </a:r>
                      <a:r>
                        <a:rPr lang="ro-RO" sz="2000" b="1" kern="1200" dirty="0" smtClean="0">
                          <a:solidFill>
                            <a:schemeClr val="tx1"/>
                          </a:solidFill>
                          <a:latin typeface="Times New Roman" panose="02020603050405020304" pitchFamily="18" charset="0"/>
                          <a:ea typeface="+mn-ea"/>
                          <a:cs typeface="Times New Roman" panose="02020603050405020304" pitchFamily="18" charset="0"/>
                        </a:rPr>
                        <a:t> </a:t>
                      </a:r>
                      <a:r>
                        <a:rPr lang="en-US" sz="2000" b="1" kern="1200" dirty="0" err="1" smtClean="0">
                          <a:solidFill>
                            <a:schemeClr val="tx1"/>
                          </a:solidFill>
                          <a:latin typeface="Times New Roman" panose="02020603050405020304" pitchFamily="18" charset="0"/>
                          <a:ea typeface="+mn-ea"/>
                          <a:cs typeface="Times New Roman" panose="02020603050405020304" pitchFamily="18" charset="0"/>
                        </a:rPr>
                        <a:t>δDD</a:t>
                      </a:r>
                      <a:r>
                        <a:rPr lang="en-US" sz="2000" b="1" kern="1200" dirty="0" smtClean="0">
                          <a:solidFill>
                            <a:schemeClr val="tx1"/>
                          </a:solidFill>
                          <a:latin typeface="Times New Roman" panose="02020603050405020304" pitchFamily="18" charset="0"/>
                          <a:ea typeface="+mn-ea"/>
                          <a:cs typeface="Times New Roman" panose="02020603050405020304" pitchFamily="18" charset="0"/>
                        </a:rPr>
                        <a:t> </a:t>
                      </a:r>
                      <a:r>
                        <a:rPr lang="en-US" sz="2000" b="1" kern="1200" dirty="0" smtClean="0">
                          <a:solidFill>
                            <a:schemeClr val="tx1"/>
                          </a:solidFill>
                          <a:latin typeface="Times New Roman" panose="02020603050405020304" pitchFamily="18" charset="0"/>
                          <a:ea typeface="+mn-ea"/>
                          <a:cs typeface="Times New Roman" panose="02020603050405020304" pitchFamily="18" charset="0"/>
                        </a:rPr>
                        <a:t>= Difference in difference; </a:t>
                      </a:r>
                      <a:endParaRPr lang="ro-RO" sz="2000" b="1" kern="1200" dirty="0" smtClean="0">
                        <a:solidFill>
                          <a:schemeClr val="tx1"/>
                        </a:solidFill>
                        <a:latin typeface="Times New Roman" panose="02020603050405020304" pitchFamily="18" charset="0"/>
                        <a:ea typeface="+mn-ea"/>
                        <a:cs typeface="Times New Roman" panose="02020603050405020304" pitchFamily="18" charset="0"/>
                      </a:endParaRPr>
                    </a:p>
                    <a:p>
                      <a:pPr marL="0" algn="l" defTabSz="3027487" rtl="0" eaLnBrk="1" latinLnBrk="0" hangingPunct="1">
                        <a:defRPr/>
                      </a:pPr>
                      <a:r>
                        <a:rPr lang="ro-RO" sz="2000" b="1" kern="1200" dirty="0" smtClean="0">
                          <a:solidFill>
                            <a:schemeClr val="tx1"/>
                          </a:solidFill>
                          <a:latin typeface="Times New Roman" panose="02020603050405020304" pitchFamily="18" charset="0"/>
                          <a:ea typeface="+mn-ea"/>
                          <a:cs typeface="Times New Roman" panose="02020603050405020304" pitchFamily="18" charset="0"/>
                        </a:rPr>
                        <a:t>            </a:t>
                      </a:r>
                      <a:r>
                        <a:rPr lang="ro-RO" sz="2000" b="1" kern="1200" dirty="0" smtClean="0">
                          <a:solidFill>
                            <a:schemeClr val="tx1"/>
                          </a:solidFill>
                          <a:latin typeface="Times New Roman" panose="02020603050405020304" pitchFamily="18" charset="0"/>
                          <a:ea typeface="+mn-ea"/>
                          <a:cs typeface="Times New Roman" panose="02020603050405020304" pitchFamily="18" charset="0"/>
                        </a:rPr>
                        <a:t> </a:t>
                      </a:r>
                      <a:r>
                        <a:rPr lang="en-US" sz="2000" b="1" kern="1200" dirty="0" smtClean="0">
                          <a:solidFill>
                            <a:schemeClr val="tx1"/>
                          </a:solidFill>
                          <a:latin typeface="Times New Roman" panose="02020603050405020304" pitchFamily="18" charset="0"/>
                          <a:ea typeface="+mn-ea"/>
                          <a:cs typeface="Times New Roman" panose="02020603050405020304" pitchFamily="18" charset="0"/>
                        </a:rPr>
                        <a:t>ӮA1 </a:t>
                      </a:r>
                      <a:r>
                        <a:rPr lang="en-US" sz="2000" b="1" kern="1200" dirty="0" smtClean="0">
                          <a:solidFill>
                            <a:schemeClr val="tx1"/>
                          </a:solidFill>
                          <a:latin typeface="Times New Roman" panose="02020603050405020304" pitchFamily="18" charset="0"/>
                          <a:ea typeface="+mn-ea"/>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Control group pre-intervention; </a:t>
                      </a:r>
                      <a:endParaRPr lang="ro-RO" sz="2000" dirty="0" smtClean="0">
                        <a:solidFill>
                          <a:schemeClr val="tx1"/>
                        </a:solidFill>
                        <a:latin typeface="Times New Roman" panose="02020603050405020304" pitchFamily="18" charset="0"/>
                        <a:cs typeface="Times New Roman" panose="02020603050405020304" pitchFamily="18" charset="0"/>
                      </a:endParaRPr>
                    </a:p>
                    <a:p>
                      <a:pPr defTabSz="3027487">
                        <a:defRPr/>
                      </a:pPr>
                      <a:r>
                        <a:rPr lang="ro-RO" sz="2000" b="1" dirty="0" smtClean="0">
                          <a:solidFill>
                            <a:schemeClr val="tx1"/>
                          </a:solidFill>
                          <a:latin typeface="Times New Roman" panose="02020603050405020304" pitchFamily="18" charset="0"/>
                          <a:cs typeface="Times New Roman" panose="02020603050405020304" pitchFamily="18" charset="0"/>
                        </a:rPr>
                        <a:t>            </a:t>
                      </a:r>
                      <a:r>
                        <a:rPr lang="ro-RO" sz="2000" b="1" dirty="0" smtClean="0">
                          <a:solidFill>
                            <a:schemeClr val="tx1"/>
                          </a:solidFill>
                          <a:latin typeface="Times New Roman" panose="02020603050405020304" pitchFamily="18" charset="0"/>
                          <a:cs typeface="Times New Roman" panose="02020603050405020304" pitchFamily="18" charset="0"/>
                        </a:rPr>
                        <a:t> </a:t>
                      </a:r>
                      <a:r>
                        <a:rPr lang="en-US" sz="2000" b="1" dirty="0" smtClean="0">
                          <a:solidFill>
                            <a:schemeClr val="tx1"/>
                          </a:solidFill>
                          <a:latin typeface="Times New Roman" panose="02020603050405020304" pitchFamily="18" charset="0"/>
                          <a:cs typeface="Times New Roman" panose="02020603050405020304" pitchFamily="18" charset="0"/>
                        </a:rPr>
                        <a:t>ӮA2</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 Control group post-intervention; </a:t>
                      </a:r>
                      <a:endParaRPr lang="ro-RO" sz="2000" dirty="0" smtClean="0">
                        <a:solidFill>
                          <a:schemeClr val="tx1"/>
                        </a:solidFill>
                        <a:latin typeface="Times New Roman" panose="02020603050405020304" pitchFamily="18" charset="0"/>
                        <a:cs typeface="Times New Roman" panose="02020603050405020304" pitchFamily="18" charset="0"/>
                      </a:endParaRPr>
                    </a:p>
                    <a:p>
                      <a:pPr defTabSz="3027487">
                        <a:defRPr/>
                      </a:pPr>
                      <a:r>
                        <a:rPr lang="ro-RO" sz="2000" b="1" dirty="0" smtClean="0">
                          <a:solidFill>
                            <a:schemeClr val="tx1"/>
                          </a:solidFill>
                          <a:latin typeface="Times New Roman" panose="02020603050405020304" pitchFamily="18" charset="0"/>
                          <a:cs typeface="Times New Roman" panose="02020603050405020304" pitchFamily="18" charset="0"/>
                        </a:rPr>
                        <a:t>            </a:t>
                      </a:r>
                      <a:r>
                        <a:rPr lang="ro-RO" sz="2000" b="1" dirty="0" smtClean="0">
                          <a:solidFill>
                            <a:schemeClr val="tx1"/>
                          </a:solidFill>
                          <a:latin typeface="Times New Roman" panose="02020603050405020304" pitchFamily="18" charset="0"/>
                          <a:cs typeface="Times New Roman" panose="02020603050405020304" pitchFamily="18" charset="0"/>
                        </a:rPr>
                        <a:t> </a:t>
                      </a:r>
                      <a:r>
                        <a:rPr lang="en-US" sz="2000" b="1" dirty="0" smtClean="0">
                          <a:solidFill>
                            <a:schemeClr val="tx1"/>
                          </a:solidFill>
                          <a:latin typeface="Times New Roman" panose="02020603050405020304" pitchFamily="18" charset="0"/>
                          <a:cs typeface="Times New Roman" panose="02020603050405020304" pitchFamily="18" charset="0"/>
                        </a:rPr>
                        <a:t>ӮB1</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Tre</a:t>
                      </a:r>
                      <a:r>
                        <a:rPr lang="ro-RO" sz="2000" dirty="0" smtClean="0">
                          <a:solidFill>
                            <a:schemeClr val="tx1"/>
                          </a:solidFill>
                          <a:latin typeface="Times New Roman" panose="02020603050405020304" pitchFamily="18" charset="0"/>
                          <a:cs typeface="Times New Roman" panose="02020603050405020304" pitchFamily="18" charset="0"/>
                        </a:rPr>
                        <a:t>a</a:t>
                      </a:r>
                      <a:r>
                        <a:rPr lang="en-US" sz="2000" dirty="0" err="1" smtClean="0">
                          <a:solidFill>
                            <a:schemeClr val="tx1"/>
                          </a:solidFill>
                          <a:latin typeface="Times New Roman" panose="02020603050405020304" pitchFamily="18" charset="0"/>
                          <a:cs typeface="Times New Roman" panose="02020603050405020304" pitchFamily="18" charset="0"/>
                        </a:rPr>
                        <a:t>tment</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group pre-intervention; </a:t>
                      </a:r>
                      <a:endParaRPr lang="ro-RO" sz="2000" dirty="0" smtClean="0">
                        <a:solidFill>
                          <a:schemeClr val="tx1"/>
                        </a:solidFill>
                        <a:latin typeface="Times New Roman" panose="02020603050405020304" pitchFamily="18" charset="0"/>
                        <a:cs typeface="Times New Roman" panose="02020603050405020304" pitchFamily="18" charset="0"/>
                      </a:endParaRPr>
                    </a:p>
                    <a:p>
                      <a:pPr defTabSz="3027487">
                        <a:defRPr/>
                      </a:pPr>
                      <a:r>
                        <a:rPr lang="ro-RO" sz="2000" b="1" dirty="0" smtClean="0">
                          <a:solidFill>
                            <a:schemeClr val="tx1"/>
                          </a:solidFill>
                          <a:latin typeface="Times New Roman" panose="02020603050405020304" pitchFamily="18" charset="0"/>
                          <a:cs typeface="Times New Roman" panose="02020603050405020304" pitchFamily="18" charset="0"/>
                        </a:rPr>
                        <a:t>            </a:t>
                      </a:r>
                      <a:r>
                        <a:rPr lang="ro-RO" sz="2000" b="1" dirty="0" smtClean="0">
                          <a:solidFill>
                            <a:schemeClr val="tx1"/>
                          </a:solidFill>
                          <a:latin typeface="Times New Roman" panose="02020603050405020304" pitchFamily="18" charset="0"/>
                          <a:cs typeface="Times New Roman" panose="02020603050405020304" pitchFamily="18" charset="0"/>
                        </a:rPr>
                        <a:t> </a:t>
                      </a:r>
                      <a:r>
                        <a:rPr lang="en-US" sz="2000" b="1" dirty="0" smtClean="0">
                          <a:solidFill>
                            <a:schemeClr val="tx1"/>
                          </a:solidFill>
                          <a:latin typeface="Times New Roman" panose="02020603050405020304" pitchFamily="18" charset="0"/>
                          <a:cs typeface="Times New Roman" panose="02020603050405020304" pitchFamily="18" charset="0"/>
                        </a:rPr>
                        <a:t>ӮB2</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Tre</a:t>
                      </a:r>
                      <a:r>
                        <a:rPr lang="ro-RO" sz="2000" dirty="0" smtClean="0">
                          <a:solidFill>
                            <a:schemeClr val="tx1"/>
                          </a:solidFill>
                          <a:latin typeface="Times New Roman" panose="02020603050405020304" pitchFamily="18" charset="0"/>
                          <a:cs typeface="Times New Roman" panose="02020603050405020304" pitchFamily="18" charset="0"/>
                        </a:rPr>
                        <a:t>a</a:t>
                      </a:r>
                      <a:r>
                        <a:rPr lang="en-US" sz="2000" dirty="0" err="1" smtClean="0">
                          <a:solidFill>
                            <a:schemeClr val="tx1"/>
                          </a:solidFill>
                          <a:latin typeface="Times New Roman" panose="02020603050405020304" pitchFamily="18" charset="0"/>
                          <a:cs typeface="Times New Roman" panose="02020603050405020304" pitchFamily="18" charset="0"/>
                        </a:rPr>
                        <a:t>tment</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group post-intervention</a:t>
                      </a:r>
                      <a:endParaRPr lang="ro-RO" sz="2000" dirty="0" smtClean="0">
                        <a:solidFill>
                          <a:schemeClr val="tx1"/>
                        </a:solidFill>
                        <a:latin typeface="Times New Roman" panose="02020603050405020304" pitchFamily="18" charset="0"/>
                        <a:cs typeface="Times New Roman" panose="02020603050405020304" pitchFamily="18" charset="0"/>
                      </a:endParaRPr>
                    </a:p>
                    <a:p>
                      <a:pPr defTabSz="3027487">
                        <a:defRPr/>
                      </a:pPr>
                      <a:endParaRPr lang="ro-RO" sz="2800" b="0"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34391275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816022036"/>
              </p:ext>
            </p:extLst>
          </p:nvPr>
        </p:nvGraphicFramePr>
        <p:xfrm>
          <a:off x="331552" y="28425787"/>
          <a:ext cx="29710297" cy="7489304"/>
        </p:xfrm>
        <a:graphic>
          <a:graphicData uri="http://schemas.openxmlformats.org/drawingml/2006/table">
            <a:tbl>
              <a:tblPr firstRow="1" bandRow="1">
                <a:tableStyleId>{5C22544A-7EE6-4342-B048-85BDC9FD1C3A}</a:tableStyleId>
              </a:tblPr>
              <a:tblGrid>
                <a:gridCol w="29710297">
                  <a:extLst>
                    <a:ext uri="{9D8B030D-6E8A-4147-A177-3AD203B41FA5}">
                      <a16:colId xmlns:a16="http://schemas.microsoft.com/office/drawing/2014/main" val="1222479136"/>
                    </a:ext>
                  </a:extLst>
                </a:gridCol>
              </a:tblGrid>
              <a:tr h="7489304">
                <a:tc>
                  <a:txBody>
                    <a:bodyPr/>
                    <a:lstStyle/>
                    <a:p>
                      <a:pPr marL="0" marR="0" indent="0" algn="l" defTabSz="3027487" rtl="0" eaLnBrk="1" fontAlgn="auto" latinLnBrk="0" hangingPunct="1">
                        <a:lnSpc>
                          <a:spcPct val="100000"/>
                        </a:lnSpc>
                        <a:spcBef>
                          <a:spcPts val="0"/>
                        </a:spcBef>
                        <a:spcAft>
                          <a:spcPts val="0"/>
                        </a:spcAft>
                        <a:buClrTx/>
                        <a:buSzTx/>
                        <a:buFontTx/>
                        <a:buNone/>
                        <a:tabLst/>
                        <a:defRPr/>
                      </a:pPr>
                      <a:endParaRPr lang="ro-RO" sz="5960" b="1" i="0" kern="1200" dirty="0" smtClean="0">
                        <a:solidFill>
                          <a:schemeClr val="lt1"/>
                        </a:solidFill>
                        <a:effectLst/>
                        <a:latin typeface="+mn-lt"/>
                        <a:ea typeface="+mn-ea"/>
                        <a:cs typeface="+mn-cs"/>
                      </a:endParaRPr>
                    </a:p>
                    <a:p>
                      <a:endParaRPr lang="ro-R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290595232"/>
                  </a:ext>
                </a:extLst>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224" y="2593135"/>
            <a:ext cx="12518231" cy="6001766"/>
          </a:xfrm>
          <a:prstGeom prst="rect">
            <a:avLst/>
          </a:prstGeom>
        </p:spPr>
      </p:pic>
      <p:sp>
        <p:nvSpPr>
          <p:cNvPr id="7" name="TextBox 6"/>
          <p:cNvSpPr txBox="1"/>
          <p:nvPr/>
        </p:nvSpPr>
        <p:spPr>
          <a:xfrm>
            <a:off x="345224" y="8846058"/>
            <a:ext cx="953119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ro-RO" dirty="0" smtClean="0"/>
              <a:t>Source: </a:t>
            </a:r>
            <a:r>
              <a:rPr lang="en-US" dirty="0"/>
              <a:t>Impact of Russia’s War on Ukraine Energy on European and Transatlantic Energy </a:t>
            </a:r>
            <a:r>
              <a:rPr lang="en-US" dirty="0" smtClean="0"/>
              <a:t>Policy</a:t>
            </a:r>
            <a:r>
              <a:rPr lang="ro-RO" dirty="0" smtClean="0"/>
              <a:t>, 2022</a:t>
            </a:r>
            <a:endParaRPr lang="ro-RO" dirty="0"/>
          </a:p>
        </p:txBody>
      </p:sp>
      <p:sp>
        <p:nvSpPr>
          <p:cNvPr id="8" name="Rectangle 7"/>
          <p:cNvSpPr/>
          <p:nvPr/>
        </p:nvSpPr>
        <p:spPr>
          <a:xfrm>
            <a:off x="584365" y="9478376"/>
            <a:ext cx="11127581" cy="791499"/>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ro-RO" sz="4000" b="1" dirty="0" smtClean="0">
                <a:solidFill>
                  <a:schemeClr val="tx1"/>
                </a:solidFill>
                <a:latin typeface="Times New Roman" panose="02020603050405020304" pitchFamily="18" charset="0"/>
                <a:cs typeface="Times New Roman" panose="02020603050405020304" pitchFamily="18" charset="0"/>
              </a:rPr>
              <a:t>INTRODUCTION &amp; </a:t>
            </a:r>
            <a:r>
              <a:rPr lang="en-US" sz="4000" b="1" dirty="0" smtClean="0">
                <a:solidFill>
                  <a:schemeClr val="tx1"/>
                </a:solidFill>
                <a:latin typeface="Times New Roman" panose="02020603050405020304" pitchFamily="18" charset="0"/>
                <a:cs typeface="Times New Roman" panose="02020603050405020304" pitchFamily="18" charset="0"/>
              </a:rPr>
              <a:t>LITERATURE REVIEW</a:t>
            </a:r>
            <a:endParaRPr lang="ro-RO" sz="4000" b="1" dirty="0">
              <a:solidFill>
                <a:schemeClr val="tx1"/>
              </a:solidFill>
              <a:latin typeface="Times New Roman" panose="02020603050405020304" pitchFamily="18" charset="0"/>
              <a:cs typeface="Times New Roman" panose="02020603050405020304" pitchFamily="18" charset="0"/>
            </a:endParaRPr>
          </a:p>
        </p:txBody>
      </p:sp>
      <p:sp>
        <p:nvSpPr>
          <p:cNvPr id="17" name="Rectangle 16"/>
          <p:cNvSpPr/>
          <p:nvPr/>
        </p:nvSpPr>
        <p:spPr>
          <a:xfrm>
            <a:off x="18982620" y="9422529"/>
            <a:ext cx="8225999" cy="894713"/>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ro-RO" sz="4000" b="1" dirty="0">
                <a:solidFill>
                  <a:schemeClr val="tx1"/>
                </a:solidFill>
                <a:latin typeface="Times New Roman" panose="02020603050405020304" pitchFamily="18" charset="0"/>
                <a:cs typeface="Times New Roman" panose="02020603050405020304" pitchFamily="18" charset="0"/>
              </a:rPr>
              <a:t>METHOD &amp; HYPOTHESIS</a:t>
            </a:r>
          </a:p>
        </p:txBody>
      </p:sp>
      <p:sp>
        <p:nvSpPr>
          <p:cNvPr id="18" name="Rectangle 17"/>
          <p:cNvSpPr/>
          <p:nvPr/>
        </p:nvSpPr>
        <p:spPr>
          <a:xfrm>
            <a:off x="584365" y="28037060"/>
            <a:ext cx="6652260" cy="814039"/>
          </a:xfrm>
          <a:prstGeom prst="rect">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ro-RO" sz="4000" b="1" dirty="0" smtClean="0">
                <a:solidFill>
                  <a:schemeClr val="tx1"/>
                </a:solidFill>
                <a:latin typeface="Times New Roman" panose="02020603050405020304" pitchFamily="18" charset="0"/>
                <a:cs typeface="Times New Roman" panose="02020603050405020304" pitchFamily="18" charset="0"/>
              </a:rPr>
              <a:t>RESULTS</a:t>
            </a:r>
            <a:endParaRPr lang="ro-RO" sz="4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003228731"/>
              </p:ext>
            </p:extLst>
          </p:nvPr>
        </p:nvGraphicFramePr>
        <p:xfrm>
          <a:off x="864145" y="33002690"/>
          <a:ext cx="16762531" cy="2438400"/>
        </p:xfrm>
        <a:graphic>
          <a:graphicData uri="http://schemas.openxmlformats.org/drawingml/2006/table">
            <a:tbl>
              <a:tblPr>
                <a:tableStyleId>{5C22544A-7EE6-4342-B048-85BDC9FD1C3A}</a:tableStyleId>
              </a:tblPr>
              <a:tblGrid>
                <a:gridCol w="8063105">
                  <a:extLst>
                    <a:ext uri="{9D8B030D-6E8A-4147-A177-3AD203B41FA5}">
                      <a16:colId xmlns:a16="http://schemas.microsoft.com/office/drawing/2014/main" val="2041083727"/>
                    </a:ext>
                  </a:extLst>
                </a:gridCol>
                <a:gridCol w="4122197">
                  <a:extLst>
                    <a:ext uri="{9D8B030D-6E8A-4147-A177-3AD203B41FA5}">
                      <a16:colId xmlns:a16="http://schemas.microsoft.com/office/drawing/2014/main" val="2625535829"/>
                    </a:ext>
                  </a:extLst>
                </a:gridCol>
                <a:gridCol w="4577229">
                  <a:extLst>
                    <a:ext uri="{9D8B030D-6E8A-4147-A177-3AD203B41FA5}">
                      <a16:colId xmlns:a16="http://schemas.microsoft.com/office/drawing/2014/main" val="1719489137"/>
                    </a:ext>
                  </a:extLst>
                </a:gridCol>
              </a:tblGrid>
              <a:tr h="791110">
                <a:tc>
                  <a:txBody>
                    <a:bodyPr/>
                    <a:lstStyle/>
                    <a:p>
                      <a:pPr algn="ctr">
                        <a:spcAft>
                          <a:spcPts val="0"/>
                        </a:spcAft>
                      </a:pPr>
                      <a:r>
                        <a:rPr lang="ro-RO" sz="3200" b="1" dirty="0">
                          <a:effectLst/>
                          <a:latin typeface="Times New Roman" panose="02020603050405020304" pitchFamily="18" charset="0"/>
                          <a:cs typeface="Times New Roman" panose="02020603050405020304" pitchFamily="18" charset="0"/>
                        </a:rPr>
                        <a:t>Average treatment effect on the treated (ATET)</a:t>
                      </a:r>
                      <a:endParaRPr lang="ro-RO"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en-US" sz="3200" b="1" spc="-50" dirty="0">
                          <a:effectLst/>
                          <a:latin typeface="Times New Roman" panose="02020603050405020304" pitchFamily="18" charset="0"/>
                          <a:cs typeface="Times New Roman" panose="02020603050405020304" pitchFamily="18" charset="0"/>
                        </a:rPr>
                        <a:t>Coefficient</a:t>
                      </a:r>
                      <a:endParaRPr lang="ro-RO"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en-US" sz="3200" b="1" spc="-50" dirty="0">
                          <a:effectLst/>
                          <a:latin typeface="Times New Roman" panose="02020603050405020304" pitchFamily="18" charset="0"/>
                          <a:cs typeface="Times New Roman" panose="02020603050405020304" pitchFamily="18" charset="0"/>
                        </a:rPr>
                        <a:t>P&gt; |t|</a:t>
                      </a:r>
                      <a:endParaRPr lang="ro-RO"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1163724"/>
                  </a:ext>
                </a:extLst>
              </a:tr>
              <a:tr h="1221009">
                <a:tc>
                  <a:txBody>
                    <a:bodyPr/>
                    <a:lstStyle/>
                    <a:p>
                      <a:pPr algn="ctr">
                        <a:spcAft>
                          <a:spcPts val="0"/>
                        </a:spcAft>
                      </a:pPr>
                      <a:r>
                        <a:rPr lang="ro-RO" sz="3200" dirty="0">
                          <a:effectLst/>
                          <a:latin typeface="Times New Roman" panose="02020603050405020304" pitchFamily="18" charset="0"/>
                          <a:cs typeface="Times New Roman" panose="02020603050405020304" pitchFamily="18" charset="0"/>
                        </a:rPr>
                        <a:t>The impact of the war Ukraine</a:t>
                      </a:r>
                    </a:p>
                    <a:p>
                      <a:pPr algn="ctr">
                        <a:spcAft>
                          <a:spcPts val="0"/>
                        </a:spcAft>
                      </a:pPr>
                      <a:r>
                        <a:rPr lang="ro-RO" sz="3200" dirty="0">
                          <a:effectLst/>
                          <a:latin typeface="Times New Roman" panose="02020603050405020304" pitchFamily="18" charset="0"/>
                          <a:cs typeface="Times New Roman" panose="02020603050405020304" pitchFamily="18" charset="0"/>
                        </a:rPr>
                        <a:t>on the the value of consumer price index of energy</a:t>
                      </a:r>
                      <a:endParaRPr lang="ro-RO"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ro-RO" sz="3200" dirty="0" smtClean="0">
                        <a:effectLst/>
                        <a:latin typeface="Times New Roman" panose="02020603050405020304" pitchFamily="18" charset="0"/>
                        <a:cs typeface="Times New Roman" panose="02020603050405020304" pitchFamily="18" charset="0"/>
                      </a:endParaRPr>
                    </a:p>
                    <a:p>
                      <a:pPr algn="ctr">
                        <a:spcAft>
                          <a:spcPts val="0"/>
                        </a:spcAft>
                      </a:pPr>
                      <a:r>
                        <a:rPr lang="ro-RO" sz="3200" dirty="0" smtClean="0">
                          <a:effectLst/>
                          <a:latin typeface="Times New Roman" panose="02020603050405020304" pitchFamily="18" charset="0"/>
                          <a:cs typeface="Times New Roman" panose="02020603050405020304" pitchFamily="18" charset="0"/>
                        </a:rPr>
                        <a:t>10.00114</a:t>
                      </a:r>
                      <a:endParaRPr lang="ro-RO"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ro-RO" sz="3200" dirty="0" smtClean="0">
                        <a:effectLst/>
                        <a:latin typeface="Times New Roman" panose="02020603050405020304" pitchFamily="18" charset="0"/>
                        <a:cs typeface="Times New Roman" panose="02020603050405020304" pitchFamily="18" charset="0"/>
                      </a:endParaRPr>
                    </a:p>
                    <a:p>
                      <a:pPr algn="ctr">
                        <a:spcAft>
                          <a:spcPts val="0"/>
                        </a:spcAft>
                      </a:pPr>
                      <a:r>
                        <a:rPr lang="ro-RO" sz="3200" dirty="0" smtClean="0">
                          <a:effectLst/>
                          <a:latin typeface="Times New Roman" panose="02020603050405020304" pitchFamily="18" charset="0"/>
                          <a:cs typeface="Times New Roman" panose="02020603050405020304" pitchFamily="18" charset="0"/>
                        </a:rPr>
                        <a:t>0.000</a:t>
                      </a:r>
                      <a:endParaRPr lang="ro-RO"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2274680"/>
                  </a:ext>
                </a:extLst>
              </a:tr>
            </a:tbl>
          </a:graphicData>
        </a:graphic>
      </p:graphicFrame>
      <p:pic>
        <p:nvPicPr>
          <p:cNvPr id="22" name="Picture 21"/>
          <p:cNvPicPr/>
          <p:nvPr/>
        </p:nvPicPr>
        <p:blipFill rotWithShape="1">
          <a:blip r:embed="rId3" cstate="print">
            <a:extLst>
              <a:ext uri="{28A0092B-C50C-407E-A947-70E740481C1C}">
                <a14:useLocalDpi xmlns:a14="http://schemas.microsoft.com/office/drawing/2010/main" val="0"/>
              </a:ext>
            </a:extLst>
          </a:blip>
          <a:srcRect l="2880" t="10375" r="22338" b="13088"/>
          <a:stretch/>
        </p:blipFill>
        <p:spPr bwMode="auto">
          <a:xfrm>
            <a:off x="18799823" y="29178102"/>
            <a:ext cx="10552212" cy="63284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
        <p:nvSpPr>
          <p:cNvPr id="11" name="TextBox 10"/>
          <p:cNvSpPr txBox="1"/>
          <p:nvPr/>
        </p:nvSpPr>
        <p:spPr>
          <a:xfrm>
            <a:off x="6017894" y="32330078"/>
            <a:ext cx="6189136" cy="523220"/>
          </a:xfrm>
          <a:prstGeom prst="rect">
            <a:avLst/>
          </a:prstGeom>
          <a:noFill/>
        </p:spPr>
        <p:txBody>
          <a:bodyPr wrap="square" rtlCol="0">
            <a:spAutoFit/>
          </a:bodyPr>
          <a:lstStyle/>
          <a:p>
            <a:pPr defTabSz="3027487">
              <a:defRPr/>
            </a:pPr>
            <a:r>
              <a:rPr lang="en-US" sz="2800" b="1" dirty="0" smtClean="0">
                <a:latin typeface="Times New Roman" panose="02020603050405020304" pitchFamily="18" charset="0"/>
                <a:cs typeface="Times New Roman" panose="02020603050405020304" pitchFamily="18" charset="0"/>
              </a:rPr>
              <a:t>Table</a:t>
            </a:r>
            <a:r>
              <a:rPr lang="ro-RO" sz="2800" b="1" dirty="0" smtClean="0">
                <a:latin typeface="Times New Roman" panose="02020603050405020304" pitchFamily="18" charset="0"/>
                <a:cs typeface="Times New Roman" panose="02020603050405020304" pitchFamily="18" charset="0"/>
              </a:rPr>
              <a:t>:</a:t>
            </a:r>
            <a:r>
              <a:rPr lang="en-US" sz="2800" b="1" dirty="0" smtClean="0">
                <a:latin typeface="Times New Roman" panose="02020603050405020304" pitchFamily="18" charset="0"/>
                <a:cs typeface="Times New Roman" panose="02020603050405020304" pitchFamily="18" charset="0"/>
              </a:rPr>
              <a:t> The </a:t>
            </a:r>
            <a:r>
              <a:rPr lang="en-US" sz="2800" b="1" dirty="0">
                <a:latin typeface="Times New Roman" panose="02020603050405020304" pitchFamily="18" charset="0"/>
                <a:cs typeface="Times New Roman" panose="02020603050405020304" pitchFamily="18" charset="0"/>
              </a:rPr>
              <a:t>results of </a:t>
            </a:r>
            <a:r>
              <a:rPr lang="en-US" sz="2800" b="1" dirty="0" err="1">
                <a:latin typeface="Times New Roman" panose="02020603050405020304" pitchFamily="18" charset="0"/>
                <a:cs typeface="Times New Roman" panose="02020603050405020304" pitchFamily="18" charset="0"/>
              </a:rPr>
              <a:t>DiD</a:t>
            </a:r>
            <a:r>
              <a:rPr lang="en-US" sz="2800" b="1" dirty="0">
                <a:latin typeface="Times New Roman" panose="02020603050405020304" pitchFamily="18" charset="0"/>
                <a:cs typeface="Times New Roman" panose="02020603050405020304" pitchFamily="18" charset="0"/>
              </a:rPr>
              <a:t> analysis</a:t>
            </a:r>
            <a:endParaRPr lang="ro-RO" sz="2800" b="1" i="1"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864145" y="35523214"/>
            <a:ext cx="2057400" cy="276999"/>
          </a:xfrm>
          <a:prstGeom prst="rect">
            <a:avLst/>
          </a:prstGeom>
          <a:noFill/>
        </p:spPr>
        <p:txBody>
          <a:bodyPr wrap="square" rtlCol="0">
            <a:spAutoFit/>
          </a:bodyPr>
          <a:lstStyle/>
          <a:p>
            <a:r>
              <a:rPr lang="ro-RO" sz="1200" dirty="0" smtClean="0">
                <a:latin typeface="Times New Roman" panose="02020603050405020304" pitchFamily="18" charset="0"/>
                <a:cs typeface="Times New Roman" panose="02020603050405020304" pitchFamily="18" charset="0"/>
              </a:rPr>
              <a:t>Source: </a:t>
            </a:r>
            <a:r>
              <a:rPr lang="it-IT" sz="1200" dirty="0">
                <a:latin typeface="Times New Roman" panose="02020603050405020304" pitchFamily="18" charset="0"/>
                <a:cs typeface="Times New Roman" panose="02020603050405020304" pitchFamily="18" charset="0"/>
              </a:rPr>
              <a:t>author's own </a:t>
            </a:r>
            <a:r>
              <a:rPr lang="it-IT" sz="1200" dirty="0" smtClean="0">
                <a:latin typeface="Times New Roman" panose="02020603050405020304" pitchFamily="18" charset="0"/>
                <a:cs typeface="Times New Roman" panose="02020603050405020304" pitchFamily="18" charset="0"/>
              </a:rPr>
              <a:t>research</a:t>
            </a:r>
            <a:endParaRPr lang="ro-RO" sz="1200" dirty="0">
              <a:latin typeface="Times New Roman" panose="02020603050405020304" pitchFamily="18" charset="0"/>
              <a:cs typeface="Times New Roman" panose="02020603050405020304" pitchFamily="18" charset="0"/>
            </a:endParaRPr>
          </a:p>
        </p:txBody>
      </p:sp>
      <p:sp>
        <p:nvSpPr>
          <p:cNvPr id="25" name="TextBox 24"/>
          <p:cNvSpPr txBox="1"/>
          <p:nvPr/>
        </p:nvSpPr>
        <p:spPr>
          <a:xfrm>
            <a:off x="20520935" y="28527192"/>
            <a:ext cx="7485950" cy="523220"/>
          </a:xfrm>
          <a:prstGeom prst="rect">
            <a:avLst/>
          </a:prstGeom>
          <a:noFill/>
        </p:spPr>
        <p:txBody>
          <a:bodyPr wrap="square" rtlCol="0">
            <a:spAutoFit/>
          </a:bodyPr>
          <a:lstStyle/>
          <a:p>
            <a:pPr defTabSz="3027487">
              <a:defRPr/>
            </a:pPr>
            <a:r>
              <a:rPr lang="en-US" sz="2800" b="1" dirty="0" smtClean="0">
                <a:latin typeface="Times New Roman" panose="02020603050405020304" pitchFamily="18" charset="0"/>
                <a:cs typeface="Times New Roman" panose="02020603050405020304" pitchFamily="18" charset="0"/>
              </a:rPr>
              <a:t>Chart</a:t>
            </a:r>
            <a:r>
              <a:rPr lang="ro-RO"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Graphical </a:t>
            </a:r>
            <a:r>
              <a:rPr lang="en-US" sz="2800" b="1" dirty="0">
                <a:latin typeface="Times New Roman" panose="02020603050405020304" pitchFamily="18" charset="0"/>
                <a:cs typeface="Times New Roman" panose="02020603050405020304" pitchFamily="18" charset="0"/>
              </a:rPr>
              <a:t>representation of </a:t>
            </a:r>
            <a:r>
              <a:rPr lang="en-US" sz="2800" b="1" dirty="0" smtClean="0">
                <a:latin typeface="Times New Roman" panose="02020603050405020304" pitchFamily="18" charset="0"/>
                <a:cs typeface="Times New Roman" panose="02020603050405020304" pitchFamily="18" charset="0"/>
              </a:rPr>
              <a:t>trends</a:t>
            </a:r>
            <a:endParaRPr lang="ro-RO" sz="2800" i="1"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26733968" y="35478398"/>
            <a:ext cx="2545834" cy="400110"/>
          </a:xfrm>
          <a:prstGeom prst="rect">
            <a:avLst/>
          </a:prstGeom>
          <a:noFill/>
        </p:spPr>
        <p:txBody>
          <a:bodyPr wrap="square" rtlCol="0">
            <a:spAutoFit/>
          </a:bodyPr>
          <a:lstStyle/>
          <a:p>
            <a:r>
              <a:rPr lang="ro-RO" sz="2000" b="1" dirty="0">
                <a:solidFill>
                  <a:srgbClr val="FF0000"/>
                </a:solidFill>
                <a:latin typeface="Times New Roman" panose="02020603050405020304" pitchFamily="18" charset="0"/>
                <a:cs typeface="Times New Roman" panose="02020603050405020304" pitchFamily="18" charset="0"/>
              </a:rPr>
              <a:t>- Treatment </a:t>
            </a:r>
            <a:r>
              <a:rPr lang="ro-RO" sz="2000" b="1" dirty="0">
                <a:solidFill>
                  <a:srgbClr val="00B0F0"/>
                </a:solidFill>
                <a:latin typeface="Times New Roman" panose="02020603050405020304" pitchFamily="18" charset="0"/>
                <a:cs typeface="Times New Roman" panose="02020603050405020304" pitchFamily="18" charset="0"/>
              </a:rPr>
              <a:t>- </a:t>
            </a:r>
            <a:r>
              <a:rPr lang="ro-RO" sz="2000" b="1" dirty="0" smtClean="0">
                <a:solidFill>
                  <a:srgbClr val="00B0F0"/>
                </a:solidFill>
                <a:latin typeface="Times New Roman" panose="02020603050405020304" pitchFamily="18" charset="0"/>
                <a:cs typeface="Times New Roman" panose="02020603050405020304" pitchFamily="18" charset="0"/>
              </a:rPr>
              <a:t>Control</a:t>
            </a:r>
            <a:endParaRPr lang="ro-RO" sz="2000" b="1" dirty="0">
              <a:solidFill>
                <a:srgbClr val="00B0F0"/>
              </a:solidFill>
              <a:latin typeface="Times New Roman" panose="02020603050405020304" pitchFamily="18" charset="0"/>
              <a:cs typeface="Times New Roman" panose="02020603050405020304" pitchFamily="18" charset="0"/>
            </a:endParaRPr>
          </a:p>
        </p:txBody>
      </p:sp>
      <p:sp>
        <p:nvSpPr>
          <p:cNvPr id="29" name="TextBox 28"/>
          <p:cNvSpPr txBox="1"/>
          <p:nvPr/>
        </p:nvSpPr>
        <p:spPr>
          <a:xfrm>
            <a:off x="18799823" y="35554027"/>
            <a:ext cx="2562074" cy="276999"/>
          </a:xfrm>
          <a:prstGeom prst="rect">
            <a:avLst/>
          </a:prstGeom>
          <a:noFill/>
        </p:spPr>
        <p:txBody>
          <a:bodyPr wrap="square" rtlCol="0">
            <a:spAutoFit/>
          </a:bodyPr>
          <a:lstStyle/>
          <a:p>
            <a:r>
              <a:rPr lang="ro-RO" sz="1200" dirty="0" smtClean="0">
                <a:latin typeface="Times New Roman" panose="02020603050405020304" pitchFamily="18" charset="0"/>
                <a:cs typeface="Times New Roman" panose="02020603050405020304" pitchFamily="18" charset="0"/>
              </a:rPr>
              <a:t>Source: </a:t>
            </a:r>
            <a:r>
              <a:rPr lang="it-IT" sz="1200" dirty="0" smtClean="0">
                <a:latin typeface="Times New Roman" panose="02020603050405020304" pitchFamily="18" charset="0"/>
                <a:cs typeface="Times New Roman" panose="02020603050405020304" pitchFamily="18" charset="0"/>
              </a:rPr>
              <a:t>author's own research</a:t>
            </a:r>
            <a:endParaRPr lang="ro-RO" sz="1200" dirty="0">
              <a:latin typeface="Times New Roman" panose="02020603050405020304" pitchFamily="18" charset="0"/>
              <a:cs typeface="Times New Roman" panose="02020603050405020304" pitchFamily="18" charset="0"/>
            </a:endParaRPr>
          </a:p>
        </p:txBody>
      </p:sp>
      <p:sp>
        <p:nvSpPr>
          <p:cNvPr id="27" name="Rounded Rectangle 26"/>
          <p:cNvSpPr/>
          <p:nvPr/>
        </p:nvSpPr>
        <p:spPr>
          <a:xfrm>
            <a:off x="980611" y="10741196"/>
            <a:ext cx="16895830" cy="5475013"/>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The war started by Russia at the end of February 2022 when it attacked Ukraine is a military crisis that, as Antony </a:t>
            </a:r>
            <a:r>
              <a:rPr lang="en-US" sz="2800" dirty="0" err="1">
                <a:solidFill>
                  <a:schemeClr val="tx1"/>
                </a:solidFill>
                <a:latin typeface="Times New Roman" panose="02020603050405020304" pitchFamily="18" charset="0"/>
                <a:cs typeface="Times New Roman" panose="02020603050405020304" pitchFamily="18" charset="0"/>
              </a:rPr>
              <a:t>Blinken</a:t>
            </a:r>
            <a:r>
              <a:rPr lang="en-US" sz="2800" dirty="0">
                <a:solidFill>
                  <a:schemeClr val="tx1"/>
                </a:solidFill>
                <a:latin typeface="Times New Roman" panose="02020603050405020304" pitchFamily="18" charset="0"/>
                <a:cs typeface="Times New Roman" panose="02020603050405020304" pitchFamily="18" charset="0"/>
              </a:rPr>
              <a:t>, the Secretary of State of the United States of America (USA), declared, "represents much more than we can imagine" </a:t>
            </a:r>
            <a:r>
              <a:rPr lang="ro-RO" sz="2800" dirty="0">
                <a:solidFill>
                  <a:schemeClr val="tx1"/>
                </a:solidFill>
                <a:latin typeface="Times New Roman" panose="02020603050405020304" pitchFamily="18" charset="0"/>
                <a:cs typeface="Times New Roman" panose="02020603050405020304" pitchFamily="18" charset="0"/>
              </a:rPr>
              <a:t>(U.S. Departament State, 2022)</a:t>
            </a:r>
            <a:r>
              <a:rPr lang="en-US" sz="2800" dirty="0">
                <a:solidFill>
                  <a:schemeClr val="tx1"/>
                </a:solidFill>
                <a:latin typeface="Times New Roman" panose="02020603050405020304" pitchFamily="18" charset="0"/>
                <a:cs typeface="Times New Roman" panose="02020603050405020304" pitchFamily="18" charset="0"/>
              </a:rPr>
              <a:t>.</a:t>
            </a:r>
            <a:r>
              <a:rPr lang="ro-RO" sz="2800" dirty="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This war, due to the geopolitical context and Russia's role as a major energy producer and exporter, impacts military, energy, and food security worldwide </a:t>
            </a:r>
            <a:r>
              <a:rPr lang="ro-RO" sz="2800" dirty="0">
                <a:solidFill>
                  <a:schemeClr val="tx1"/>
                </a:solidFill>
                <a:latin typeface="Times New Roman" panose="02020603050405020304" pitchFamily="18" charset="0"/>
                <a:cs typeface="Times New Roman" panose="02020603050405020304" pitchFamily="18" charset="0"/>
              </a:rPr>
              <a:t>(Tichý and Dubský, 2024)</a:t>
            </a:r>
            <a:r>
              <a:rPr lang="en-US" sz="2800" dirty="0">
                <a:solidFill>
                  <a:schemeClr val="tx1"/>
                </a:solidFill>
                <a:latin typeface="Times New Roman" panose="02020603050405020304" pitchFamily="18" charset="0"/>
                <a:cs typeface="Times New Roman" panose="02020603050405020304" pitchFamily="18" charset="0"/>
              </a:rPr>
              <a:t>.</a:t>
            </a:r>
            <a:endParaRPr lang="ro-RO" sz="2800" dirty="0">
              <a:solidFill>
                <a:schemeClr val="tx1"/>
              </a:solidFill>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The present study is trying to analyze the impact of the war in Ukraine in the period April 2022-December 2023 on the evolution of the values of the consumer price index of energy in the European Union compared to the evolution of the consumer price index of energy in United States of America.</a:t>
            </a:r>
            <a:endParaRPr lang="ro-RO" sz="2800" dirty="0">
              <a:solidFill>
                <a:schemeClr val="tx1"/>
              </a:solidFill>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The reasons of this comparison are that Russia, the most </a:t>
            </a:r>
            <a:r>
              <a:rPr lang="en-US" sz="2800" dirty="0" err="1" smtClean="0">
                <a:solidFill>
                  <a:schemeClr val="tx1"/>
                </a:solidFill>
                <a:latin typeface="Times New Roman" panose="02020603050405020304" pitchFamily="18" charset="0"/>
                <a:cs typeface="Times New Roman" panose="02020603050405020304" pitchFamily="18" charset="0"/>
              </a:rPr>
              <a:t>importan</a:t>
            </a:r>
            <a:r>
              <a:rPr lang="ro-RO" sz="2800" dirty="0" smtClean="0">
                <a:solidFill>
                  <a:schemeClr val="tx1"/>
                </a:solidFill>
                <a:latin typeface="Times New Roman" panose="02020603050405020304" pitchFamily="18" charset="0"/>
                <a:cs typeface="Times New Roman" panose="02020603050405020304" pitchFamily="18" charset="0"/>
              </a:rPr>
              <a:t>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energy supplier to the European Union (Eurostat, 2022), is embroiled in this conflict, and the war is unfolding on the EU's borders, affecting states that are European Union members (Romania, Poland, Latvia, Lithuania, Estonia, Finland) or members of the North Atlantic Alliance (NATO).</a:t>
            </a:r>
            <a:endParaRPr lang="ro-RO" sz="2800" dirty="0">
              <a:solidFill>
                <a:schemeClr val="tx1"/>
              </a:solidFill>
              <a:latin typeface="Times New Roman" panose="02020603050405020304" pitchFamily="18" charset="0"/>
              <a:cs typeface="Times New Roman" panose="02020603050405020304" pitchFamily="18" charset="0"/>
            </a:endParaRPr>
          </a:p>
        </p:txBody>
      </p:sp>
      <p:sp>
        <p:nvSpPr>
          <p:cNvPr id="30" name="Rounded Rectangle 29"/>
          <p:cNvSpPr/>
          <p:nvPr/>
        </p:nvSpPr>
        <p:spPr>
          <a:xfrm>
            <a:off x="980611" y="22203647"/>
            <a:ext cx="16928441" cy="5286655"/>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Russia and Ukraine, due to their geographical positioning, are large producers and exporters of energy (oil, natural gas, coal, etc.), and one of their main customers is European Union </a:t>
            </a:r>
            <a:r>
              <a:rPr lang="ro-RO" sz="2800" dirty="0">
                <a:solidFill>
                  <a:schemeClr val="tx1"/>
                </a:solidFill>
                <a:latin typeface="Times New Roman" panose="02020603050405020304" pitchFamily="18" charset="0"/>
                <a:cs typeface="Times New Roman" panose="02020603050405020304" pitchFamily="18" charset="0"/>
              </a:rPr>
              <a:t>(Eurostat, 2022; Mbah and Wasum, 2022</a:t>
            </a:r>
            <a:r>
              <a:rPr lang="ro-RO" sz="2800" dirty="0" smtClean="0">
                <a:solidFill>
                  <a:schemeClr val="tx1"/>
                </a:solidFill>
                <a:latin typeface="Times New Roman" panose="02020603050405020304" pitchFamily="18" charset="0"/>
                <a:cs typeface="Times New Roman" panose="02020603050405020304" pitchFamily="18" charset="0"/>
              </a:rPr>
              <a:t>). </a:t>
            </a:r>
            <a:endParaRPr lang="ro-RO" sz="2800" dirty="0">
              <a:solidFill>
                <a:schemeClr val="tx1"/>
              </a:solidFill>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ro-RO" sz="2800" dirty="0" smtClean="0">
                <a:solidFill>
                  <a:schemeClr val="tx1"/>
                </a:solidFill>
                <a:latin typeface="Times New Roman" panose="02020603050405020304" pitchFamily="18" charset="0"/>
                <a:cs typeface="Times New Roman" panose="02020603050405020304" pitchFamily="18" charset="0"/>
              </a:rPr>
              <a:t>T</a:t>
            </a:r>
            <a:r>
              <a:rPr lang="en-US" sz="2800" dirty="0" smtClean="0">
                <a:solidFill>
                  <a:schemeClr val="tx1"/>
                </a:solidFill>
                <a:latin typeface="Times New Roman" panose="02020603050405020304" pitchFamily="18" charset="0"/>
                <a:cs typeface="Times New Roman" panose="02020603050405020304" pitchFamily="18" charset="0"/>
              </a:rPr>
              <a:t>he </a:t>
            </a:r>
            <a:r>
              <a:rPr lang="en-US" sz="2800" dirty="0">
                <a:solidFill>
                  <a:schemeClr val="tx1"/>
                </a:solidFill>
                <a:latin typeface="Times New Roman" panose="02020603050405020304" pitchFamily="18" charset="0"/>
                <a:cs typeface="Times New Roman" panose="02020603050405020304" pitchFamily="18" charset="0"/>
              </a:rPr>
              <a:t>start of the war in Ukraine, the European Union-Russia relations deteriorated because the European Union condemned Russia's behavior, called for an immediate end to the war, and supported Ukraine with economic and material resources or supported its own member that helped manage the crisis Ukrainian migrants (European Commission, 2024, 2023 </a:t>
            </a:r>
            <a:r>
              <a:rPr lang="en-US" sz="2800" dirty="0" err="1">
                <a:solidFill>
                  <a:schemeClr val="tx1"/>
                </a:solidFill>
                <a:latin typeface="Times New Roman" panose="02020603050405020304" pitchFamily="18" charset="0"/>
                <a:cs typeface="Times New Roman" panose="02020603050405020304" pitchFamily="18" charset="0"/>
              </a:rPr>
              <a:t>IfW</a:t>
            </a:r>
            <a:r>
              <a:rPr lang="en-US" sz="2800" dirty="0">
                <a:solidFill>
                  <a:schemeClr val="tx1"/>
                </a:solidFill>
                <a:latin typeface="Times New Roman" panose="02020603050405020304" pitchFamily="18" charset="0"/>
                <a:cs typeface="Times New Roman" panose="02020603050405020304" pitchFamily="18" charset="0"/>
              </a:rPr>
              <a:t> Kiel Institute For The World Economy, 2024; </a:t>
            </a:r>
            <a:r>
              <a:rPr lang="en-US" sz="2800" dirty="0" err="1">
                <a:solidFill>
                  <a:schemeClr val="tx1"/>
                </a:solidFill>
                <a:latin typeface="Times New Roman" panose="02020603050405020304" pitchFamily="18" charset="0"/>
                <a:cs typeface="Times New Roman" panose="02020603050405020304" pitchFamily="18" charset="0"/>
              </a:rPr>
              <a:t>Trebesch</a:t>
            </a:r>
            <a:r>
              <a:rPr lang="en-US" sz="2800" dirty="0">
                <a:solidFill>
                  <a:schemeClr val="tx1"/>
                </a:solidFill>
                <a:latin typeface="Times New Roman" panose="02020603050405020304" pitchFamily="18" charset="0"/>
                <a:cs typeface="Times New Roman" panose="02020603050405020304" pitchFamily="18" charset="0"/>
              </a:rPr>
              <a:t> et al., 2023).</a:t>
            </a:r>
            <a:endParaRPr lang="ro-RO" sz="2800" dirty="0">
              <a:solidFill>
                <a:schemeClr val="tx1"/>
              </a:solidFill>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ro-RO" sz="2800" dirty="0">
                <a:solidFill>
                  <a:schemeClr val="tx1"/>
                </a:solidFill>
                <a:latin typeface="Times New Roman" panose="02020603050405020304" pitchFamily="18" charset="0"/>
                <a:cs typeface="Times New Roman" panose="02020603050405020304" pitchFamily="18" charset="0"/>
              </a:rPr>
              <a:t>Because of this reason</a:t>
            </a:r>
            <a:r>
              <a:rPr lang="en-US" sz="2800" dirty="0">
                <a:solidFill>
                  <a:schemeClr val="tx1"/>
                </a:solidFill>
                <a:latin typeface="Times New Roman" panose="02020603050405020304" pitchFamily="18" charset="0"/>
                <a:cs typeface="Times New Roman" panose="02020603050405020304" pitchFamily="18" charset="0"/>
              </a:rPr>
              <a:t> the European Union diversified its energy suppliers, intensifying its commercial relations with Norway, the United States of America, and Kazakhstan.</a:t>
            </a:r>
            <a:endParaRPr lang="ro-RO" sz="2800" dirty="0">
              <a:solidFill>
                <a:schemeClr val="tx1"/>
              </a:solidFill>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The United States of America, like the European Union, condemned Russia's behavior, called for a ceasefire, and supported Ukraine with a lot of economic and military resources right from the beginning of the war </a:t>
            </a:r>
            <a:r>
              <a:rPr lang="ro-RO" sz="2800" dirty="0">
                <a:solidFill>
                  <a:schemeClr val="tx1"/>
                </a:solidFill>
                <a:latin typeface="Times New Roman" panose="02020603050405020304" pitchFamily="18" charset="0"/>
                <a:cs typeface="Times New Roman" panose="02020603050405020304" pitchFamily="18" charset="0"/>
              </a:rPr>
              <a:t>(IfW Kiel Institute For The World Economy, 2024)</a:t>
            </a:r>
          </a:p>
        </p:txBody>
      </p:sp>
      <p:pic>
        <p:nvPicPr>
          <p:cNvPr id="34" name="Picture 33" descr="https://ec.europa.eu/eurostat/documents/4187653/16179944/imports-energy-product-partner-q2-2023+%281%29.png/cacead36-f03f-94b2-2d1b-726e887fcfb2?t=1695394346229"/>
          <p:cNvPicPr/>
          <p:nvPr/>
        </p:nvPicPr>
        <p:blipFill rotWithShape="1">
          <a:blip r:embed="rId4" cstate="print">
            <a:extLst>
              <a:ext uri="{28A0092B-C50C-407E-A947-70E740481C1C}">
                <a14:useLocalDpi xmlns:a14="http://schemas.microsoft.com/office/drawing/2010/main" val="0"/>
              </a:ext>
            </a:extLst>
          </a:blip>
          <a:srcRect l="4161" t="15345" r="36585" b="11645"/>
          <a:stretch/>
        </p:blipFill>
        <p:spPr bwMode="auto">
          <a:xfrm>
            <a:off x="10885439" y="17486065"/>
            <a:ext cx="6721576" cy="39116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
        <p:nvSpPr>
          <p:cNvPr id="31" name="TextBox 30"/>
          <p:cNvSpPr txBox="1"/>
          <p:nvPr/>
        </p:nvSpPr>
        <p:spPr>
          <a:xfrm>
            <a:off x="10905100" y="16458033"/>
            <a:ext cx="6348563" cy="954107"/>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Figure</a:t>
            </a:r>
            <a:r>
              <a:rPr lang="ro-RO"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The </a:t>
            </a:r>
            <a:r>
              <a:rPr lang="en-US" sz="2800" b="1" dirty="0">
                <a:latin typeface="Times New Roman" panose="02020603050405020304" pitchFamily="18" charset="0"/>
                <a:cs typeface="Times New Roman" panose="02020603050405020304" pitchFamily="18" charset="0"/>
              </a:rPr>
              <a:t>diversifying  of EU's oil and natural gas </a:t>
            </a:r>
            <a:r>
              <a:rPr lang="en-US" sz="2800" b="1" dirty="0" smtClean="0">
                <a:latin typeface="Times New Roman" panose="02020603050405020304" pitchFamily="18" charset="0"/>
                <a:cs typeface="Times New Roman" panose="02020603050405020304" pitchFamily="18" charset="0"/>
              </a:rPr>
              <a:t>suppliers</a:t>
            </a:r>
            <a:endParaRPr lang="ro-RO" sz="2800" i="1" dirty="0">
              <a:latin typeface="Times New Roman" panose="02020603050405020304" pitchFamily="18" charset="0"/>
              <a:cs typeface="Times New Roman" panose="02020603050405020304" pitchFamily="18" charset="0"/>
            </a:endParaRPr>
          </a:p>
        </p:txBody>
      </p:sp>
      <p:sp>
        <p:nvSpPr>
          <p:cNvPr id="32" name="TextBox 31"/>
          <p:cNvSpPr txBox="1"/>
          <p:nvPr/>
        </p:nvSpPr>
        <p:spPr>
          <a:xfrm>
            <a:off x="10885439" y="21486845"/>
            <a:ext cx="1696298" cy="276999"/>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Source: </a:t>
            </a:r>
            <a:r>
              <a:rPr lang="ro-RO" sz="1200" dirty="0">
                <a:latin typeface="Times New Roman" panose="02020603050405020304" pitchFamily="18" charset="0"/>
                <a:cs typeface="Times New Roman" panose="02020603050405020304" pitchFamily="18" charset="0"/>
              </a:rPr>
              <a:t>(Eurostat, 2023</a:t>
            </a:r>
            <a:r>
              <a:rPr lang="ro-RO" sz="1200" dirty="0" smtClean="0">
                <a:latin typeface="Times New Roman" panose="02020603050405020304" pitchFamily="18" charset="0"/>
                <a:cs typeface="Times New Roman" panose="02020603050405020304" pitchFamily="18" charset="0"/>
              </a:rPr>
              <a:t>)</a:t>
            </a:r>
            <a:endParaRPr lang="ro-RO" sz="1200" dirty="0">
              <a:latin typeface="Times New Roman" panose="02020603050405020304" pitchFamily="18" charset="0"/>
              <a:cs typeface="Times New Roman" panose="02020603050405020304" pitchFamily="18" charset="0"/>
            </a:endParaRPr>
          </a:p>
        </p:txBody>
      </p:sp>
      <p:graphicFrame>
        <p:nvGraphicFramePr>
          <p:cNvPr id="36" name="Table 35"/>
          <p:cNvGraphicFramePr>
            <a:graphicFrameLocks noGrp="1"/>
          </p:cNvGraphicFramePr>
          <p:nvPr>
            <p:extLst>
              <p:ext uri="{D42A27DB-BD31-4B8C-83A1-F6EECF244321}">
                <p14:modId xmlns:p14="http://schemas.microsoft.com/office/powerpoint/2010/main" val="3265320873"/>
              </p:ext>
            </p:extLst>
          </p:nvPr>
        </p:nvGraphicFramePr>
        <p:xfrm>
          <a:off x="1642221" y="17488932"/>
          <a:ext cx="8751345" cy="3962400"/>
        </p:xfrm>
        <a:graphic>
          <a:graphicData uri="http://schemas.openxmlformats.org/drawingml/2006/table">
            <a:tbl>
              <a:tblPr firstRow="1" firstCol="1" bandRow="1">
                <a:tableStyleId>{5C22544A-7EE6-4342-B048-85BDC9FD1C3A}</a:tableStyleId>
              </a:tblPr>
              <a:tblGrid>
                <a:gridCol w="1750269">
                  <a:extLst>
                    <a:ext uri="{9D8B030D-6E8A-4147-A177-3AD203B41FA5}">
                      <a16:colId xmlns:a16="http://schemas.microsoft.com/office/drawing/2014/main" val="1061067706"/>
                    </a:ext>
                  </a:extLst>
                </a:gridCol>
                <a:gridCol w="1750269">
                  <a:extLst>
                    <a:ext uri="{9D8B030D-6E8A-4147-A177-3AD203B41FA5}">
                      <a16:colId xmlns:a16="http://schemas.microsoft.com/office/drawing/2014/main" val="2355531952"/>
                    </a:ext>
                  </a:extLst>
                </a:gridCol>
                <a:gridCol w="1750269">
                  <a:extLst>
                    <a:ext uri="{9D8B030D-6E8A-4147-A177-3AD203B41FA5}">
                      <a16:colId xmlns:a16="http://schemas.microsoft.com/office/drawing/2014/main" val="4054059159"/>
                    </a:ext>
                  </a:extLst>
                </a:gridCol>
                <a:gridCol w="1750269">
                  <a:extLst>
                    <a:ext uri="{9D8B030D-6E8A-4147-A177-3AD203B41FA5}">
                      <a16:colId xmlns:a16="http://schemas.microsoft.com/office/drawing/2014/main" val="2264174063"/>
                    </a:ext>
                  </a:extLst>
                </a:gridCol>
                <a:gridCol w="1750269">
                  <a:extLst>
                    <a:ext uri="{9D8B030D-6E8A-4147-A177-3AD203B41FA5}">
                      <a16:colId xmlns:a16="http://schemas.microsoft.com/office/drawing/2014/main" val="448337609"/>
                    </a:ext>
                  </a:extLst>
                </a:gridCol>
              </a:tblGrid>
              <a:tr h="279678">
                <a:tc rowSpan="2">
                  <a:txBody>
                    <a:bodyPr/>
                    <a:lstStyle/>
                    <a:p>
                      <a:pPr algn="ctr">
                        <a:spcAft>
                          <a:spcPts val="0"/>
                        </a:spcAft>
                      </a:pPr>
                      <a:r>
                        <a:rPr lang="ro-RO" sz="2000" dirty="0" smtClean="0">
                          <a:solidFill>
                            <a:schemeClr val="tx1"/>
                          </a:solidFill>
                          <a:effectLst/>
                          <a:latin typeface="Times New Roman" panose="02020603050405020304" pitchFamily="18" charset="0"/>
                          <a:cs typeface="Times New Roman" panose="02020603050405020304" pitchFamily="18" charset="0"/>
                        </a:rPr>
                        <a:t> Product</a:t>
                      </a:r>
                      <a:endParaRPr lang="ro-RO"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ro-RO" sz="2000" dirty="0">
                          <a:solidFill>
                            <a:schemeClr val="tx1"/>
                          </a:solidFill>
                          <a:effectLst/>
                          <a:latin typeface="Times New Roman" panose="02020603050405020304" pitchFamily="18" charset="0"/>
                          <a:cs typeface="Times New Roman" panose="02020603050405020304" pitchFamily="18" charset="0"/>
                        </a:rPr>
                        <a:t>Unit</a:t>
                      </a:r>
                      <a:endParaRPr lang="ro-RO"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Volumes by year</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o-RO"/>
                    </a:p>
                  </a:txBody>
                  <a:tcPr/>
                </a:tc>
                <a:tc rowSpan="2">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Percentage</a:t>
                      </a:r>
                    </a:p>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change</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3283156"/>
                  </a:ext>
                </a:extLst>
              </a:tr>
              <a:tr h="279678">
                <a:tc vMerge="1">
                  <a:txBody>
                    <a:bodyPr/>
                    <a:lstStyle/>
                    <a:p>
                      <a:endParaRPr lang="ro-RO"/>
                    </a:p>
                  </a:txBody>
                  <a:tcPr/>
                </a:tc>
                <a:tc vMerge="1">
                  <a:txBody>
                    <a:bodyPr/>
                    <a:lstStyle/>
                    <a:p>
                      <a:endParaRPr lang="ro-RO"/>
                    </a:p>
                  </a:txBody>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2021</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dirty="0">
                          <a:solidFill>
                            <a:schemeClr val="tx1"/>
                          </a:solidFill>
                          <a:effectLst/>
                          <a:latin typeface="Times New Roman" panose="02020603050405020304" pitchFamily="18" charset="0"/>
                          <a:cs typeface="Times New Roman" panose="02020603050405020304" pitchFamily="18" charset="0"/>
                        </a:rPr>
                        <a:t>2023</a:t>
                      </a:r>
                      <a:endParaRPr lang="ro-RO"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o-RO"/>
                    </a:p>
                  </a:txBody>
                  <a:tcPr/>
                </a:tc>
                <a:extLst>
                  <a:ext uri="{0D108BD9-81ED-4DB2-BD59-A6C34878D82A}">
                    <a16:rowId xmlns:a16="http://schemas.microsoft.com/office/drawing/2014/main" val="2689207690"/>
                  </a:ext>
                </a:extLst>
              </a:tr>
              <a:tr h="279678">
                <a:tc>
                  <a:txBody>
                    <a:bodyPr/>
                    <a:lstStyle/>
                    <a:p>
                      <a:pPr algn="ctr">
                        <a:spcAft>
                          <a:spcPts val="0"/>
                        </a:spcAft>
                      </a:pPr>
                      <a:r>
                        <a:rPr lang="ro-RO" sz="2000" b="0" dirty="0" smtClean="0">
                          <a:solidFill>
                            <a:schemeClr val="tx1"/>
                          </a:solidFill>
                          <a:effectLst/>
                          <a:latin typeface="Times New Roman" panose="02020603050405020304" pitchFamily="18" charset="0"/>
                          <a:cs typeface="Times New Roman" panose="02020603050405020304" pitchFamily="18" charset="0"/>
                        </a:rPr>
                        <a:t>Crude </a:t>
                      </a:r>
                      <a:r>
                        <a:rPr lang="ro-RO" sz="2000" b="0" dirty="0">
                          <a:solidFill>
                            <a:schemeClr val="tx1"/>
                          </a:solidFill>
                          <a:effectLst/>
                          <a:latin typeface="Times New Roman" panose="02020603050405020304" pitchFamily="18" charset="0"/>
                          <a:cs typeface="Times New Roman" panose="02020603050405020304" pitchFamily="18" charset="0"/>
                        </a:rPr>
                        <a:t>Oil</a:t>
                      </a:r>
                      <a:endParaRPr lang="ro-RO"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mb/d</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dirty="0">
                          <a:solidFill>
                            <a:schemeClr val="tx1"/>
                          </a:solidFill>
                          <a:effectLst/>
                          <a:latin typeface="Times New Roman" panose="02020603050405020304" pitchFamily="18" charset="0"/>
                          <a:cs typeface="Times New Roman" panose="02020603050405020304" pitchFamily="18" charset="0"/>
                        </a:rPr>
                        <a:t>2.26</a:t>
                      </a:r>
                      <a:endParaRPr lang="ro-RO"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dirty="0">
                          <a:solidFill>
                            <a:schemeClr val="tx1"/>
                          </a:solidFill>
                          <a:effectLst/>
                          <a:latin typeface="Times New Roman" panose="02020603050405020304" pitchFamily="18" charset="0"/>
                          <a:cs typeface="Times New Roman" panose="02020603050405020304" pitchFamily="18" charset="0"/>
                        </a:rPr>
                        <a:t>0.22</a:t>
                      </a:r>
                      <a:endParaRPr lang="ro-RO"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-90%</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4298553"/>
                  </a:ext>
                </a:extLst>
              </a:tr>
              <a:tr h="279678">
                <a:tc>
                  <a:txBody>
                    <a:bodyPr/>
                    <a:lstStyle/>
                    <a:p>
                      <a:pPr algn="ctr">
                        <a:spcAft>
                          <a:spcPts val="0"/>
                        </a:spcAft>
                      </a:pPr>
                      <a:r>
                        <a:rPr lang="ro-RO" sz="2000" b="0" dirty="0">
                          <a:solidFill>
                            <a:schemeClr val="tx1"/>
                          </a:solidFill>
                          <a:effectLst/>
                          <a:latin typeface="Times New Roman" panose="02020603050405020304" pitchFamily="18" charset="0"/>
                          <a:cs typeface="Times New Roman" panose="02020603050405020304" pitchFamily="18" charset="0"/>
                        </a:rPr>
                        <a:t>Oil products</a:t>
                      </a:r>
                      <a:endParaRPr lang="ro-RO"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mb/d</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1.05</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0.09</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-91%</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5360107"/>
                  </a:ext>
                </a:extLst>
              </a:tr>
              <a:tr h="279678">
                <a:tc>
                  <a:txBody>
                    <a:bodyPr/>
                    <a:lstStyle/>
                    <a:p>
                      <a:pPr algn="ctr">
                        <a:spcAft>
                          <a:spcPts val="0"/>
                        </a:spcAft>
                      </a:pPr>
                      <a:r>
                        <a:rPr lang="ro-RO" sz="2000" b="0" dirty="0">
                          <a:solidFill>
                            <a:schemeClr val="tx1"/>
                          </a:solidFill>
                          <a:effectLst/>
                          <a:latin typeface="Times New Roman" panose="02020603050405020304" pitchFamily="18" charset="0"/>
                          <a:cs typeface="Times New Roman" panose="02020603050405020304" pitchFamily="18" charset="0"/>
                        </a:rPr>
                        <a:t>Natural gas</a:t>
                      </a:r>
                      <a:endParaRPr lang="ro-RO"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ro-RO" sz="2000" dirty="0">
                          <a:solidFill>
                            <a:schemeClr val="tx1"/>
                          </a:solidFill>
                          <a:effectLst/>
                          <a:latin typeface="Times New Roman" panose="02020603050405020304" pitchFamily="18" charset="0"/>
                          <a:cs typeface="Times New Roman" panose="02020603050405020304" pitchFamily="18" charset="0"/>
                        </a:rPr>
                        <a:t>bcm</a:t>
                      </a:r>
                      <a:endParaRPr lang="ro-RO"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155</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27</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-83%</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5786605"/>
                  </a:ext>
                </a:extLst>
              </a:tr>
              <a:tr h="279678">
                <a:tc>
                  <a:txBody>
                    <a:bodyPr/>
                    <a:lstStyle/>
                    <a:p>
                      <a:pPr algn="ctr">
                        <a:spcAft>
                          <a:spcPts val="0"/>
                        </a:spcAft>
                      </a:pPr>
                      <a:r>
                        <a:rPr lang="ro-RO" sz="2000" b="0" dirty="0">
                          <a:solidFill>
                            <a:schemeClr val="tx1"/>
                          </a:solidFill>
                          <a:effectLst/>
                          <a:latin typeface="Times New Roman" panose="02020603050405020304" pitchFamily="18" charset="0"/>
                          <a:cs typeface="Times New Roman" panose="02020603050405020304" pitchFamily="18" charset="0"/>
                        </a:rPr>
                        <a:t>LNG</a:t>
                      </a:r>
                      <a:endParaRPr lang="ro-RO"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bcm</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13</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18</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38%</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047064"/>
                  </a:ext>
                </a:extLst>
              </a:tr>
              <a:tr h="559356">
                <a:tc>
                  <a:txBody>
                    <a:bodyPr/>
                    <a:lstStyle/>
                    <a:p>
                      <a:pPr algn="ctr">
                        <a:spcAft>
                          <a:spcPts val="0"/>
                        </a:spcAft>
                      </a:pPr>
                      <a:r>
                        <a:rPr lang="ro-RO" sz="2000" b="0" dirty="0">
                          <a:solidFill>
                            <a:schemeClr val="tx1"/>
                          </a:solidFill>
                          <a:effectLst/>
                          <a:latin typeface="Times New Roman" panose="02020603050405020304" pitchFamily="18" charset="0"/>
                          <a:cs typeface="Times New Roman" panose="02020603050405020304" pitchFamily="18" charset="0"/>
                        </a:rPr>
                        <a:t>Uranium products</a:t>
                      </a:r>
                      <a:endParaRPr lang="ro-RO"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 milions</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572</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1064</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86%</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7110840"/>
                  </a:ext>
                </a:extLst>
              </a:tr>
              <a:tr h="279678">
                <a:tc>
                  <a:txBody>
                    <a:bodyPr/>
                    <a:lstStyle/>
                    <a:p>
                      <a:pPr algn="ctr">
                        <a:spcAft>
                          <a:spcPts val="0"/>
                        </a:spcAft>
                      </a:pPr>
                      <a:r>
                        <a:rPr lang="ro-RO" sz="2000" b="0" dirty="0">
                          <a:solidFill>
                            <a:schemeClr val="tx1"/>
                          </a:solidFill>
                          <a:effectLst/>
                          <a:latin typeface="Times New Roman" panose="02020603050405020304" pitchFamily="18" charset="0"/>
                          <a:cs typeface="Times New Roman" panose="02020603050405020304" pitchFamily="18" charset="0"/>
                        </a:rPr>
                        <a:t>Coal</a:t>
                      </a:r>
                      <a:endParaRPr lang="ro-RO"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Mt</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52</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0</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-100%</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586557"/>
                  </a:ext>
                </a:extLst>
              </a:tr>
              <a:tr h="279678">
                <a:tc>
                  <a:txBody>
                    <a:bodyPr/>
                    <a:lstStyle/>
                    <a:p>
                      <a:pPr algn="ctr">
                        <a:spcAft>
                          <a:spcPts val="0"/>
                        </a:spcAft>
                      </a:pPr>
                      <a:r>
                        <a:rPr lang="ro-RO" sz="2000" b="0" dirty="0">
                          <a:solidFill>
                            <a:schemeClr val="tx1"/>
                          </a:solidFill>
                          <a:effectLst/>
                          <a:latin typeface="Times New Roman" panose="02020603050405020304" pitchFamily="18" charset="0"/>
                          <a:cs typeface="Times New Roman" panose="02020603050405020304" pitchFamily="18" charset="0"/>
                        </a:rPr>
                        <a:t>Electricity</a:t>
                      </a:r>
                      <a:endParaRPr lang="ro-RO"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TwH</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13</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0</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-100%</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0513124"/>
                  </a:ext>
                </a:extLst>
              </a:tr>
              <a:tr h="839034">
                <a:tc>
                  <a:txBody>
                    <a:bodyPr/>
                    <a:lstStyle/>
                    <a:p>
                      <a:pPr algn="ctr">
                        <a:spcAft>
                          <a:spcPts val="0"/>
                        </a:spcAft>
                      </a:pPr>
                      <a:r>
                        <a:rPr lang="ro-RO" sz="2000" b="0" dirty="0">
                          <a:solidFill>
                            <a:schemeClr val="tx1"/>
                          </a:solidFill>
                          <a:effectLst/>
                          <a:latin typeface="Times New Roman" panose="02020603050405020304" pitchFamily="18" charset="0"/>
                          <a:cs typeface="Times New Roman" panose="02020603050405020304" pitchFamily="18" charset="0"/>
                        </a:rPr>
                        <a:t>Sum (excl. Uranium products)</a:t>
                      </a:r>
                      <a:endParaRPr lang="ro-RO"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ro-RO" sz="2000" dirty="0">
                          <a:solidFill>
                            <a:schemeClr val="tx1"/>
                          </a:solidFill>
                          <a:effectLst/>
                          <a:latin typeface="Times New Roman" panose="02020603050405020304" pitchFamily="18" charset="0"/>
                          <a:cs typeface="Times New Roman" panose="02020603050405020304" pitchFamily="18" charset="0"/>
                        </a:rPr>
                        <a:t>TJ</a:t>
                      </a:r>
                      <a:endParaRPr lang="ro-RO"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dirty="0">
                          <a:solidFill>
                            <a:schemeClr val="tx1"/>
                          </a:solidFill>
                          <a:effectLst/>
                          <a:latin typeface="Times New Roman" panose="02020603050405020304" pitchFamily="18" charset="0"/>
                          <a:cs typeface="Times New Roman" panose="02020603050405020304" pitchFamily="18" charset="0"/>
                        </a:rPr>
                        <a:t>14,251,000</a:t>
                      </a:r>
                      <a:endParaRPr lang="ro-RO"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a:solidFill>
                            <a:schemeClr val="tx1"/>
                          </a:solidFill>
                          <a:effectLst/>
                          <a:latin typeface="Times New Roman" panose="02020603050405020304" pitchFamily="18" charset="0"/>
                          <a:cs typeface="Times New Roman" panose="02020603050405020304" pitchFamily="18" charset="0"/>
                        </a:rPr>
                        <a:t>2,221,000</a:t>
                      </a:r>
                      <a:endParaRPr lang="ro-RO"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o-RO" sz="2000" dirty="0">
                          <a:solidFill>
                            <a:schemeClr val="tx1"/>
                          </a:solidFill>
                          <a:effectLst/>
                          <a:latin typeface="Times New Roman" panose="02020603050405020304" pitchFamily="18" charset="0"/>
                          <a:cs typeface="Times New Roman" panose="02020603050405020304" pitchFamily="18" charset="0"/>
                        </a:rPr>
                        <a:t>-84%</a:t>
                      </a:r>
                      <a:endParaRPr lang="ro-RO"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6810765"/>
                  </a:ext>
                </a:extLst>
              </a:tr>
            </a:tbl>
          </a:graphicData>
        </a:graphic>
      </p:graphicFrame>
      <p:sp>
        <p:nvSpPr>
          <p:cNvPr id="37" name="TextBox 36"/>
          <p:cNvSpPr txBox="1"/>
          <p:nvPr/>
        </p:nvSpPr>
        <p:spPr>
          <a:xfrm>
            <a:off x="1642221" y="21524887"/>
            <a:ext cx="2288062" cy="276999"/>
          </a:xfrm>
          <a:prstGeom prst="rect">
            <a:avLst/>
          </a:prstGeom>
          <a:noFill/>
        </p:spPr>
        <p:txBody>
          <a:bodyPr wrap="none" rtlCol="0">
            <a:spAutoFit/>
          </a:bodyPr>
          <a:lstStyle/>
          <a:p>
            <a:r>
              <a:rPr lang="en-US" sz="1200" dirty="0">
                <a:latin typeface="Times New Roman" panose="02020603050405020304" pitchFamily="18" charset="0"/>
                <a:cs typeface="Times New Roman" panose="02020603050405020304" pitchFamily="18" charset="0"/>
              </a:rPr>
              <a:t>Source: </a:t>
            </a:r>
            <a:r>
              <a:rPr lang="ro-RO" sz="1200" dirty="0">
                <a:latin typeface="Times New Roman" panose="02020603050405020304" pitchFamily="18" charset="0"/>
                <a:cs typeface="Times New Roman" panose="02020603050405020304" pitchFamily="18" charset="0"/>
              </a:rPr>
              <a:t>(McWilliams et al., 2024</a:t>
            </a:r>
            <a:r>
              <a:rPr lang="ro-RO" sz="1200" dirty="0" smtClean="0">
                <a:latin typeface="Times New Roman" panose="02020603050405020304" pitchFamily="18" charset="0"/>
                <a:cs typeface="Times New Roman" panose="02020603050405020304" pitchFamily="18" charset="0"/>
              </a:rPr>
              <a:t>)</a:t>
            </a:r>
            <a:endParaRPr lang="ro-RO" sz="1200" dirty="0">
              <a:latin typeface="Times New Roman" panose="02020603050405020304" pitchFamily="18" charset="0"/>
              <a:cs typeface="Times New Roman" panose="02020603050405020304" pitchFamily="18" charset="0"/>
            </a:endParaRPr>
          </a:p>
        </p:txBody>
      </p:sp>
      <p:sp>
        <p:nvSpPr>
          <p:cNvPr id="38" name="TextBox 37"/>
          <p:cNvSpPr txBox="1"/>
          <p:nvPr/>
        </p:nvSpPr>
        <p:spPr>
          <a:xfrm>
            <a:off x="1535897" y="16671909"/>
            <a:ext cx="8963992" cy="523220"/>
          </a:xfrm>
          <a:prstGeom prst="rect">
            <a:avLst/>
          </a:prstGeom>
          <a:noFill/>
        </p:spPr>
        <p:txBody>
          <a:bodyPr wrap="none" rtlCol="0">
            <a:spAutoFit/>
          </a:bodyPr>
          <a:lstStyle/>
          <a:p>
            <a:pPr algn="ctr"/>
            <a:r>
              <a:rPr lang="en-US" sz="2800" b="1" dirty="0" smtClean="0">
                <a:latin typeface="Times New Roman" panose="02020603050405020304" pitchFamily="18" charset="0"/>
                <a:cs typeface="Times New Roman" panose="02020603050405020304" pitchFamily="18" charset="0"/>
              </a:rPr>
              <a:t>Table</a:t>
            </a:r>
            <a:r>
              <a:rPr lang="ro-RO"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Volumes </a:t>
            </a:r>
            <a:r>
              <a:rPr lang="en-US" sz="2800" b="1" dirty="0">
                <a:latin typeface="Times New Roman" panose="02020603050405020304" pitchFamily="18" charset="0"/>
                <a:cs typeface="Times New Roman" panose="02020603050405020304" pitchFamily="18" charset="0"/>
              </a:rPr>
              <a:t>of trade energy European Union – </a:t>
            </a:r>
            <a:r>
              <a:rPr lang="en-US" sz="2800" b="1" dirty="0" smtClean="0">
                <a:latin typeface="Times New Roman" panose="02020603050405020304" pitchFamily="18" charset="0"/>
                <a:cs typeface="Times New Roman" panose="02020603050405020304" pitchFamily="18" charset="0"/>
              </a:rPr>
              <a:t>Russia</a:t>
            </a:r>
            <a:endParaRPr lang="ro-RO" sz="2800" i="1" dirty="0">
              <a:latin typeface="Times New Roman" panose="02020603050405020304" pitchFamily="18" charset="0"/>
              <a:cs typeface="Times New Roman" panose="02020603050405020304" pitchFamily="18" charset="0"/>
            </a:endParaRPr>
          </a:p>
        </p:txBody>
      </p:sp>
      <p:sp>
        <p:nvSpPr>
          <p:cNvPr id="39" name="Rounded Rectangle 38"/>
          <p:cNvSpPr/>
          <p:nvPr/>
        </p:nvSpPr>
        <p:spPr>
          <a:xfrm>
            <a:off x="866741" y="29291060"/>
            <a:ext cx="17042311" cy="290810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ro-RO" sz="2800" dirty="0" smtClean="0">
                <a:solidFill>
                  <a:schemeClr val="tx1"/>
                </a:solidFill>
                <a:latin typeface="Times New Roman" panose="02020603050405020304" pitchFamily="18" charset="0"/>
                <a:cs typeface="Times New Roman" panose="02020603050405020304" pitchFamily="18" charset="0"/>
              </a:rPr>
              <a:t>T</a:t>
            </a:r>
            <a:r>
              <a:rPr lang="en-US" sz="2800" dirty="0" smtClean="0">
                <a:solidFill>
                  <a:schemeClr val="tx1"/>
                </a:solidFill>
                <a:latin typeface="Times New Roman" panose="02020603050405020304" pitchFamily="18" charset="0"/>
                <a:cs typeface="Times New Roman" panose="02020603050405020304" pitchFamily="18" charset="0"/>
              </a:rPr>
              <a:t>he </a:t>
            </a:r>
            <a:r>
              <a:rPr lang="en-US" sz="2800" dirty="0">
                <a:solidFill>
                  <a:schemeClr val="tx1"/>
                </a:solidFill>
                <a:latin typeface="Times New Roman" panose="02020603050405020304" pitchFamily="18" charset="0"/>
                <a:cs typeface="Times New Roman" panose="02020603050405020304" pitchFamily="18" charset="0"/>
              </a:rPr>
              <a:t>impact of the intervention, the outbreak of the war in Ukraine, on the value of the energy price in the European Union obtained a coefficient of 10.00114 and a value of P&gt; |t| of 0.000 at a confidence level of 95, which proves that the result is </a:t>
            </a:r>
            <a:r>
              <a:rPr lang="en-US" sz="2800" dirty="0" smtClean="0">
                <a:solidFill>
                  <a:schemeClr val="tx1"/>
                </a:solidFill>
                <a:latin typeface="Times New Roman" panose="02020603050405020304" pitchFamily="18" charset="0"/>
                <a:cs typeface="Times New Roman" panose="02020603050405020304" pitchFamily="18" charset="0"/>
              </a:rPr>
              <a:t>significant</a:t>
            </a:r>
            <a:r>
              <a:rPr lang="ro-RO" sz="2800" dirty="0" smtClean="0">
                <a:solidFill>
                  <a:schemeClr val="tx1"/>
                </a:solidFill>
                <a:latin typeface="Times New Roman" panose="02020603050405020304" pitchFamily="18" charset="0"/>
                <a:cs typeface="Times New Roman" panose="02020603050405020304" pitchFamily="18" charset="0"/>
              </a:rPr>
              <a:t>.</a:t>
            </a:r>
            <a:endParaRPr lang="ro-RO" sz="2800" dirty="0">
              <a:solidFill>
                <a:schemeClr val="tx1"/>
              </a:solidFill>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ro-RO" sz="2800" dirty="0">
                <a:solidFill>
                  <a:schemeClr val="tx1"/>
                </a:solidFill>
                <a:latin typeface="Times New Roman" panose="02020603050405020304" pitchFamily="18" charset="0"/>
                <a:cs typeface="Times New Roman" panose="02020603050405020304" pitchFamily="18" charset="0"/>
              </a:rPr>
              <a:t>T</a:t>
            </a:r>
            <a:r>
              <a:rPr lang="en-US" sz="2800" dirty="0" smtClean="0">
                <a:solidFill>
                  <a:schemeClr val="tx1"/>
                </a:solidFill>
                <a:latin typeface="Times New Roman" panose="02020603050405020304" pitchFamily="18" charset="0"/>
                <a:cs typeface="Times New Roman" panose="02020603050405020304" pitchFamily="18" charset="0"/>
              </a:rPr>
              <a:t>he </a:t>
            </a:r>
            <a:r>
              <a:rPr lang="en-US" sz="2800" dirty="0">
                <a:solidFill>
                  <a:schemeClr val="tx1"/>
                </a:solidFill>
                <a:latin typeface="Times New Roman" panose="02020603050405020304" pitchFamily="18" charset="0"/>
                <a:cs typeface="Times New Roman" panose="02020603050405020304" pitchFamily="18" charset="0"/>
              </a:rPr>
              <a:t>parallel trend test </a:t>
            </a:r>
            <a:r>
              <a:rPr lang="en-US" sz="2800" dirty="0" smtClean="0">
                <a:solidFill>
                  <a:schemeClr val="tx1"/>
                </a:solidFill>
                <a:latin typeface="Times New Roman" panose="02020603050405020304" pitchFamily="18" charset="0"/>
                <a:cs typeface="Times New Roman" panose="02020603050405020304" pitchFamily="18" charset="0"/>
              </a:rPr>
              <a:t>show </a:t>
            </a:r>
            <a:r>
              <a:rPr lang="en-US" sz="2800" dirty="0">
                <a:solidFill>
                  <a:schemeClr val="tx1"/>
                </a:solidFill>
                <a:latin typeface="Times New Roman" panose="02020603050405020304" pitchFamily="18" charset="0"/>
                <a:cs typeface="Times New Roman" panose="02020603050405020304" pitchFamily="18" charset="0"/>
              </a:rPr>
              <a:t>that the trends were relatively similar in the pre-intervention period. After the intervention, the trends changed, the values recorded in the treatment group being much higher than those in the control group.</a:t>
            </a:r>
            <a:endParaRPr lang="ro-RO" sz="2800" dirty="0">
              <a:solidFill>
                <a:schemeClr val="tx1"/>
              </a:solidFill>
              <a:latin typeface="Times New Roman" panose="02020603050405020304" pitchFamily="18" charset="0"/>
              <a:cs typeface="Times New Roman" panose="02020603050405020304" pitchFamily="18" charset="0"/>
            </a:endParaRPr>
          </a:p>
        </p:txBody>
      </p:sp>
      <p:sp>
        <p:nvSpPr>
          <p:cNvPr id="43" name="Rounded Rectangle 42"/>
          <p:cNvSpPr/>
          <p:nvPr/>
        </p:nvSpPr>
        <p:spPr>
          <a:xfrm>
            <a:off x="18982620" y="10778373"/>
            <a:ext cx="10773479" cy="560307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defTabSz="3027487">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This </a:t>
            </a:r>
            <a:r>
              <a:rPr lang="ro-RO" sz="2800" dirty="0">
                <a:solidFill>
                  <a:schemeClr val="tx1"/>
                </a:solidFill>
                <a:latin typeface="Times New Roman" panose="02020603050405020304" pitchFamily="18" charset="0"/>
                <a:cs typeface="Times New Roman" panose="02020603050405020304" pitchFamily="18" charset="0"/>
              </a:rPr>
              <a:t>research </a:t>
            </a:r>
            <a:r>
              <a:rPr lang="en-US" sz="2800" dirty="0">
                <a:solidFill>
                  <a:schemeClr val="tx1"/>
                </a:solidFill>
                <a:latin typeface="Times New Roman" panose="02020603050405020304" pitchFamily="18" charset="0"/>
                <a:cs typeface="Times New Roman" panose="02020603050405020304" pitchFamily="18" charset="0"/>
              </a:rPr>
              <a:t>used the </a:t>
            </a:r>
            <a:r>
              <a:rPr lang="en-US" sz="2800" b="1" dirty="0">
                <a:solidFill>
                  <a:schemeClr val="tx1"/>
                </a:solidFill>
                <a:latin typeface="Times New Roman" panose="02020603050405020304" pitchFamily="18" charset="0"/>
                <a:cs typeface="Times New Roman" panose="02020603050405020304" pitchFamily="18" charset="0"/>
              </a:rPr>
              <a:t>Difference-in-Difference (DID) </a:t>
            </a:r>
            <a:r>
              <a:rPr lang="en-US" sz="2800" dirty="0">
                <a:solidFill>
                  <a:schemeClr val="tx1"/>
                </a:solidFill>
                <a:latin typeface="Times New Roman" panose="02020603050405020304" pitchFamily="18" charset="0"/>
                <a:cs typeface="Times New Roman" panose="02020603050405020304" pitchFamily="18" charset="0"/>
              </a:rPr>
              <a:t>econometric statistical technique to be able to observe the evolution and the difference (if any) recorded between the values of the consumer price index of energy from the level of the European Union compared to the values of the consumer price index of energy of the United States of America from the period April 2022-December 2023 following the outbreak and development of the war in Ukraine.</a:t>
            </a:r>
            <a:endParaRPr lang="ro-RO" sz="2800"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b="1" dirty="0" err="1">
                <a:solidFill>
                  <a:schemeClr val="tx1"/>
                </a:solidFill>
                <a:latin typeface="Times New Roman" panose="02020603050405020304" pitchFamily="18" charset="0"/>
                <a:cs typeface="Times New Roman" panose="02020603050405020304" pitchFamily="18" charset="0"/>
              </a:rPr>
              <a:t>DiD</a:t>
            </a:r>
            <a:r>
              <a:rPr lang="en-US" sz="2800" dirty="0">
                <a:solidFill>
                  <a:schemeClr val="tx1"/>
                </a:solidFill>
                <a:latin typeface="Times New Roman" panose="02020603050405020304" pitchFamily="18" charset="0"/>
                <a:cs typeface="Times New Roman" panose="02020603050405020304" pitchFamily="18" charset="0"/>
              </a:rPr>
              <a:t> is a technique used in performing specific analyses to measure and evaluate the consequences caused by an intervention on a specific group (treatment group) within an observational or quasi-experimental study </a:t>
            </a:r>
            <a:r>
              <a:rPr lang="ro-RO" sz="2800" dirty="0">
                <a:solidFill>
                  <a:schemeClr val="tx1"/>
                </a:solidFill>
                <a:latin typeface="Times New Roman" panose="02020603050405020304" pitchFamily="18" charset="0"/>
                <a:cs typeface="Times New Roman" panose="02020603050405020304" pitchFamily="18" charset="0"/>
              </a:rPr>
              <a:t>(Huntington-Klein, 2021)</a:t>
            </a:r>
          </a:p>
        </p:txBody>
      </p:sp>
      <p:sp>
        <p:nvSpPr>
          <p:cNvPr id="44" name="Rounded Rectangle 43"/>
          <p:cNvSpPr/>
          <p:nvPr/>
        </p:nvSpPr>
        <p:spPr>
          <a:xfrm>
            <a:off x="18982619" y="19026736"/>
            <a:ext cx="10902977" cy="7892475"/>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defTabSz="3027487">
              <a:buFont typeface="Arial" panose="020B0604020202020204" pitchFamily="34" charset="0"/>
              <a:buChar char="•"/>
              <a:defRPr/>
            </a:pPr>
            <a:r>
              <a:rPr lang="ro-RO" sz="2800" dirty="0">
                <a:solidFill>
                  <a:schemeClr val="tx1"/>
                </a:solidFill>
                <a:latin typeface="Times New Roman" panose="02020603050405020304" pitchFamily="18" charset="0"/>
                <a:cs typeface="Times New Roman" panose="02020603050405020304" pitchFamily="18" charset="0"/>
              </a:rPr>
              <a:t>T</a:t>
            </a:r>
            <a:r>
              <a:rPr lang="en-US" sz="2800" dirty="0">
                <a:solidFill>
                  <a:schemeClr val="tx1"/>
                </a:solidFill>
                <a:latin typeface="Times New Roman" panose="02020603050405020304" pitchFamily="18" charset="0"/>
                <a:cs typeface="Times New Roman" panose="02020603050405020304" pitchFamily="18" charset="0"/>
              </a:rPr>
              <a:t>he </a:t>
            </a:r>
            <a:r>
              <a:rPr lang="en-US" sz="2800" b="1" dirty="0">
                <a:solidFill>
                  <a:schemeClr val="tx1"/>
                </a:solidFill>
                <a:latin typeface="Times New Roman" panose="02020603050405020304" pitchFamily="18" charset="0"/>
                <a:cs typeface="Times New Roman" panose="02020603050405020304" pitchFamily="18" charset="0"/>
              </a:rPr>
              <a:t>treatment group </a:t>
            </a:r>
            <a:r>
              <a:rPr lang="en-US" sz="2800" dirty="0">
                <a:solidFill>
                  <a:schemeClr val="tx1"/>
                </a:solidFill>
                <a:latin typeface="Times New Roman" panose="02020603050405020304" pitchFamily="18" charset="0"/>
                <a:cs typeface="Times New Roman" panose="02020603050405020304" pitchFamily="18" charset="0"/>
              </a:rPr>
              <a:t>is </a:t>
            </a:r>
            <a:r>
              <a:rPr lang="en-US" sz="2800" dirty="0" smtClean="0">
                <a:solidFill>
                  <a:schemeClr val="tx1"/>
                </a:solidFill>
                <a:latin typeface="Times New Roman" panose="02020603050405020304" pitchFamily="18" charset="0"/>
                <a:cs typeface="Times New Roman" panose="02020603050405020304" pitchFamily="18" charset="0"/>
              </a:rPr>
              <a:t>the </a:t>
            </a:r>
            <a:r>
              <a:rPr lang="en-US" sz="2800" b="1" dirty="0">
                <a:solidFill>
                  <a:schemeClr val="tx1"/>
                </a:solidFill>
                <a:latin typeface="Times New Roman" panose="02020603050405020304" pitchFamily="18" charset="0"/>
                <a:cs typeface="Times New Roman" panose="02020603050405020304" pitchFamily="18" charset="0"/>
              </a:rPr>
              <a:t>European Union</a:t>
            </a:r>
            <a:r>
              <a:rPr lang="en-US" sz="2800" dirty="0">
                <a:solidFill>
                  <a:schemeClr val="tx1"/>
                </a:solidFill>
                <a:latin typeface="Times New Roman" panose="02020603050405020304" pitchFamily="18" charset="0"/>
                <a:cs typeface="Times New Roman" panose="02020603050405020304" pitchFamily="18" charset="0"/>
              </a:rPr>
              <a:t>, and the </a:t>
            </a:r>
            <a:r>
              <a:rPr lang="en-US" sz="2800" b="1" dirty="0">
                <a:solidFill>
                  <a:schemeClr val="tx1"/>
                </a:solidFill>
                <a:latin typeface="Times New Roman" panose="02020603050405020304" pitchFamily="18" charset="0"/>
                <a:cs typeface="Times New Roman" panose="02020603050405020304" pitchFamily="18" charset="0"/>
              </a:rPr>
              <a:t>control group </a:t>
            </a:r>
            <a:r>
              <a:rPr lang="en-US" sz="2800" dirty="0" smtClean="0">
                <a:solidFill>
                  <a:schemeClr val="tx1"/>
                </a:solidFill>
                <a:latin typeface="Times New Roman" panose="02020603050405020304" pitchFamily="18" charset="0"/>
                <a:cs typeface="Times New Roman" panose="02020603050405020304" pitchFamily="18" charset="0"/>
              </a:rPr>
              <a:t>the </a:t>
            </a:r>
            <a:r>
              <a:rPr lang="en-US" sz="2800" b="1" dirty="0">
                <a:solidFill>
                  <a:schemeClr val="tx1"/>
                </a:solidFill>
                <a:latin typeface="Times New Roman" panose="02020603050405020304" pitchFamily="18" charset="0"/>
                <a:cs typeface="Times New Roman" panose="02020603050405020304" pitchFamily="18" charset="0"/>
              </a:rPr>
              <a:t>United States of America</a:t>
            </a:r>
            <a:r>
              <a:rPr lang="ro-RO" sz="2800" b="1" dirty="0">
                <a:solidFill>
                  <a:schemeClr val="tx1"/>
                </a:solidFill>
                <a:latin typeface="Times New Roman" panose="02020603050405020304" pitchFamily="18" charset="0"/>
                <a:cs typeface="Times New Roman" panose="02020603050405020304" pitchFamily="18" charset="0"/>
              </a:rPr>
              <a:t>.</a:t>
            </a:r>
          </a:p>
          <a:p>
            <a:pPr marL="285750" indent="-285750" defTabSz="3027487">
              <a:buFont typeface="Arial" panose="020B0604020202020204" pitchFamily="34" charset="0"/>
              <a:buChar char="•"/>
              <a:defRPr/>
            </a:pPr>
            <a:r>
              <a:rPr lang="en-US" sz="2800" dirty="0" smtClean="0">
                <a:solidFill>
                  <a:schemeClr val="tx1"/>
                </a:solidFill>
                <a:latin typeface="Times New Roman" panose="02020603050405020304" pitchFamily="18" charset="0"/>
                <a:cs typeface="Times New Roman" panose="02020603050405020304" pitchFamily="18" charset="0"/>
              </a:rPr>
              <a:t>The </a:t>
            </a:r>
            <a:r>
              <a:rPr lang="en-US" sz="2800" dirty="0">
                <a:solidFill>
                  <a:schemeClr val="tx1"/>
                </a:solidFill>
                <a:latin typeface="Times New Roman" panose="02020603050405020304" pitchFamily="18" charset="0"/>
                <a:cs typeface="Times New Roman" panose="02020603050405020304" pitchFamily="18" charset="0"/>
              </a:rPr>
              <a:t>values of the consumer price index of energy were recorded between </a:t>
            </a:r>
            <a:r>
              <a:rPr lang="en-US" sz="2800" b="1" dirty="0">
                <a:solidFill>
                  <a:schemeClr val="tx1"/>
                </a:solidFill>
                <a:latin typeface="Times New Roman" panose="02020603050405020304" pitchFamily="18" charset="0"/>
                <a:cs typeface="Times New Roman" panose="02020603050405020304" pitchFamily="18" charset="0"/>
              </a:rPr>
              <a:t>January 2019 </a:t>
            </a:r>
            <a:r>
              <a:rPr lang="ro-RO" sz="2800" b="1" dirty="0">
                <a:solidFill>
                  <a:schemeClr val="tx1"/>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December 2023</a:t>
            </a:r>
            <a:r>
              <a:rPr lang="en-US" sz="2800" dirty="0">
                <a:solidFill>
                  <a:schemeClr val="tx1"/>
                </a:solidFill>
                <a:latin typeface="Times New Roman" panose="02020603050405020304" pitchFamily="18" charset="0"/>
                <a:cs typeface="Times New Roman" panose="02020603050405020304" pitchFamily="18" charset="0"/>
              </a:rPr>
              <a:t>. </a:t>
            </a:r>
            <a:endParaRPr lang="ro-RO" sz="2800" dirty="0">
              <a:solidFill>
                <a:schemeClr val="tx1"/>
              </a:solidFill>
              <a:latin typeface="Times New Roman" panose="02020603050405020304" pitchFamily="18" charset="0"/>
              <a:cs typeface="Times New Roman" panose="02020603050405020304" pitchFamily="18" charset="0"/>
            </a:endParaRPr>
          </a:p>
          <a:p>
            <a:pPr marL="285750" indent="-285750" defTabSz="3027487">
              <a:buFont typeface="Arial" panose="020B0604020202020204" pitchFamily="34" charset="0"/>
              <a:buChar char="•"/>
              <a:defRPr/>
            </a:pPr>
            <a:r>
              <a:rPr lang="en-US" sz="2800" dirty="0" smtClean="0">
                <a:solidFill>
                  <a:schemeClr val="tx1"/>
                </a:solidFill>
                <a:latin typeface="Times New Roman" panose="02020603050405020304" pitchFamily="18" charset="0"/>
                <a:cs typeface="Times New Roman" panose="02020603050405020304" pitchFamily="18" charset="0"/>
              </a:rPr>
              <a:t>They </a:t>
            </a:r>
            <a:r>
              <a:rPr lang="en-US" sz="2800" dirty="0">
                <a:solidFill>
                  <a:schemeClr val="tx1"/>
                </a:solidFill>
                <a:latin typeface="Times New Roman" panose="02020603050405020304" pitchFamily="18" charset="0"/>
                <a:cs typeface="Times New Roman" panose="02020603050405020304" pitchFamily="18" charset="0"/>
              </a:rPr>
              <a:t>were provided by the </a:t>
            </a:r>
            <a:r>
              <a:rPr lang="en-US" sz="2800" b="1" dirty="0">
                <a:solidFill>
                  <a:schemeClr val="tx1"/>
                </a:solidFill>
                <a:latin typeface="Times New Roman" panose="02020603050405020304" pitchFamily="18" charset="0"/>
                <a:cs typeface="Times New Roman" panose="02020603050405020304" pitchFamily="18" charset="0"/>
              </a:rPr>
              <a:t>OECD Statistics</a:t>
            </a:r>
            <a:r>
              <a:rPr lang="en-US" sz="2800" dirty="0">
                <a:solidFill>
                  <a:schemeClr val="tx1"/>
                </a:solidFill>
                <a:latin typeface="Times New Roman" panose="02020603050405020304" pitchFamily="18" charset="0"/>
                <a:cs typeface="Times New Roman" panose="02020603050405020304" pitchFamily="18" charset="0"/>
              </a:rPr>
              <a:t>, and the analysis was carried out using the </a:t>
            </a:r>
            <a:r>
              <a:rPr lang="en-US" sz="2800" b="1" dirty="0">
                <a:solidFill>
                  <a:schemeClr val="tx1"/>
                </a:solidFill>
                <a:latin typeface="Times New Roman" panose="02020603050405020304" pitchFamily="18" charset="0"/>
                <a:cs typeface="Times New Roman" panose="02020603050405020304" pitchFamily="18" charset="0"/>
              </a:rPr>
              <a:t>STATA</a:t>
            </a:r>
            <a:r>
              <a:rPr lang="en-US" sz="2800" dirty="0">
                <a:solidFill>
                  <a:schemeClr val="tx1"/>
                </a:solidFill>
                <a:latin typeface="Times New Roman" panose="02020603050405020304" pitchFamily="18" charset="0"/>
                <a:cs typeface="Times New Roman" panose="02020603050405020304" pitchFamily="18" charset="0"/>
              </a:rPr>
              <a:t> program.</a:t>
            </a:r>
            <a:endParaRPr lang="ro-RO" sz="2800" dirty="0">
              <a:solidFill>
                <a:schemeClr val="tx1"/>
              </a:solidFill>
              <a:latin typeface="Times New Roman" panose="02020603050405020304" pitchFamily="18" charset="0"/>
              <a:cs typeface="Times New Roman" panose="02020603050405020304" pitchFamily="18" charset="0"/>
            </a:endParaRPr>
          </a:p>
          <a:p>
            <a:pPr marL="285750" indent="-285750" defTabSz="3027487">
              <a:buFont typeface="Arial" panose="020B0604020202020204" pitchFamily="34" charset="0"/>
              <a:buChar char="•"/>
              <a:defRPr/>
            </a:pPr>
            <a:r>
              <a:rPr lang="en-US" sz="2800" dirty="0" smtClean="0">
                <a:solidFill>
                  <a:schemeClr val="tx1"/>
                </a:solidFill>
                <a:latin typeface="Times New Roman" panose="02020603050405020304" pitchFamily="18" charset="0"/>
                <a:cs typeface="Times New Roman" panose="02020603050405020304" pitchFamily="18" charset="0"/>
              </a:rPr>
              <a:t>The </a:t>
            </a:r>
            <a:r>
              <a:rPr lang="en-US" sz="2800" b="1" dirty="0">
                <a:solidFill>
                  <a:schemeClr val="tx1"/>
                </a:solidFill>
                <a:latin typeface="Times New Roman" panose="02020603050405020304" pitchFamily="18" charset="0"/>
                <a:cs typeface="Times New Roman" panose="02020603050405020304" pitchFamily="18" charset="0"/>
              </a:rPr>
              <a:t>intervention</a:t>
            </a:r>
            <a:r>
              <a:rPr lang="ro-RO" sz="2800" b="1" dirty="0">
                <a:solidFill>
                  <a:schemeClr val="tx1"/>
                </a:solidFill>
                <a:latin typeface="Times New Roman" panose="02020603050405020304" pitchFamily="18" charset="0"/>
                <a:cs typeface="Times New Roman" panose="02020603050405020304" pitchFamily="18" charset="0"/>
              </a:rPr>
              <a:t> period</a:t>
            </a:r>
            <a:r>
              <a:rPr lang="en-US" sz="2800" b="1" dirty="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in the analysis is the beginning of the war in Ukraine </a:t>
            </a:r>
            <a:r>
              <a:rPr lang="en-US" sz="2800" b="1" dirty="0">
                <a:solidFill>
                  <a:schemeClr val="tx1"/>
                </a:solidFill>
                <a:latin typeface="Times New Roman" panose="02020603050405020304" pitchFamily="18" charset="0"/>
                <a:cs typeface="Times New Roman" panose="02020603050405020304" pitchFamily="18" charset="0"/>
              </a:rPr>
              <a:t>(February 2022)</a:t>
            </a:r>
            <a:r>
              <a:rPr lang="en-US" sz="2800" dirty="0">
                <a:solidFill>
                  <a:schemeClr val="tx1"/>
                </a:solidFill>
                <a:latin typeface="Times New Roman" panose="02020603050405020304" pitchFamily="18" charset="0"/>
                <a:cs typeface="Times New Roman" panose="02020603050405020304" pitchFamily="18" charset="0"/>
              </a:rPr>
              <a:t>, and the </a:t>
            </a:r>
            <a:r>
              <a:rPr lang="en-US" sz="2800" b="1" dirty="0">
                <a:solidFill>
                  <a:schemeClr val="tx1"/>
                </a:solidFill>
                <a:latin typeface="Times New Roman" panose="02020603050405020304" pitchFamily="18" charset="0"/>
                <a:cs typeface="Times New Roman" panose="02020603050405020304" pitchFamily="18" charset="0"/>
              </a:rPr>
              <a:t>period preceding </a:t>
            </a:r>
            <a:r>
              <a:rPr lang="en-US" sz="2800" dirty="0">
                <a:solidFill>
                  <a:schemeClr val="tx1"/>
                </a:solidFill>
                <a:latin typeface="Times New Roman" panose="02020603050405020304" pitchFamily="18" charset="0"/>
                <a:cs typeface="Times New Roman" panose="02020603050405020304" pitchFamily="18" charset="0"/>
              </a:rPr>
              <a:t>the manifestation of the intervention (pre) is </a:t>
            </a:r>
            <a:r>
              <a:rPr lang="en-US" sz="2800" b="1" dirty="0">
                <a:solidFill>
                  <a:schemeClr val="tx1"/>
                </a:solidFill>
                <a:latin typeface="Times New Roman" panose="02020603050405020304" pitchFamily="18" charset="0"/>
                <a:cs typeface="Times New Roman" panose="02020603050405020304" pitchFamily="18" charset="0"/>
              </a:rPr>
              <a:t>January 2019-January 2022</a:t>
            </a:r>
            <a:r>
              <a:rPr lang="en-US" sz="2800" dirty="0">
                <a:solidFill>
                  <a:schemeClr val="tx1"/>
                </a:solidFill>
                <a:latin typeface="Times New Roman" panose="02020603050405020304" pitchFamily="18" charset="0"/>
                <a:cs typeface="Times New Roman" panose="02020603050405020304" pitchFamily="18" charset="0"/>
              </a:rPr>
              <a:t>. The period </a:t>
            </a:r>
            <a:r>
              <a:rPr lang="en-US" sz="2800" b="1" dirty="0">
                <a:solidFill>
                  <a:schemeClr val="tx1"/>
                </a:solidFill>
                <a:latin typeface="Times New Roman" panose="02020603050405020304" pitchFamily="18" charset="0"/>
                <a:cs typeface="Times New Roman" panose="02020603050405020304" pitchFamily="18" charset="0"/>
              </a:rPr>
              <a:t>April 2022-December 2023 </a:t>
            </a:r>
            <a:r>
              <a:rPr lang="en-US" sz="2800" dirty="0">
                <a:solidFill>
                  <a:schemeClr val="tx1"/>
                </a:solidFill>
                <a:latin typeface="Times New Roman" panose="02020603050405020304" pitchFamily="18" charset="0"/>
                <a:cs typeface="Times New Roman" panose="02020603050405020304" pitchFamily="18" charset="0"/>
              </a:rPr>
              <a:t>is the period following the manifestation of the intervention (post).</a:t>
            </a:r>
            <a:endParaRPr lang="ro-RO" sz="2800" dirty="0">
              <a:solidFill>
                <a:schemeClr val="tx1"/>
              </a:solidFill>
              <a:latin typeface="Times New Roman" panose="02020603050405020304" pitchFamily="18" charset="0"/>
              <a:cs typeface="Times New Roman" panose="02020603050405020304" pitchFamily="18" charset="0"/>
            </a:endParaRPr>
          </a:p>
          <a:p>
            <a:pPr marL="285750" indent="-285750" defTabSz="3027487">
              <a:buFont typeface="Arial" panose="020B0604020202020204" pitchFamily="34" charset="0"/>
              <a:buChar char="•"/>
              <a:defRPr/>
            </a:pPr>
            <a:r>
              <a:rPr lang="en-US" sz="2800" b="1" dirty="0" smtClean="0">
                <a:solidFill>
                  <a:schemeClr val="tx1"/>
                </a:solidFill>
                <a:latin typeface="Times New Roman" panose="02020603050405020304" pitchFamily="18" charset="0"/>
                <a:cs typeface="Times New Roman" panose="02020603050405020304" pitchFamily="18" charset="0"/>
              </a:rPr>
              <a:t>Hypothesis </a:t>
            </a:r>
            <a:r>
              <a:rPr lang="en-US" sz="2800" b="1" dirty="0">
                <a:solidFill>
                  <a:schemeClr val="tx1"/>
                </a:solidFill>
                <a:latin typeface="Times New Roman" panose="02020603050405020304" pitchFamily="18" charset="0"/>
                <a:cs typeface="Times New Roman" panose="02020603050405020304" pitchFamily="18" charset="0"/>
              </a:rPr>
              <a:t>0 </a:t>
            </a:r>
            <a:r>
              <a:rPr lang="en-US" sz="2800" dirty="0">
                <a:solidFill>
                  <a:schemeClr val="tx1"/>
                </a:solidFill>
                <a:latin typeface="Times New Roman" panose="02020603050405020304" pitchFamily="18" charset="0"/>
                <a:cs typeface="Times New Roman" panose="02020603050405020304" pitchFamily="18" charset="0"/>
              </a:rPr>
              <a:t>or </a:t>
            </a:r>
            <a:r>
              <a:rPr lang="en-US" sz="2800" b="1" dirty="0">
                <a:solidFill>
                  <a:schemeClr val="tx1"/>
                </a:solidFill>
                <a:latin typeface="Times New Roman" panose="02020603050405020304" pitchFamily="18" charset="0"/>
                <a:cs typeface="Times New Roman" panose="02020603050405020304" pitchFamily="18" charset="0"/>
              </a:rPr>
              <a:t>null hypothesis </a:t>
            </a:r>
            <a:r>
              <a:rPr lang="en-US" sz="2800" dirty="0">
                <a:solidFill>
                  <a:schemeClr val="tx1"/>
                </a:solidFill>
                <a:latin typeface="Times New Roman" panose="02020603050405020304" pitchFamily="18" charset="0"/>
                <a:cs typeface="Times New Roman" panose="02020603050405020304" pitchFamily="18" charset="0"/>
              </a:rPr>
              <a:t>– the intervention, </a:t>
            </a:r>
            <a:r>
              <a:rPr lang="en-US" sz="2800" b="1" dirty="0">
                <a:solidFill>
                  <a:schemeClr val="tx1"/>
                </a:solidFill>
                <a:latin typeface="Times New Roman" panose="02020603050405020304" pitchFamily="18" charset="0"/>
                <a:cs typeface="Times New Roman" panose="02020603050405020304" pitchFamily="18" charset="0"/>
              </a:rPr>
              <a:t>did not cause </a:t>
            </a:r>
            <a:r>
              <a:rPr lang="en-US" sz="2800" dirty="0">
                <a:solidFill>
                  <a:schemeClr val="tx1"/>
                </a:solidFill>
                <a:latin typeface="Times New Roman" panose="02020603050405020304" pitchFamily="18" charset="0"/>
                <a:cs typeface="Times New Roman" panose="02020603050405020304" pitchFamily="18" charset="0"/>
              </a:rPr>
              <a:t>a change in the values of Consumer price index of energy in the European Union, the treatment group.</a:t>
            </a:r>
            <a:endParaRPr lang="ro-RO" sz="2800" dirty="0">
              <a:solidFill>
                <a:schemeClr val="tx1"/>
              </a:solidFill>
              <a:latin typeface="Times New Roman" panose="02020603050405020304" pitchFamily="18" charset="0"/>
              <a:cs typeface="Times New Roman" panose="02020603050405020304" pitchFamily="18" charset="0"/>
            </a:endParaRPr>
          </a:p>
          <a:p>
            <a:pPr marL="285750" indent="-285750" defTabSz="3027487">
              <a:buFont typeface="Arial" panose="020B0604020202020204" pitchFamily="34" charset="0"/>
              <a:buChar char="•"/>
              <a:defRPr/>
            </a:pPr>
            <a:r>
              <a:rPr lang="en-US" sz="2800" b="1" dirty="0" smtClean="0">
                <a:solidFill>
                  <a:schemeClr val="tx1"/>
                </a:solidFill>
                <a:latin typeface="Times New Roman" panose="02020603050405020304" pitchFamily="18" charset="0"/>
                <a:cs typeface="Times New Roman" panose="02020603050405020304" pitchFamily="18" charset="0"/>
              </a:rPr>
              <a:t>Hypothesis </a:t>
            </a:r>
            <a:r>
              <a:rPr lang="en-US" sz="2800" b="1" dirty="0">
                <a:solidFill>
                  <a:schemeClr val="tx1"/>
                </a:solidFill>
                <a:latin typeface="Times New Roman" panose="02020603050405020304" pitchFamily="18" charset="0"/>
                <a:cs typeface="Times New Roman" panose="02020603050405020304" pitchFamily="18" charset="0"/>
              </a:rPr>
              <a:t>1</a:t>
            </a:r>
            <a:r>
              <a:rPr lang="en-US" sz="2800" dirty="0">
                <a:solidFill>
                  <a:schemeClr val="tx1"/>
                </a:solidFill>
                <a:latin typeface="Times New Roman" panose="02020603050405020304" pitchFamily="18" charset="0"/>
                <a:cs typeface="Times New Roman" panose="02020603050405020304" pitchFamily="18" charset="0"/>
              </a:rPr>
              <a:t> or </a:t>
            </a:r>
            <a:r>
              <a:rPr lang="en-US" sz="2800" b="1" dirty="0">
                <a:solidFill>
                  <a:schemeClr val="tx1"/>
                </a:solidFill>
                <a:latin typeface="Times New Roman" panose="02020603050405020304" pitchFamily="18" charset="0"/>
                <a:cs typeface="Times New Roman" panose="02020603050405020304" pitchFamily="18" charset="0"/>
              </a:rPr>
              <a:t>the alternative hypothesis</a:t>
            </a:r>
            <a:r>
              <a:rPr lang="ro-RO" sz="2800" dirty="0">
                <a:solidFill>
                  <a:schemeClr val="tx1"/>
                </a:solidFill>
                <a:latin typeface="Times New Roman" panose="02020603050405020304" pitchFamily="18" charset="0"/>
                <a:cs typeface="Times New Roman" panose="02020603050405020304" pitchFamily="18" charset="0"/>
              </a:rPr>
              <a:t> - </a:t>
            </a:r>
            <a:r>
              <a:rPr lang="en-US" sz="2800" dirty="0">
                <a:solidFill>
                  <a:schemeClr val="tx1"/>
                </a:solidFill>
                <a:latin typeface="Times New Roman" panose="02020603050405020304" pitchFamily="18" charset="0"/>
                <a:cs typeface="Times New Roman" panose="02020603050405020304" pitchFamily="18" charset="0"/>
              </a:rPr>
              <a:t>the intervention, </a:t>
            </a:r>
            <a:r>
              <a:rPr lang="en-US" sz="2800" b="1" dirty="0">
                <a:solidFill>
                  <a:schemeClr val="tx1"/>
                </a:solidFill>
                <a:latin typeface="Times New Roman" panose="02020603050405020304" pitchFamily="18" charset="0"/>
                <a:cs typeface="Times New Roman" panose="02020603050405020304" pitchFamily="18" charset="0"/>
              </a:rPr>
              <a:t>caused a change </a:t>
            </a:r>
            <a:r>
              <a:rPr lang="en-US" sz="2800" dirty="0">
                <a:solidFill>
                  <a:schemeClr val="tx1"/>
                </a:solidFill>
                <a:latin typeface="Times New Roman" panose="02020603050405020304" pitchFamily="18" charset="0"/>
                <a:cs typeface="Times New Roman" panose="02020603050405020304" pitchFamily="18" charset="0"/>
              </a:rPr>
              <a:t>in the values of Consumer price index of energy in the European Union treatment group.</a:t>
            </a:r>
            <a:endParaRPr lang="ro-RO" sz="2800" dirty="0">
              <a:solidFill>
                <a:schemeClr val="tx1"/>
              </a:solidFill>
              <a:latin typeface="Times New Roman" panose="02020603050405020304" pitchFamily="18" charset="0"/>
              <a:cs typeface="Times New Roman" panose="02020603050405020304" pitchFamily="18" charset="0"/>
            </a:endParaRPr>
          </a:p>
        </p:txBody>
      </p:sp>
      <p:graphicFrame>
        <p:nvGraphicFramePr>
          <p:cNvPr id="48" name="Table 47"/>
          <p:cNvGraphicFramePr>
            <a:graphicFrameLocks noGrp="1"/>
          </p:cNvGraphicFramePr>
          <p:nvPr>
            <p:extLst>
              <p:ext uri="{D42A27DB-BD31-4B8C-83A1-F6EECF244321}">
                <p14:modId xmlns:p14="http://schemas.microsoft.com/office/powerpoint/2010/main" val="450875101"/>
              </p:ext>
            </p:extLst>
          </p:nvPr>
        </p:nvGraphicFramePr>
        <p:xfrm>
          <a:off x="345224" y="36506788"/>
          <a:ext cx="21803189" cy="5660044"/>
        </p:xfrm>
        <a:graphic>
          <a:graphicData uri="http://schemas.openxmlformats.org/drawingml/2006/table">
            <a:tbl>
              <a:tblPr firstRow="1" bandRow="1">
                <a:tableStyleId>{5C22544A-7EE6-4342-B048-85BDC9FD1C3A}</a:tableStyleId>
              </a:tblPr>
              <a:tblGrid>
                <a:gridCol w="21803189">
                  <a:extLst>
                    <a:ext uri="{9D8B030D-6E8A-4147-A177-3AD203B41FA5}">
                      <a16:colId xmlns:a16="http://schemas.microsoft.com/office/drawing/2014/main" val="514075699"/>
                    </a:ext>
                  </a:extLst>
                </a:gridCol>
              </a:tblGrid>
              <a:tr h="5660044">
                <a:tc>
                  <a:txBody>
                    <a:bodyPr/>
                    <a:lstStyle/>
                    <a:p>
                      <a:endParaRPr lang="ro-R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68A0"/>
                    </a:solidFill>
                  </a:tcPr>
                </a:tc>
                <a:extLst>
                  <a:ext uri="{0D108BD9-81ED-4DB2-BD59-A6C34878D82A}">
                    <a16:rowId xmlns:a16="http://schemas.microsoft.com/office/drawing/2014/main" val="2128403383"/>
                  </a:ext>
                </a:extLst>
              </a:tr>
            </a:tbl>
          </a:graphicData>
        </a:graphic>
      </p:graphicFrame>
      <p:sp>
        <p:nvSpPr>
          <p:cNvPr id="55" name="Rectangle 54"/>
          <p:cNvSpPr/>
          <p:nvPr/>
        </p:nvSpPr>
        <p:spPr>
          <a:xfrm>
            <a:off x="584365" y="36128071"/>
            <a:ext cx="6652260" cy="814039"/>
          </a:xfrm>
          <a:prstGeom prst="rect">
            <a:avLst/>
          </a:prstGeom>
          <a:solidFill>
            <a:srgbClr val="9868A0"/>
          </a:solidFill>
        </p:spPr>
        <p:style>
          <a:lnRef idx="2">
            <a:schemeClr val="dk1"/>
          </a:lnRef>
          <a:fillRef idx="1">
            <a:schemeClr val="lt1"/>
          </a:fillRef>
          <a:effectRef idx="0">
            <a:schemeClr val="dk1"/>
          </a:effectRef>
          <a:fontRef idx="minor">
            <a:schemeClr val="dk1"/>
          </a:fontRef>
        </p:style>
        <p:txBody>
          <a:bodyPr rtlCol="0" anchor="ctr"/>
          <a:lstStyle/>
          <a:p>
            <a:pPr algn="ctr"/>
            <a:r>
              <a:rPr lang="ro-RO" sz="4000" b="1" dirty="0" smtClean="0">
                <a:solidFill>
                  <a:schemeClr val="tx1"/>
                </a:solidFill>
                <a:latin typeface="Times New Roman" panose="02020603050405020304" pitchFamily="18" charset="0"/>
                <a:cs typeface="Times New Roman" panose="02020603050405020304" pitchFamily="18" charset="0"/>
              </a:rPr>
              <a:t>CONCLUSIONS</a:t>
            </a:r>
            <a:endParaRPr lang="ro-RO" sz="4000" b="1" dirty="0">
              <a:solidFill>
                <a:schemeClr val="tx1"/>
              </a:solidFill>
              <a:latin typeface="Times New Roman" panose="02020603050405020304" pitchFamily="18" charset="0"/>
              <a:cs typeface="Times New Roman" panose="02020603050405020304" pitchFamily="18" charset="0"/>
            </a:endParaRPr>
          </a:p>
        </p:txBody>
      </p:sp>
      <p:sp>
        <p:nvSpPr>
          <p:cNvPr id="51" name="Rounded Rectangle 50"/>
          <p:cNvSpPr/>
          <p:nvPr/>
        </p:nvSpPr>
        <p:spPr>
          <a:xfrm>
            <a:off x="864145" y="37544718"/>
            <a:ext cx="21078945" cy="413113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ro-RO" sz="2400" dirty="0">
                <a:solidFill>
                  <a:schemeClr val="tx1">
                    <a:lumMod val="95000"/>
                    <a:lumOff val="5000"/>
                  </a:schemeClr>
                </a:solidFill>
                <a:latin typeface="Times New Roman" panose="02020603050405020304" pitchFamily="18" charset="0"/>
                <a:cs typeface="Times New Roman" panose="02020603050405020304" pitchFamily="18" charset="0"/>
              </a:rPr>
              <a:t>T</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he outbreak of the war in Ukraine caused a change </a:t>
            </a:r>
            <a:r>
              <a:rPr lang="ro-RO" sz="2400" dirty="0">
                <a:solidFill>
                  <a:schemeClr val="tx1">
                    <a:lumMod val="95000"/>
                    <a:lumOff val="5000"/>
                  </a:schemeClr>
                </a:solidFill>
                <a:latin typeface="Times New Roman" panose="02020603050405020304" pitchFamily="18" charset="0"/>
                <a:cs typeface="Times New Roman" panose="02020603050405020304" pitchFamily="18" charset="0"/>
              </a:rPr>
              <a:t>of</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the value of the consumer price index of energy </a:t>
            </a:r>
            <a:r>
              <a:rPr lang="ro-RO" sz="2400" dirty="0">
                <a:solidFill>
                  <a:schemeClr val="tx1">
                    <a:lumMod val="95000"/>
                    <a:lumOff val="5000"/>
                  </a:schemeClr>
                </a:solidFill>
                <a:latin typeface="Times New Roman" panose="02020603050405020304" pitchFamily="18" charset="0"/>
                <a:cs typeface="Times New Roman" panose="02020603050405020304" pitchFamily="18" charset="0"/>
              </a:rPr>
              <a:t>from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European Union</a:t>
            </a:r>
            <a:r>
              <a:rPr lang="ro-RO"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compared to United States of America</a:t>
            </a:r>
            <a:r>
              <a:rPr lang="ro-RO" sz="24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ro-RO"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ro-RO" sz="2400" dirty="0">
                <a:solidFill>
                  <a:schemeClr val="tx1">
                    <a:lumMod val="95000"/>
                    <a:lumOff val="5000"/>
                  </a:schemeClr>
                </a:solidFill>
                <a:latin typeface="Times New Roman" panose="02020603050405020304" pitchFamily="18" charset="0"/>
                <a:cs typeface="Times New Roman" panose="02020603050405020304" pitchFamily="18" charset="0"/>
              </a:rPr>
              <a:t>T</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he discrepancy in the 10-fold increase in </a:t>
            </a:r>
            <a:r>
              <a:rPr lang="ro-RO" sz="2400" dirty="0">
                <a:solidFill>
                  <a:schemeClr val="tx1">
                    <a:lumMod val="95000"/>
                    <a:lumOff val="5000"/>
                  </a:schemeClr>
                </a:solidFill>
                <a:latin typeface="Times New Roman" panose="02020603050405020304" pitchFamily="18" charset="0"/>
                <a:cs typeface="Times New Roman" panose="02020603050405020304" pitchFamily="18" charset="0"/>
              </a:rPr>
              <a:t>c</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onsumer</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price index of energy in the </a:t>
            </a:r>
            <a:r>
              <a:rPr lang="ro-RO" sz="2400" dirty="0">
                <a:solidFill>
                  <a:schemeClr val="tx1">
                    <a:lumMod val="95000"/>
                    <a:lumOff val="5000"/>
                  </a:schemeClr>
                </a:solidFill>
                <a:latin typeface="Times New Roman" panose="02020603050405020304" pitchFamily="18" charset="0"/>
                <a:cs typeface="Times New Roman" panose="02020603050405020304" pitchFamily="18" charset="0"/>
              </a:rPr>
              <a:t>European Union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can be attributed to the fact that the European Union is not a large energy producer and is dependent on Russian energy. The shock of the energy market also caused this increase in the value of consumer price index of energy.</a:t>
            </a:r>
            <a:endParaRPr lang="ro-RO"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a:t>
            </a:r>
            <a:r>
              <a:rPr lang="ro-RO" sz="2400" dirty="0">
                <a:solidFill>
                  <a:schemeClr val="tx1">
                    <a:lumMod val="95000"/>
                    <a:lumOff val="5000"/>
                  </a:schemeClr>
                </a:solidFill>
                <a:latin typeface="Times New Roman" panose="02020603050405020304" pitchFamily="18" charset="0"/>
                <a:cs typeface="Times New Roman" panose="02020603050405020304" pitchFamily="18" charset="0"/>
              </a:rPr>
              <a:t>bout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the limitations of the analysis, it is essential to consider that no analysis can be 100% perfect.</a:t>
            </a:r>
            <a:r>
              <a:rPr lang="ro-RO" sz="2400" dirty="0">
                <a:solidFill>
                  <a:schemeClr val="tx1">
                    <a:lumMod val="95000"/>
                    <a:lumOff val="5000"/>
                  </a:schemeClr>
                </a:solidFill>
                <a:latin typeface="Times New Roman" panose="02020603050405020304" pitchFamily="18" charset="0"/>
                <a:cs typeface="Times New Roman" panose="02020603050405020304" pitchFamily="18" charset="0"/>
              </a:rPr>
              <a:t> </a:t>
            </a:r>
          </a:p>
          <a:p>
            <a:pPr marL="171450" indent="-171450">
              <a:buFont typeface="Arial" panose="020B0604020202020204" pitchFamily="34" charset="0"/>
              <a:buChar char="•"/>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The actual limitations existing within this analysis may be related to the availability, aggregation mode, and variables omitted from the data used for the values investigated through the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DiD</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technique, the study design (choice of the control group and the threatened group/treated group; the choice the period for which the analysis is performed or the robustness of the study).</a:t>
            </a:r>
            <a:endParaRPr lang="ro-RO"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ro-RO" sz="2400" dirty="0">
                <a:solidFill>
                  <a:schemeClr val="tx1">
                    <a:lumMod val="95000"/>
                    <a:lumOff val="5000"/>
                  </a:schemeClr>
                </a:solidFill>
                <a:latin typeface="Times New Roman" panose="02020603050405020304" pitchFamily="18" charset="0"/>
                <a:cs typeface="Times New Roman" panose="02020603050405020304" pitchFamily="18" charset="0"/>
              </a:rPr>
              <a:t>But,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contrary to these limitations, the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DiD</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analysis provides essential insight into the impact of the war in Ukraine on the value of consumer price index of energy in the European Union (treated group) and the United States of America (control group).</a:t>
            </a:r>
            <a:r>
              <a:rPr lang="ro-RO"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Future research on the impact of the war in Ukraine can be done by expanding the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DiD</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analysis to include more countries, using micro-level data, or including more variables to reduce confusion and obtain more accurate estimates.</a:t>
            </a:r>
            <a:endParaRPr lang="ro-RO"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52" name="Picture 51"/>
          <p:cNvPicPr>
            <a:picLocks noChangeAspect="1"/>
          </p:cNvPicPr>
          <p:nvPr/>
        </p:nvPicPr>
        <p:blipFill rotWithShape="1">
          <a:blip r:embed="rId5">
            <a:extLst>
              <a:ext uri="{28A0092B-C50C-407E-A947-70E740481C1C}">
                <a14:useLocalDpi xmlns:a14="http://schemas.microsoft.com/office/drawing/2010/main" val="0"/>
              </a:ext>
            </a:extLst>
          </a:blip>
          <a:srcRect l="10388" r="11842"/>
          <a:stretch/>
        </p:blipFill>
        <p:spPr>
          <a:xfrm>
            <a:off x="23714302" y="36667406"/>
            <a:ext cx="6039332" cy="5471194"/>
          </a:xfrm>
          <a:prstGeom prst="rect">
            <a:avLst/>
          </a:prstGeom>
        </p:spPr>
      </p:pic>
    </p:spTree>
    <p:extLst>
      <p:ext uri="{BB962C8B-B14F-4D97-AF65-F5344CB8AC3E}">
        <p14:creationId xmlns:p14="http://schemas.microsoft.com/office/powerpoint/2010/main" val="748749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263</TotalTime>
  <Words>1377</Words>
  <Application>Microsoft Office PowerPoint</Application>
  <PresentationFormat>Custom</PresentationFormat>
  <Paragraphs>121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Poppins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c:creator>
  <cp:lastModifiedBy>Mihăiță</cp:lastModifiedBy>
  <cp:revision>44</cp:revision>
  <dcterms:created xsi:type="dcterms:W3CDTF">2017-05-22T21:55:42Z</dcterms:created>
  <dcterms:modified xsi:type="dcterms:W3CDTF">2024-06-04T14:25:59Z</dcterms:modified>
</cp:coreProperties>
</file>