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54"/>
    <p:restoredTop sz="94640"/>
  </p:normalViewPr>
  <p:slideViewPr>
    <p:cSldViewPr snapToGrid="0" snapToObjects="1">
      <p:cViewPr varScale="1">
        <p:scale>
          <a:sx n="65" d="100"/>
          <a:sy n="65" d="100"/>
        </p:scale>
        <p:origin x="208"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B80A1-2E9D-2040-9435-655368C3EDD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RO"/>
          </a:p>
        </p:txBody>
      </p:sp>
      <p:sp>
        <p:nvSpPr>
          <p:cNvPr id="3" name="Subtitle 2">
            <a:extLst>
              <a:ext uri="{FF2B5EF4-FFF2-40B4-BE49-F238E27FC236}">
                <a16:creationId xmlns:a16="http://schemas.microsoft.com/office/drawing/2014/main" id="{CAAC7A15-01E6-2E45-A2EE-E146705128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RO"/>
          </a:p>
        </p:txBody>
      </p:sp>
      <p:sp>
        <p:nvSpPr>
          <p:cNvPr id="4" name="Date Placeholder 3">
            <a:extLst>
              <a:ext uri="{FF2B5EF4-FFF2-40B4-BE49-F238E27FC236}">
                <a16:creationId xmlns:a16="http://schemas.microsoft.com/office/drawing/2014/main" id="{BCAB042A-EDE1-4D4D-878A-A1BEBE8A71D6}"/>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5" name="Footer Placeholder 4">
            <a:extLst>
              <a:ext uri="{FF2B5EF4-FFF2-40B4-BE49-F238E27FC236}">
                <a16:creationId xmlns:a16="http://schemas.microsoft.com/office/drawing/2014/main" id="{5D218CB5-7802-534E-B4B8-3AD2928237A9}"/>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86B0B7E5-452E-CB4A-BFD9-9B69929D00B4}"/>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361972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76958-3381-F640-8D18-71068091511A}"/>
              </a:ext>
            </a:extLst>
          </p:cNvPr>
          <p:cNvSpPr>
            <a:spLocks noGrp="1"/>
          </p:cNvSpPr>
          <p:nvPr>
            <p:ph type="title"/>
          </p:nvPr>
        </p:nvSpPr>
        <p:spPr/>
        <p:txBody>
          <a:bodyPr/>
          <a:lstStyle/>
          <a:p>
            <a:r>
              <a:rPr lang="en-GB"/>
              <a:t>Click to edit Master title style</a:t>
            </a:r>
            <a:endParaRPr lang="en-RO"/>
          </a:p>
        </p:txBody>
      </p:sp>
      <p:sp>
        <p:nvSpPr>
          <p:cNvPr id="3" name="Vertical Text Placeholder 2">
            <a:extLst>
              <a:ext uri="{FF2B5EF4-FFF2-40B4-BE49-F238E27FC236}">
                <a16:creationId xmlns:a16="http://schemas.microsoft.com/office/drawing/2014/main" id="{D1D4BDFF-26ED-904D-A33C-B8B86D7A1E8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4" name="Date Placeholder 3">
            <a:extLst>
              <a:ext uri="{FF2B5EF4-FFF2-40B4-BE49-F238E27FC236}">
                <a16:creationId xmlns:a16="http://schemas.microsoft.com/office/drawing/2014/main" id="{4C889FC8-879F-994F-A5B1-6050AC8DEC05}"/>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5" name="Footer Placeholder 4">
            <a:extLst>
              <a:ext uri="{FF2B5EF4-FFF2-40B4-BE49-F238E27FC236}">
                <a16:creationId xmlns:a16="http://schemas.microsoft.com/office/drawing/2014/main" id="{5B7A198A-989A-6C45-8B95-8C10C46C1564}"/>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C4FF79E1-0730-E249-B12E-B10D79072B64}"/>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855658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F7D796-C8F1-354C-A4B5-978448B547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RO"/>
          </a:p>
        </p:txBody>
      </p:sp>
      <p:sp>
        <p:nvSpPr>
          <p:cNvPr id="3" name="Vertical Text Placeholder 2">
            <a:extLst>
              <a:ext uri="{FF2B5EF4-FFF2-40B4-BE49-F238E27FC236}">
                <a16:creationId xmlns:a16="http://schemas.microsoft.com/office/drawing/2014/main" id="{56FBFDDF-9425-0744-B1FD-77F6B978C4F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4" name="Date Placeholder 3">
            <a:extLst>
              <a:ext uri="{FF2B5EF4-FFF2-40B4-BE49-F238E27FC236}">
                <a16:creationId xmlns:a16="http://schemas.microsoft.com/office/drawing/2014/main" id="{14A3C368-42F0-9C4C-A719-8214DB1EFC32}"/>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5" name="Footer Placeholder 4">
            <a:extLst>
              <a:ext uri="{FF2B5EF4-FFF2-40B4-BE49-F238E27FC236}">
                <a16:creationId xmlns:a16="http://schemas.microsoft.com/office/drawing/2014/main" id="{9BD416D8-D84C-D540-AEA6-C53D7E715A1C}"/>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3FA6FFED-0BFD-284A-BF8F-D5B6919CC6CF}"/>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298513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01008-7873-284B-992F-66C635D64375}"/>
              </a:ext>
            </a:extLst>
          </p:cNvPr>
          <p:cNvSpPr>
            <a:spLocks noGrp="1"/>
          </p:cNvSpPr>
          <p:nvPr>
            <p:ph type="title"/>
          </p:nvPr>
        </p:nvSpPr>
        <p:spPr/>
        <p:txBody>
          <a:bodyPr/>
          <a:lstStyle/>
          <a:p>
            <a:r>
              <a:rPr lang="en-GB"/>
              <a:t>Click to edit Master title style</a:t>
            </a:r>
            <a:endParaRPr lang="en-RO"/>
          </a:p>
        </p:txBody>
      </p:sp>
      <p:sp>
        <p:nvSpPr>
          <p:cNvPr id="3" name="Content Placeholder 2">
            <a:extLst>
              <a:ext uri="{FF2B5EF4-FFF2-40B4-BE49-F238E27FC236}">
                <a16:creationId xmlns:a16="http://schemas.microsoft.com/office/drawing/2014/main" id="{18A59891-D438-CB41-AC85-BC76964240F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4" name="Date Placeholder 3">
            <a:extLst>
              <a:ext uri="{FF2B5EF4-FFF2-40B4-BE49-F238E27FC236}">
                <a16:creationId xmlns:a16="http://schemas.microsoft.com/office/drawing/2014/main" id="{8D7BC5B9-274A-A344-A80F-15F958C67408}"/>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5" name="Footer Placeholder 4">
            <a:extLst>
              <a:ext uri="{FF2B5EF4-FFF2-40B4-BE49-F238E27FC236}">
                <a16:creationId xmlns:a16="http://schemas.microsoft.com/office/drawing/2014/main" id="{86F71C96-FC77-834F-939C-5FBAA0A30B5D}"/>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287A439F-7C6E-D247-B64D-1145E562B04D}"/>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367877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16D16-8FC4-0D49-8F30-B4DBEA9B35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RO"/>
          </a:p>
        </p:txBody>
      </p:sp>
      <p:sp>
        <p:nvSpPr>
          <p:cNvPr id="3" name="Text Placeholder 2">
            <a:extLst>
              <a:ext uri="{FF2B5EF4-FFF2-40B4-BE49-F238E27FC236}">
                <a16:creationId xmlns:a16="http://schemas.microsoft.com/office/drawing/2014/main" id="{BC5AAE9E-9EA2-D749-9BF3-4B31D42757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8520C90-FE9C-0042-8995-A1586F75B077}"/>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5" name="Footer Placeholder 4">
            <a:extLst>
              <a:ext uri="{FF2B5EF4-FFF2-40B4-BE49-F238E27FC236}">
                <a16:creationId xmlns:a16="http://schemas.microsoft.com/office/drawing/2014/main" id="{DADE9558-B953-2A4D-9071-9379C9F8A932}"/>
              </a:ext>
            </a:extLst>
          </p:cNvPr>
          <p:cNvSpPr>
            <a:spLocks noGrp="1"/>
          </p:cNvSpPr>
          <p:nvPr>
            <p:ph type="ftr" sz="quarter" idx="11"/>
          </p:nvPr>
        </p:nvSpPr>
        <p:spPr/>
        <p:txBody>
          <a:bodyPr/>
          <a:lstStyle/>
          <a:p>
            <a:endParaRPr lang="en-RO"/>
          </a:p>
        </p:txBody>
      </p:sp>
      <p:sp>
        <p:nvSpPr>
          <p:cNvPr id="6" name="Slide Number Placeholder 5">
            <a:extLst>
              <a:ext uri="{FF2B5EF4-FFF2-40B4-BE49-F238E27FC236}">
                <a16:creationId xmlns:a16="http://schemas.microsoft.com/office/drawing/2014/main" id="{0A132EA1-CAD3-C44C-B60C-EEBEE0EBB67F}"/>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395503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05F35-42FD-224D-B1A2-E886E6ADF4BA}"/>
              </a:ext>
            </a:extLst>
          </p:cNvPr>
          <p:cNvSpPr>
            <a:spLocks noGrp="1"/>
          </p:cNvSpPr>
          <p:nvPr>
            <p:ph type="title"/>
          </p:nvPr>
        </p:nvSpPr>
        <p:spPr/>
        <p:txBody>
          <a:bodyPr/>
          <a:lstStyle/>
          <a:p>
            <a:r>
              <a:rPr lang="en-GB"/>
              <a:t>Click to edit Master title style</a:t>
            </a:r>
            <a:endParaRPr lang="en-RO"/>
          </a:p>
        </p:txBody>
      </p:sp>
      <p:sp>
        <p:nvSpPr>
          <p:cNvPr id="3" name="Content Placeholder 2">
            <a:extLst>
              <a:ext uri="{FF2B5EF4-FFF2-40B4-BE49-F238E27FC236}">
                <a16:creationId xmlns:a16="http://schemas.microsoft.com/office/drawing/2014/main" id="{4BB308C0-8FB3-664D-A238-F0F0A9C29EF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4" name="Content Placeholder 3">
            <a:extLst>
              <a:ext uri="{FF2B5EF4-FFF2-40B4-BE49-F238E27FC236}">
                <a16:creationId xmlns:a16="http://schemas.microsoft.com/office/drawing/2014/main" id="{ED2AEA42-64CD-374D-BEAE-43B883A1F4A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5" name="Date Placeholder 4">
            <a:extLst>
              <a:ext uri="{FF2B5EF4-FFF2-40B4-BE49-F238E27FC236}">
                <a16:creationId xmlns:a16="http://schemas.microsoft.com/office/drawing/2014/main" id="{4247CD51-D8C5-E148-AEA1-D716A47103BA}"/>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6" name="Footer Placeholder 5">
            <a:extLst>
              <a:ext uri="{FF2B5EF4-FFF2-40B4-BE49-F238E27FC236}">
                <a16:creationId xmlns:a16="http://schemas.microsoft.com/office/drawing/2014/main" id="{E428316D-1EA9-AE4F-836D-7FF0FE04D740}"/>
              </a:ext>
            </a:extLst>
          </p:cNvPr>
          <p:cNvSpPr>
            <a:spLocks noGrp="1"/>
          </p:cNvSpPr>
          <p:nvPr>
            <p:ph type="ftr" sz="quarter" idx="11"/>
          </p:nvPr>
        </p:nvSpPr>
        <p:spPr/>
        <p:txBody>
          <a:bodyPr/>
          <a:lstStyle/>
          <a:p>
            <a:endParaRPr lang="en-RO"/>
          </a:p>
        </p:txBody>
      </p:sp>
      <p:sp>
        <p:nvSpPr>
          <p:cNvPr id="7" name="Slide Number Placeholder 6">
            <a:extLst>
              <a:ext uri="{FF2B5EF4-FFF2-40B4-BE49-F238E27FC236}">
                <a16:creationId xmlns:a16="http://schemas.microsoft.com/office/drawing/2014/main" id="{D88AEE08-FAA5-0940-936E-9D4C3184F7AE}"/>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225366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D7A9-C6DB-5C41-8A0B-BBEBA96B5E13}"/>
              </a:ext>
            </a:extLst>
          </p:cNvPr>
          <p:cNvSpPr>
            <a:spLocks noGrp="1"/>
          </p:cNvSpPr>
          <p:nvPr>
            <p:ph type="title"/>
          </p:nvPr>
        </p:nvSpPr>
        <p:spPr>
          <a:xfrm>
            <a:off x="839788" y="365125"/>
            <a:ext cx="10515600" cy="1325563"/>
          </a:xfrm>
        </p:spPr>
        <p:txBody>
          <a:bodyPr/>
          <a:lstStyle/>
          <a:p>
            <a:r>
              <a:rPr lang="en-GB"/>
              <a:t>Click to edit Master title style</a:t>
            </a:r>
            <a:endParaRPr lang="en-RO"/>
          </a:p>
        </p:txBody>
      </p:sp>
      <p:sp>
        <p:nvSpPr>
          <p:cNvPr id="3" name="Text Placeholder 2">
            <a:extLst>
              <a:ext uri="{FF2B5EF4-FFF2-40B4-BE49-F238E27FC236}">
                <a16:creationId xmlns:a16="http://schemas.microsoft.com/office/drawing/2014/main" id="{9B658077-CE68-864C-9F65-D10FB8E9A7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60708EF-B7CF-6B4A-94B5-8DE096A881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5" name="Text Placeholder 4">
            <a:extLst>
              <a:ext uri="{FF2B5EF4-FFF2-40B4-BE49-F238E27FC236}">
                <a16:creationId xmlns:a16="http://schemas.microsoft.com/office/drawing/2014/main" id="{6C6B63DB-E823-8347-98B3-8C86F59490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E57DA82-19A6-184C-A90C-FEF6A2F92D8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7" name="Date Placeholder 6">
            <a:extLst>
              <a:ext uri="{FF2B5EF4-FFF2-40B4-BE49-F238E27FC236}">
                <a16:creationId xmlns:a16="http://schemas.microsoft.com/office/drawing/2014/main" id="{BAC9D399-F533-684C-9B11-0D2333F001DD}"/>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8" name="Footer Placeholder 7">
            <a:extLst>
              <a:ext uri="{FF2B5EF4-FFF2-40B4-BE49-F238E27FC236}">
                <a16:creationId xmlns:a16="http://schemas.microsoft.com/office/drawing/2014/main" id="{01219001-7E22-5A44-9310-3957A33E1644}"/>
              </a:ext>
            </a:extLst>
          </p:cNvPr>
          <p:cNvSpPr>
            <a:spLocks noGrp="1"/>
          </p:cNvSpPr>
          <p:nvPr>
            <p:ph type="ftr" sz="quarter" idx="11"/>
          </p:nvPr>
        </p:nvSpPr>
        <p:spPr/>
        <p:txBody>
          <a:bodyPr/>
          <a:lstStyle/>
          <a:p>
            <a:endParaRPr lang="en-RO"/>
          </a:p>
        </p:txBody>
      </p:sp>
      <p:sp>
        <p:nvSpPr>
          <p:cNvPr id="9" name="Slide Number Placeholder 8">
            <a:extLst>
              <a:ext uri="{FF2B5EF4-FFF2-40B4-BE49-F238E27FC236}">
                <a16:creationId xmlns:a16="http://schemas.microsoft.com/office/drawing/2014/main" id="{2618D8EC-1913-744F-94C4-EF1DDD88B153}"/>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85629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FDE85-F382-6142-A271-7B5BF721D4AD}"/>
              </a:ext>
            </a:extLst>
          </p:cNvPr>
          <p:cNvSpPr>
            <a:spLocks noGrp="1"/>
          </p:cNvSpPr>
          <p:nvPr>
            <p:ph type="title"/>
          </p:nvPr>
        </p:nvSpPr>
        <p:spPr/>
        <p:txBody>
          <a:bodyPr/>
          <a:lstStyle/>
          <a:p>
            <a:r>
              <a:rPr lang="en-GB"/>
              <a:t>Click to edit Master title style</a:t>
            </a:r>
            <a:endParaRPr lang="en-RO"/>
          </a:p>
        </p:txBody>
      </p:sp>
      <p:sp>
        <p:nvSpPr>
          <p:cNvPr id="3" name="Date Placeholder 2">
            <a:extLst>
              <a:ext uri="{FF2B5EF4-FFF2-40B4-BE49-F238E27FC236}">
                <a16:creationId xmlns:a16="http://schemas.microsoft.com/office/drawing/2014/main" id="{066F111D-3D56-F94D-A4BF-D189B9993202}"/>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4" name="Footer Placeholder 3">
            <a:extLst>
              <a:ext uri="{FF2B5EF4-FFF2-40B4-BE49-F238E27FC236}">
                <a16:creationId xmlns:a16="http://schemas.microsoft.com/office/drawing/2014/main" id="{2B2F0D9F-0B05-3348-AB60-E59BD4540C7B}"/>
              </a:ext>
            </a:extLst>
          </p:cNvPr>
          <p:cNvSpPr>
            <a:spLocks noGrp="1"/>
          </p:cNvSpPr>
          <p:nvPr>
            <p:ph type="ftr" sz="quarter" idx="11"/>
          </p:nvPr>
        </p:nvSpPr>
        <p:spPr/>
        <p:txBody>
          <a:bodyPr/>
          <a:lstStyle/>
          <a:p>
            <a:endParaRPr lang="en-RO"/>
          </a:p>
        </p:txBody>
      </p:sp>
      <p:sp>
        <p:nvSpPr>
          <p:cNvPr id="5" name="Slide Number Placeholder 4">
            <a:extLst>
              <a:ext uri="{FF2B5EF4-FFF2-40B4-BE49-F238E27FC236}">
                <a16:creationId xmlns:a16="http://schemas.microsoft.com/office/drawing/2014/main" id="{584E00DF-3A41-0F47-8C9E-927FAF913D3A}"/>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396089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A0347-3DAF-B742-99FC-9A1BFF02BA28}"/>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3" name="Footer Placeholder 2">
            <a:extLst>
              <a:ext uri="{FF2B5EF4-FFF2-40B4-BE49-F238E27FC236}">
                <a16:creationId xmlns:a16="http://schemas.microsoft.com/office/drawing/2014/main" id="{6862D4BE-7E2D-F54E-94A7-90B41647EA76}"/>
              </a:ext>
            </a:extLst>
          </p:cNvPr>
          <p:cNvSpPr>
            <a:spLocks noGrp="1"/>
          </p:cNvSpPr>
          <p:nvPr>
            <p:ph type="ftr" sz="quarter" idx="11"/>
          </p:nvPr>
        </p:nvSpPr>
        <p:spPr/>
        <p:txBody>
          <a:bodyPr/>
          <a:lstStyle/>
          <a:p>
            <a:endParaRPr lang="en-RO"/>
          </a:p>
        </p:txBody>
      </p:sp>
      <p:sp>
        <p:nvSpPr>
          <p:cNvPr id="4" name="Slide Number Placeholder 3">
            <a:extLst>
              <a:ext uri="{FF2B5EF4-FFF2-40B4-BE49-F238E27FC236}">
                <a16:creationId xmlns:a16="http://schemas.microsoft.com/office/drawing/2014/main" id="{50E277B0-AE1E-9545-AD5D-DE4B7B07B793}"/>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130980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9F841-E19E-294B-93E8-5944FF05D9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RO"/>
          </a:p>
        </p:txBody>
      </p:sp>
      <p:sp>
        <p:nvSpPr>
          <p:cNvPr id="3" name="Content Placeholder 2">
            <a:extLst>
              <a:ext uri="{FF2B5EF4-FFF2-40B4-BE49-F238E27FC236}">
                <a16:creationId xmlns:a16="http://schemas.microsoft.com/office/drawing/2014/main" id="{A44D144B-EDB4-C74D-A9C3-A403033AE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4" name="Text Placeholder 3">
            <a:extLst>
              <a:ext uri="{FF2B5EF4-FFF2-40B4-BE49-F238E27FC236}">
                <a16:creationId xmlns:a16="http://schemas.microsoft.com/office/drawing/2014/main" id="{146A6970-DB0B-6240-877C-A6E6467F8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9B14E8-4A45-4142-B55D-70E97B7EFFBD}"/>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6" name="Footer Placeholder 5">
            <a:extLst>
              <a:ext uri="{FF2B5EF4-FFF2-40B4-BE49-F238E27FC236}">
                <a16:creationId xmlns:a16="http://schemas.microsoft.com/office/drawing/2014/main" id="{AD57F9C1-86C1-EF4C-BEC4-2232B80EDCD3}"/>
              </a:ext>
            </a:extLst>
          </p:cNvPr>
          <p:cNvSpPr>
            <a:spLocks noGrp="1"/>
          </p:cNvSpPr>
          <p:nvPr>
            <p:ph type="ftr" sz="quarter" idx="11"/>
          </p:nvPr>
        </p:nvSpPr>
        <p:spPr/>
        <p:txBody>
          <a:bodyPr/>
          <a:lstStyle/>
          <a:p>
            <a:endParaRPr lang="en-RO"/>
          </a:p>
        </p:txBody>
      </p:sp>
      <p:sp>
        <p:nvSpPr>
          <p:cNvPr id="7" name="Slide Number Placeholder 6">
            <a:extLst>
              <a:ext uri="{FF2B5EF4-FFF2-40B4-BE49-F238E27FC236}">
                <a16:creationId xmlns:a16="http://schemas.microsoft.com/office/drawing/2014/main" id="{DAF7363B-190E-AF49-A222-A6648B34726E}"/>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285657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2678B-4043-7440-B0EE-1E477CE92E1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RO"/>
          </a:p>
        </p:txBody>
      </p:sp>
      <p:sp>
        <p:nvSpPr>
          <p:cNvPr id="3" name="Picture Placeholder 2">
            <a:extLst>
              <a:ext uri="{FF2B5EF4-FFF2-40B4-BE49-F238E27FC236}">
                <a16:creationId xmlns:a16="http://schemas.microsoft.com/office/drawing/2014/main" id="{62EE679C-4EF8-4041-BFAB-BD07D3DA4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RO"/>
          </a:p>
        </p:txBody>
      </p:sp>
      <p:sp>
        <p:nvSpPr>
          <p:cNvPr id="4" name="Text Placeholder 3">
            <a:extLst>
              <a:ext uri="{FF2B5EF4-FFF2-40B4-BE49-F238E27FC236}">
                <a16:creationId xmlns:a16="http://schemas.microsoft.com/office/drawing/2014/main" id="{613C764A-FA05-AA4B-A7A1-0DA0546D0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AE15EF6-2D3A-C14C-A6FF-81EA478A3DB8}"/>
              </a:ext>
            </a:extLst>
          </p:cNvPr>
          <p:cNvSpPr>
            <a:spLocks noGrp="1"/>
          </p:cNvSpPr>
          <p:nvPr>
            <p:ph type="dt" sz="half" idx="10"/>
          </p:nvPr>
        </p:nvSpPr>
        <p:spPr/>
        <p:txBody>
          <a:bodyPr/>
          <a:lstStyle/>
          <a:p>
            <a:fld id="{FAD5ED73-4F49-6241-8956-29E1B00121B4}" type="datetimeFigureOut">
              <a:rPr lang="en-RO" smtClean="0"/>
              <a:t>30/04/2020</a:t>
            </a:fld>
            <a:endParaRPr lang="en-RO"/>
          </a:p>
        </p:txBody>
      </p:sp>
      <p:sp>
        <p:nvSpPr>
          <p:cNvPr id="6" name="Footer Placeholder 5">
            <a:extLst>
              <a:ext uri="{FF2B5EF4-FFF2-40B4-BE49-F238E27FC236}">
                <a16:creationId xmlns:a16="http://schemas.microsoft.com/office/drawing/2014/main" id="{1C72DDD2-E045-9B4F-839B-EEB5C035512B}"/>
              </a:ext>
            </a:extLst>
          </p:cNvPr>
          <p:cNvSpPr>
            <a:spLocks noGrp="1"/>
          </p:cNvSpPr>
          <p:nvPr>
            <p:ph type="ftr" sz="quarter" idx="11"/>
          </p:nvPr>
        </p:nvSpPr>
        <p:spPr/>
        <p:txBody>
          <a:bodyPr/>
          <a:lstStyle/>
          <a:p>
            <a:endParaRPr lang="en-RO"/>
          </a:p>
        </p:txBody>
      </p:sp>
      <p:sp>
        <p:nvSpPr>
          <p:cNvPr id="7" name="Slide Number Placeholder 6">
            <a:extLst>
              <a:ext uri="{FF2B5EF4-FFF2-40B4-BE49-F238E27FC236}">
                <a16:creationId xmlns:a16="http://schemas.microsoft.com/office/drawing/2014/main" id="{E2C5CBD3-044C-B44E-AD6A-A355C8E52E30}"/>
              </a:ext>
            </a:extLst>
          </p:cNvPr>
          <p:cNvSpPr>
            <a:spLocks noGrp="1"/>
          </p:cNvSpPr>
          <p:nvPr>
            <p:ph type="sldNum" sz="quarter" idx="12"/>
          </p:nvPr>
        </p:nvSpPr>
        <p:spPr/>
        <p:txBody>
          <a:bodyPr/>
          <a:lstStyle/>
          <a:p>
            <a:fld id="{73698006-0C49-7341-B822-FDDB3F149955}" type="slidenum">
              <a:rPr lang="en-RO" smtClean="0"/>
              <a:t>‹#›</a:t>
            </a:fld>
            <a:endParaRPr lang="en-RO"/>
          </a:p>
        </p:txBody>
      </p:sp>
    </p:spTree>
    <p:extLst>
      <p:ext uri="{BB962C8B-B14F-4D97-AF65-F5344CB8AC3E}">
        <p14:creationId xmlns:p14="http://schemas.microsoft.com/office/powerpoint/2010/main" val="352585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FFD43F-7C40-4A4C-AF36-4AA195E35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RO"/>
          </a:p>
        </p:txBody>
      </p:sp>
      <p:sp>
        <p:nvSpPr>
          <p:cNvPr id="3" name="Text Placeholder 2">
            <a:extLst>
              <a:ext uri="{FF2B5EF4-FFF2-40B4-BE49-F238E27FC236}">
                <a16:creationId xmlns:a16="http://schemas.microsoft.com/office/drawing/2014/main" id="{D4DE1680-AF5B-CC47-B106-20BBE0518C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O"/>
          </a:p>
        </p:txBody>
      </p:sp>
      <p:sp>
        <p:nvSpPr>
          <p:cNvPr id="4" name="Date Placeholder 3">
            <a:extLst>
              <a:ext uri="{FF2B5EF4-FFF2-40B4-BE49-F238E27FC236}">
                <a16:creationId xmlns:a16="http://schemas.microsoft.com/office/drawing/2014/main" id="{9C0C9F8A-F34A-C346-A75B-704C79D77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5ED73-4F49-6241-8956-29E1B00121B4}" type="datetimeFigureOut">
              <a:rPr lang="en-RO" smtClean="0"/>
              <a:t>30/04/2020</a:t>
            </a:fld>
            <a:endParaRPr lang="en-RO"/>
          </a:p>
        </p:txBody>
      </p:sp>
      <p:sp>
        <p:nvSpPr>
          <p:cNvPr id="5" name="Footer Placeholder 4">
            <a:extLst>
              <a:ext uri="{FF2B5EF4-FFF2-40B4-BE49-F238E27FC236}">
                <a16:creationId xmlns:a16="http://schemas.microsoft.com/office/drawing/2014/main" id="{5E4B7C43-22AD-6242-90CB-132ADA940F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RO"/>
          </a:p>
        </p:txBody>
      </p:sp>
      <p:sp>
        <p:nvSpPr>
          <p:cNvPr id="6" name="Slide Number Placeholder 5">
            <a:extLst>
              <a:ext uri="{FF2B5EF4-FFF2-40B4-BE49-F238E27FC236}">
                <a16:creationId xmlns:a16="http://schemas.microsoft.com/office/drawing/2014/main" id="{DACFD24E-3030-D945-A140-344156EB4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98006-0C49-7341-B822-FDDB3F149955}" type="slidenum">
              <a:rPr lang="en-RO" smtClean="0"/>
              <a:t>‹#›</a:t>
            </a:fld>
            <a:endParaRPr lang="en-RO"/>
          </a:p>
        </p:txBody>
      </p:sp>
    </p:spTree>
    <p:extLst>
      <p:ext uri="{BB962C8B-B14F-4D97-AF65-F5344CB8AC3E}">
        <p14:creationId xmlns:p14="http://schemas.microsoft.com/office/powerpoint/2010/main" val="3799845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59ABD-6565-9E46-B63F-D04380377D18}"/>
              </a:ext>
            </a:extLst>
          </p:cNvPr>
          <p:cNvSpPr>
            <a:spLocks noGrp="1"/>
          </p:cNvSpPr>
          <p:nvPr>
            <p:ph type="ctrTitle"/>
          </p:nvPr>
        </p:nvSpPr>
        <p:spPr/>
        <p:txBody>
          <a:bodyPr>
            <a:normAutofit/>
          </a:bodyPr>
          <a:lstStyle/>
          <a:p>
            <a:r>
              <a:rPr lang="en-RO" b="1" dirty="0"/>
              <a:t> </a:t>
            </a:r>
            <a:r>
              <a:rPr lang="en-US" dirty="0"/>
              <a:t>Public policy in the areas of environment and energy</a:t>
            </a:r>
            <a:endParaRPr lang="en-RO" dirty="0"/>
          </a:p>
        </p:txBody>
      </p:sp>
      <p:sp>
        <p:nvSpPr>
          <p:cNvPr id="3" name="Subtitle 2">
            <a:extLst>
              <a:ext uri="{FF2B5EF4-FFF2-40B4-BE49-F238E27FC236}">
                <a16:creationId xmlns:a16="http://schemas.microsoft.com/office/drawing/2014/main" id="{CB5254AB-00D7-5E40-A9B4-1C5E4DC2A1BF}"/>
              </a:ext>
            </a:extLst>
          </p:cNvPr>
          <p:cNvSpPr>
            <a:spLocks noGrp="1"/>
          </p:cNvSpPr>
          <p:nvPr>
            <p:ph type="subTitle" idx="1"/>
          </p:nvPr>
        </p:nvSpPr>
        <p:spPr/>
        <p:txBody>
          <a:bodyPr/>
          <a:lstStyle/>
          <a:p>
            <a:r>
              <a:rPr lang="en-US" b="1" dirty="0"/>
              <a:t>Dumitru </a:t>
            </a:r>
            <a:r>
              <a:rPr lang="en-US" b="1" dirty="0" err="1"/>
              <a:t>Alexandru</a:t>
            </a:r>
            <a:r>
              <a:rPr lang="en-US" b="1" dirty="0"/>
              <a:t> </a:t>
            </a:r>
            <a:r>
              <a:rPr lang="en-US" b="1" dirty="0" err="1"/>
              <a:t>Bodislav</a:t>
            </a:r>
            <a:r>
              <a:rPr lang="en-US" b="1" dirty="0"/>
              <a:t>, Carmen Valentina </a:t>
            </a:r>
            <a:r>
              <a:rPr lang="en-US" b="1" dirty="0" err="1"/>
              <a:t>Radulescu</a:t>
            </a:r>
            <a:r>
              <a:rPr lang="en-US" b="1" dirty="0"/>
              <a:t>, Florina Bran and</a:t>
            </a:r>
            <a:r>
              <a:rPr lang="en-US" dirty="0"/>
              <a:t> </a:t>
            </a:r>
            <a:r>
              <a:rPr lang="en-US" b="1" dirty="0"/>
              <a:t>Sorin </a:t>
            </a:r>
            <a:r>
              <a:rPr lang="en-US" b="1" dirty="0" err="1"/>
              <a:t>Burlacu</a:t>
            </a:r>
            <a:endParaRPr lang="en-RO" dirty="0"/>
          </a:p>
        </p:txBody>
      </p:sp>
    </p:spTree>
    <p:extLst>
      <p:ext uri="{BB962C8B-B14F-4D97-AF65-F5344CB8AC3E}">
        <p14:creationId xmlns:p14="http://schemas.microsoft.com/office/powerpoint/2010/main" val="570894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The case of Romania</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85000" lnSpcReduction="20000"/>
          </a:bodyPr>
          <a:lstStyle/>
          <a:p>
            <a:pPr algn="just"/>
            <a:r>
              <a:rPr lang="en-US" dirty="0"/>
              <a:t>Water quality problems have always existed, according to the Accession Treaty, Romania had to apply the water treatment directive to increase the degree of drinking water and the quantity of drinking water. The lack of administrative capacities and the lack of theoretical and technical knowledge in the field make the Natura 2000 network affected, nature conservation being a major problem of Romania. The energy and transport sectors decrease air quality by using fossil / solid fuels at household level, some of the measures being (</a:t>
            </a:r>
            <a:r>
              <a:rPr lang="en-US" dirty="0" err="1"/>
              <a:t>i</a:t>
            </a:r>
            <a:r>
              <a:rPr lang="en-US" dirty="0"/>
              <a:t>) optimization and restructuring of the energy system, this being possible by creating new types of renewable sources and switching to natural gas; (ii) limiting crowded traffic; (iii) other measures to control and prevent pollution.</a:t>
            </a:r>
            <a:endParaRPr lang="en-RO" dirty="0"/>
          </a:p>
          <a:p>
            <a:pPr algn="just"/>
            <a:r>
              <a:rPr lang="en-US" dirty="0"/>
              <a:t>The circular economy of Romania represents a weakly developed sector, "confirmed by the authorities in a conference on this topic in the autumn of 2017". Also, productivity of resource utilization was among the lowest, together with Bulgaria and Estonia, about 0.33 EUR / kg (EU average 2.04 EUR / kg). The "polluter pays" principle is one of the recommended measures, as well as subsidizing the recycling sector.</a:t>
            </a:r>
            <a:endParaRPr lang="en-RO" dirty="0"/>
          </a:p>
        </p:txBody>
      </p:sp>
    </p:spTree>
    <p:extLst>
      <p:ext uri="{BB962C8B-B14F-4D97-AF65-F5344CB8AC3E}">
        <p14:creationId xmlns:p14="http://schemas.microsoft.com/office/powerpoint/2010/main" val="328790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The case of Romania</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77500" lnSpcReduction="20000"/>
          </a:bodyPr>
          <a:lstStyle/>
          <a:p>
            <a:pPr algn="just"/>
            <a:r>
              <a:rPr lang="en-US" dirty="0"/>
              <a:t>The growth rate of employees in the environmental field increased between 2011 and 2016 from 130,000 people to 164,358 people, this increase being followed by a decrease in 2017 to 147,710, according to specialized studies. Although Romania has access to European funds and other support measures for the environment sector, the most developed measures are applied by third-party organizations. It seems that these implications expressed through indicators are important in demonstrating the awareness of the transition to the circular economy. By the end of 2018, Romania had 24 products and 19 licenses registered in the European eco-labeling system, out of a total of 71,707 products and 2,167 licenses at EU level.</a:t>
            </a:r>
            <a:endParaRPr lang="en-RO" dirty="0"/>
          </a:p>
          <a:p>
            <a:pPr algn="just"/>
            <a:r>
              <a:rPr lang="en-US" dirty="0"/>
              <a:t>When we talk about the efficiency of the SMEs, we consider the low level of awareness and the need to comply with the regulations in the environmental practices, we notice that the increase of the awareness level is given by the big investments of the powerful financial companies to develop the degree of reconciliation. The eco-innovation indices are to be noted that Romania ranked 27th in the scoreboard, accompanied by the score of 18 percentage points, an increase over 2010. All these results are the result of energy saving measures and reduction measures at minimum of waste, the weak point being the lack of investments in the annual turnover for the efficient use of resources.</a:t>
            </a:r>
            <a:endParaRPr lang="en-RO" dirty="0"/>
          </a:p>
        </p:txBody>
      </p:sp>
    </p:spTree>
    <p:extLst>
      <p:ext uri="{BB962C8B-B14F-4D97-AF65-F5344CB8AC3E}">
        <p14:creationId xmlns:p14="http://schemas.microsoft.com/office/powerpoint/2010/main" val="484003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9FE618-BE37-4742-808D-C4FCF62076B8}"/>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700" b="1"/>
              <a:t>Figure 2. Eco-Innovation action plan</a:t>
            </a:r>
            <a:r>
              <a:rPr lang="en-US" sz="3700">
                <a:effectLst/>
              </a:rPr>
              <a:t> </a:t>
            </a:r>
            <a:endParaRPr lang="en-US" sz="3700"/>
          </a:p>
        </p:txBody>
      </p:sp>
      <p:sp>
        <p:nvSpPr>
          <p:cNvPr id="11" name="Rectangle 10">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screenshot of a cell phone&#10;&#10;Description automatically generated">
            <a:extLst>
              <a:ext uri="{FF2B5EF4-FFF2-40B4-BE49-F238E27FC236}">
                <a16:creationId xmlns:a16="http://schemas.microsoft.com/office/drawing/2014/main" id="{7F2A6A0F-8B93-2348-8001-AC564D7942C3}"/>
              </a:ext>
            </a:extLst>
          </p:cNvPr>
          <p:cNvPicPr>
            <a:picLocks noGrp="1"/>
          </p:cNvPicPr>
          <p:nvPr>
            <p:ph idx="1"/>
          </p:nvPr>
        </p:nvPicPr>
        <p:blipFill rotWithShape="1">
          <a:blip r:embed="rId2">
            <a:extLst>
              <a:ext uri="{28A0092B-C50C-407E-A947-70E740481C1C}">
                <a14:useLocalDpi xmlns:a14="http://schemas.microsoft.com/office/drawing/2010/main" val="0"/>
              </a:ext>
            </a:extLst>
          </a:blip>
          <a:srcRect t="3121" r="-2" b="-2"/>
          <a:stretch/>
        </p:blipFill>
        <p:spPr>
          <a:xfrm>
            <a:off x="545238" y="858525"/>
            <a:ext cx="7608304" cy="5211906"/>
          </a:xfrm>
          <a:prstGeom prst="rect">
            <a:avLst/>
          </a:prstGeom>
        </p:spPr>
      </p:pic>
      <p:sp>
        <p:nvSpPr>
          <p:cNvPr id="15" name="Rectangle 14">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864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The case of Romania</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a:bodyPr>
          <a:lstStyle/>
          <a:p>
            <a:pPr algn="just"/>
            <a:r>
              <a:rPr lang="en-US" dirty="0"/>
              <a:t>The actions for the future are:</a:t>
            </a:r>
            <a:endParaRPr lang="en-RO" dirty="0"/>
          </a:p>
          <a:p>
            <a:pPr lvl="1" algn="just"/>
            <a:r>
              <a:rPr lang="en-US" dirty="0"/>
              <a:t>Ensuring the specific political framework, promoting a sustainable strategic vision and an effective approach for integrating sustainable development</a:t>
            </a:r>
            <a:endParaRPr lang="en-RO" dirty="0"/>
          </a:p>
          <a:p>
            <a:pPr lvl="1" algn="just"/>
            <a:r>
              <a:rPr lang="en-US" dirty="0"/>
              <a:t>Increased support, especially through education and training.</a:t>
            </a:r>
            <a:endParaRPr lang="en-RO" dirty="0"/>
          </a:p>
          <a:p>
            <a:pPr algn="just"/>
            <a:r>
              <a:rPr lang="en-US" dirty="0"/>
              <a:t>And the waste management rate is a challenge of Romania, according to the complete implementation of the policies and the Union legislation in the field of waste. The recycling rate stagnated in 2013, but we observed an increase in incineration, the rate of waste disposal in 2017 being 70%, all being expressed as municipal waste per capita (272 kg in 2017).</a:t>
            </a:r>
            <a:endParaRPr lang="en-RO" dirty="0"/>
          </a:p>
        </p:txBody>
      </p:sp>
    </p:spTree>
    <p:extLst>
      <p:ext uri="{BB962C8B-B14F-4D97-AF65-F5344CB8AC3E}">
        <p14:creationId xmlns:p14="http://schemas.microsoft.com/office/powerpoint/2010/main" val="101374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r>
              <a:rPr lang="en-US" b="1" dirty="0"/>
              <a:t>Conclusion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85000" lnSpcReduction="20000"/>
          </a:bodyPr>
          <a:lstStyle/>
          <a:p>
            <a:pPr algn="just"/>
            <a:r>
              <a:rPr lang="en-US" dirty="0"/>
              <a:t>The ecosystem needs policies and strategies for the development and improvement of green infrastructure, Romania having to create a country page on biodiversity through the European Information System, this contributing to the evaluation of the European Union Strategy in 2020. All of these are aimed at creating green partners. in urban areas and green belts around cities. They also include the estimation (</a:t>
            </a:r>
            <a:r>
              <a:rPr lang="en-US" dirty="0" err="1"/>
              <a:t>i</a:t>
            </a:r>
            <a:r>
              <a:rPr lang="en-US" dirty="0"/>
              <a:t>) of the natural capital in which Romania has made progress in 2016 and 2017, through commercial and biodiversity platforms, (ii) identifying invasive alien species, controlling or eradicating the priority and managing biodiversity disturbance, (iii) ) protection of the soil which represents an extremely fragile finite resource, but (iv) protection of the marine environment.</a:t>
            </a:r>
            <a:endParaRPr lang="en-RO" dirty="0"/>
          </a:p>
          <a:p>
            <a:pPr algn="just"/>
            <a:r>
              <a:rPr lang="en-US" dirty="0"/>
              <a:t>Sustainable cities, whereby the European Union estimates that all urban areas will expand until 2050, urban areas being a risk factor for people's health if they are endangered. They are encouraged to become cleaner from the point of view of greening, through prizes, such as "Green European Capital", "Green European Leaf" or "Green City".</a:t>
            </a:r>
            <a:endParaRPr lang="en-RO" dirty="0"/>
          </a:p>
        </p:txBody>
      </p:sp>
    </p:spTree>
    <p:extLst>
      <p:ext uri="{BB962C8B-B14F-4D97-AF65-F5344CB8AC3E}">
        <p14:creationId xmlns:p14="http://schemas.microsoft.com/office/powerpoint/2010/main" val="2985812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r>
              <a:rPr lang="en-US" b="1" dirty="0"/>
              <a:t>Conclusion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62500" lnSpcReduction="20000"/>
          </a:bodyPr>
          <a:lstStyle/>
          <a:p>
            <a:pPr algn="just"/>
            <a:r>
              <a:rPr lang="en-US" dirty="0"/>
              <a:t>Romania has ensured that at least 5% of the national allocation of the European Fund for regional development will be dedicated to sustainable urban development. For example, Oradea was one of the seven cities that applied for the "European Green Capital" award in 2018.</a:t>
            </a:r>
            <a:endParaRPr lang="en-RO" dirty="0"/>
          </a:p>
          <a:p>
            <a:pPr algn="just"/>
            <a:r>
              <a:rPr lang="en-US" dirty="0"/>
              <a:t>The ecological taxation was an important factor, the revenues obtained by Romania from environmental taxes being at a level close to the European Union average, the taxes representing about 8% of the GDP, the average being 5.99%. We can also say that in 2015, fossil fuel subsidies were the highest prince, at a level of $ 14 billion, subsidies being after taxation, taking into account price differences and associated negative externalities. The fuel market has made progress, the gas tax rate being only 7% lower than diesel, in 2005 it was 31%. Romania's programs for scrapping and purchasing new vehicles with more recent pollution rules or even purchasing electric vehicles have the role of reducing CO2 emissions.</a:t>
            </a:r>
            <a:endParaRPr lang="en-RO" dirty="0"/>
          </a:p>
          <a:p>
            <a:pPr algn="just"/>
            <a:r>
              <a:rPr lang="en-US" dirty="0"/>
              <a:t>Making good use of European structural and investment funds are meant to achieve environmental goals and create an optimal environment by mobilizing policies. The creation of new jobs, economic growth, promotion of innovation, protection of the environment and inclusion are objectives that Romania still has in mind to comply with the programs of the European Union, receiving annually EUR 23 billion from EU sources for cohesion policy. There are four programs funded through the European Regional Development Fund (ERDF) and the Cohesion Fund, but also two programs funded by the European Social Fund, one being for youth employment. A total of EUR 7.1 billion is allocated to the environment under cohesion policy, another program not being on the agenda. The Large Infrastructure Operational Program and the Regional Operational Program are managed by the Ministry of European Funds and the Ministry of Regional Development.</a:t>
            </a:r>
            <a:endParaRPr lang="en-RO" dirty="0"/>
          </a:p>
        </p:txBody>
      </p:sp>
    </p:spTree>
    <p:extLst>
      <p:ext uri="{BB962C8B-B14F-4D97-AF65-F5344CB8AC3E}">
        <p14:creationId xmlns:p14="http://schemas.microsoft.com/office/powerpoint/2010/main" val="2884901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C1970-D61F-B546-8D31-7DB0B73184CA}"/>
              </a:ext>
            </a:extLst>
          </p:cNvPr>
          <p:cNvSpPr>
            <a:spLocks noGrp="1"/>
          </p:cNvSpPr>
          <p:nvPr>
            <p:ph type="title"/>
          </p:nvPr>
        </p:nvSpPr>
        <p:spPr/>
        <p:txBody>
          <a:bodyPr/>
          <a:lstStyle/>
          <a:p>
            <a:r>
              <a:rPr lang="en-RO" dirty="0"/>
              <a:t>Q&amp;A</a:t>
            </a:r>
          </a:p>
        </p:txBody>
      </p:sp>
      <p:sp>
        <p:nvSpPr>
          <p:cNvPr id="3" name="Content Placeholder 2">
            <a:extLst>
              <a:ext uri="{FF2B5EF4-FFF2-40B4-BE49-F238E27FC236}">
                <a16:creationId xmlns:a16="http://schemas.microsoft.com/office/drawing/2014/main" id="{B78E5849-D640-9D44-A4B4-122962CEA076}"/>
              </a:ext>
            </a:extLst>
          </p:cNvPr>
          <p:cNvSpPr>
            <a:spLocks noGrp="1"/>
          </p:cNvSpPr>
          <p:nvPr>
            <p:ph idx="1"/>
          </p:nvPr>
        </p:nvSpPr>
        <p:spPr/>
        <p:txBody>
          <a:bodyPr/>
          <a:lstStyle/>
          <a:p>
            <a:endParaRPr lang="en-RO" dirty="0"/>
          </a:p>
          <a:p>
            <a:endParaRPr lang="en-RO" dirty="0"/>
          </a:p>
          <a:p>
            <a:endParaRPr lang="en-RO" dirty="0"/>
          </a:p>
          <a:p>
            <a:endParaRPr lang="en-RO" dirty="0"/>
          </a:p>
          <a:p>
            <a:pPr algn="ctr"/>
            <a:r>
              <a:rPr lang="en-RO"/>
              <a:t>Va multumim!</a:t>
            </a:r>
          </a:p>
        </p:txBody>
      </p:sp>
    </p:spTree>
    <p:extLst>
      <p:ext uri="{BB962C8B-B14F-4D97-AF65-F5344CB8AC3E}">
        <p14:creationId xmlns:p14="http://schemas.microsoft.com/office/powerpoint/2010/main" val="32368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r>
              <a:rPr lang="en-US" b="1" dirty="0"/>
              <a:t>Introduction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77500" lnSpcReduction="20000"/>
          </a:bodyPr>
          <a:lstStyle/>
          <a:p>
            <a:pPr algn="just"/>
            <a:r>
              <a:rPr lang="en-US" dirty="0"/>
              <a:t>The title of "medium" was introduced in 1987 by the Single European Act, having as objectives:</a:t>
            </a:r>
            <a:endParaRPr lang="en-RO" dirty="0"/>
          </a:p>
          <a:p>
            <a:pPr lvl="1" algn="just"/>
            <a:r>
              <a:rPr lang="en-US" dirty="0"/>
              <a:t>Conservation of environmental quality</a:t>
            </a:r>
            <a:endParaRPr lang="en-RO" dirty="0"/>
          </a:p>
          <a:p>
            <a:pPr lvl="1" algn="just"/>
            <a:r>
              <a:rPr lang="en-US" dirty="0"/>
              <a:t>Protecting human health</a:t>
            </a:r>
            <a:endParaRPr lang="en-RO" dirty="0"/>
          </a:p>
          <a:p>
            <a:pPr lvl="1" algn="just"/>
            <a:r>
              <a:rPr lang="en-US" dirty="0"/>
              <a:t>Ensure a rational use of natural resources and their conservation</a:t>
            </a:r>
            <a:endParaRPr lang="en-RO" dirty="0"/>
          </a:p>
          <a:p>
            <a:pPr algn="just"/>
            <a:r>
              <a:rPr lang="en-US" dirty="0"/>
              <a:t>The environmental policy is based on four principles:</a:t>
            </a:r>
            <a:endParaRPr lang="en-RO" dirty="0"/>
          </a:p>
          <a:p>
            <a:pPr lvl="1" algn="just"/>
            <a:r>
              <a:rPr lang="en-US" dirty="0"/>
              <a:t>The precautionary principle that represents an intervention instrument when there is uncertainty about a factor that can affect human or environmental health, coming from an action or policy, the measures being non-discriminatory and proportional to the problem, from this principle deriving from the other three:</a:t>
            </a:r>
            <a:endParaRPr lang="en-RO" dirty="0"/>
          </a:p>
          <a:p>
            <a:pPr lvl="1" algn="just"/>
            <a:r>
              <a:rPr lang="en-US" dirty="0"/>
              <a:t>Prevention</a:t>
            </a:r>
            <a:endParaRPr lang="en-RO" dirty="0"/>
          </a:p>
          <a:p>
            <a:pPr lvl="1" algn="just"/>
            <a:r>
              <a:rPr lang="en-US" dirty="0"/>
              <a:t>Correction</a:t>
            </a:r>
            <a:endParaRPr lang="en-RO" dirty="0"/>
          </a:p>
          <a:p>
            <a:pPr lvl="1" algn="just"/>
            <a:r>
              <a:rPr lang="en-US" dirty="0"/>
              <a:t>The "polluter pays" principle by which measures are applied when the prevention or remediation of problems arises. For example, those dealing with the transport of hazardous substances, which are discharged to their destination in natural environments, will take preventive measures in case of imminent dangers to the ecosystem, having to bear the related expenses (Bran et al., 2018).</a:t>
            </a:r>
            <a:endParaRPr lang="en-RO" dirty="0"/>
          </a:p>
          <a:p>
            <a:pPr marL="0" indent="0" algn="just">
              <a:buNone/>
            </a:pPr>
            <a:endParaRPr lang="en-RO" dirty="0"/>
          </a:p>
        </p:txBody>
      </p:sp>
    </p:spTree>
    <p:extLst>
      <p:ext uri="{BB962C8B-B14F-4D97-AF65-F5344CB8AC3E}">
        <p14:creationId xmlns:p14="http://schemas.microsoft.com/office/powerpoint/2010/main" val="334460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r>
              <a:rPr lang="en-US" b="1" dirty="0"/>
              <a:t>Introduction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a:bodyPr>
          <a:lstStyle/>
          <a:p>
            <a:pPr algn="just"/>
            <a:r>
              <a:rPr lang="en-US" dirty="0"/>
              <a:t>The EU climate energy package involves the following:</a:t>
            </a:r>
            <a:endParaRPr lang="en-RO" dirty="0"/>
          </a:p>
          <a:p>
            <a:pPr lvl="1" algn="just"/>
            <a:r>
              <a:rPr lang="en-US" dirty="0"/>
              <a:t>20% reduction of EU greenhouse gas emissions compared to 1990 levels;</a:t>
            </a:r>
            <a:endParaRPr lang="en-RO" dirty="0"/>
          </a:p>
          <a:p>
            <a:pPr lvl="1" algn="just"/>
            <a:r>
              <a:rPr lang="en-US" dirty="0"/>
              <a:t>20% improvement of EU energy efficiency;</a:t>
            </a:r>
            <a:endParaRPr lang="en-RO" dirty="0"/>
          </a:p>
          <a:p>
            <a:pPr lvl="1" algn="just"/>
            <a:r>
              <a:rPr lang="en-US" dirty="0"/>
              <a:t>20% of EU energy comes from renewable sources (wind, solar, biomass, etc.)</a:t>
            </a:r>
            <a:endParaRPr lang="en-RO" dirty="0"/>
          </a:p>
          <a:p>
            <a:pPr algn="just"/>
            <a:r>
              <a:rPr lang="en-US" dirty="0"/>
              <a:t>The role of this package is represented by: </a:t>
            </a:r>
            <a:endParaRPr lang="en-RO" dirty="0"/>
          </a:p>
          <a:p>
            <a:pPr lvl="1" algn="just"/>
            <a:r>
              <a:rPr lang="en-US" dirty="0"/>
              <a:t>These "20-20-20" objectives are aimed at combating climate change, increasing the EU's energy security and enhancing its competitiveness. These are also key objectives of the Europe 2020 strategy for smart, sustainable and inclusive growth (</a:t>
            </a:r>
            <a:r>
              <a:rPr lang="en-US" dirty="0" err="1"/>
              <a:t>Profiroiu</a:t>
            </a:r>
            <a:r>
              <a:rPr lang="en-US" dirty="0"/>
              <a:t> et al., 2019).</a:t>
            </a:r>
            <a:endParaRPr lang="en-RO" dirty="0"/>
          </a:p>
        </p:txBody>
      </p:sp>
    </p:spTree>
    <p:extLst>
      <p:ext uri="{BB962C8B-B14F-4D97-AF65-F5344CB8AC3E}">
        <p14:creationId xmlns:p14="http://schemas.microsoft.com/office/powerpoint/2010/main" val="1411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2020 action plan of the European Commission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a:bodyPr>
          <a:lstStyle/>
          <a:p>
            <a:pPr algn="just"/>
            <a:r>
              <a:rPr lang="en-US" dirty="0"/>
              <a:t>The European Commission and the European Parliament have launched an action plan for 2020 by 2013, which involves protecting nature, increasing ecological resilience, sustainable long-term growth and efficient use of resources, stimulating the reduction of carbon dioxide consumption, The "Sustainable Development Strategy (SSD)" was an answer to these needs, being formulated in accordance with the "Lisbon Strategy" internationally, in 2006 being revised and adding the internal dimension that aims to promote unemployment and create an environment with new jobs, this leading to increased human well-being, environmental protection and cohesion (</a:t>
            </a:r>
            <a:r>
              <a:rPr lang="en-US" dirty="0" err="1"/>
              <a:t>Androniceanu</a:t>
            </a:r>
            <a:r>
              <a:rPr lang="en-US" dirty="0"/>
              <a:t> et al., 2017).</a:t>
            </a:r>
            <a:endParaRPr lang="en-RO" dirty="0"/>
          </a:p>
        </p:txBody>
      </p:sp>
    </p:spTree>
    <p:extLst>
      <p:ext uri="{BB962C8B-B14F-4D97-AF65-F5344CB8AC3E}">
        <p14:creationId xmlns:p14="http://schemas.microsoft.com/office/powerpoint/2010/main" val="22084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2020 action plan of the European Commission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70000" lnSpcReduction="20000"/>
          </a:bodyPr>
          <a:lstStyle/>
          <a:p>
            <a:pPr algn="just"/>
            <a:r>
              <a:rPr lang="en-US" dirty="0"/>
              <a:t>Also, the "Aarhus Convention" represented a multilateral environmental agreement, which implies that the European Union and all the Member States give the public the 3 rights of involvement:</a:t>
            </a:r>
            <a:endParaRPr lang="en-RO" dirty="0"/>
          </a:p>
          <a:p>
            <a:pPr lvl="1" algn="just"/>
            <a:r>
              <a:rPr lang="en-US" dirty="0"/>
              <a:t>The right to information about and about the environment, information held by the authorized authorities</a:t>
            </a:r>
            <a:endParaRPr lang="en-RO" dirty="0"/>
          </a:p>
          <a:p>
            <a:pPr lvl="1" algn="just"/>
            <a:r>
              <a:rPr lang="en-US" dirty="0"/>
              <a:t>The right to participate in decision-making on environmental issues</a:t>
            </a:r>
            <a:endParaRPr lang="en-RO" dirty="0"/>
          </a:p>
          <a:p>
            <a:pPr lvl="1" algn="just"/>
            <a:r>
              <a:rPr lang="en-US" dirty="0"/>
              <a:t>The right of access to justice in case of violation of the other two</a:t>
            </a:r>
            <a:endParaRPr lang="en-RO" dirty="0"/>
          </a:p>
          <a:p>
            <a:pPr algn="just"/>
            <a:r>
              <a:rPr lang="en-US" dirty="0"/>
              <a:t>The implementation of all policies is part of the national, regional and local environment (</a:t>
            </a:r>
            <a:r>
              <a:rPr lang="en-US" dirty="0" err="1"/>
              <a:t>Negescu</a:t>
            </a:r>
            <a:r>
              <a:rPr lang="en-US" dirty="0"/>
              <a:t> </a:t>
            </a:r>
            <a:r>
              <a:rPr lang="en-US" dirty="0" err="1"/>
              <a:t>Oancea</a:t>
            </a:r>
            <a:r>
              <a:rPr lang="en-US" dirty="0"/>
              <a:t>, et al., 2019). One of the major problems of the ecosystem is the fight against climate change, an area that has always been a priority for energy and environmental policies (</a:t>
            </a:r>
            <a:r>
              <a:rPr lang="en-US" dirty="0" err="1"/>
              <a:t>Angheluta</a:t>
            </a:r>
            <a:r>
              <a:rPr lang="en-US" dirty="0"/>
              <a:t> et al., 2019).</a:t>
            </a:r>
            <a:endParaRPr lang="en-RO" dirty="0"/>
          </a:p>
          <a:p>
            <a:pPr algn="just"/>
            <a:r>
              <a:rPr lang="en-US" dirty="0"/>
              <a:t>Taking into account the current situation of heating with values ​​between 1 ° C and 6 ° C, due to the massive deforestation, the burning of fossil fuels and the activity of agriculture, we need new additional policies. According to the "Stern" report, the cost of action against climate change would cost 1% of world GDP annually, generating a higher level of health and rational energy use (</a:t>
            </a:r>
            <a:r>
              <a:rPr lang="en-US" dirty="0" err="1"/>
              <a:t>Jianu</a:t>
            </a:r>
            <a:r>
              <a:rPr lang="en-US" dirty="0"/>
              <a:t> et al., 2019). Also, the cost of inaction could be between 5% -20% of world GDP annually.</a:t>
            </a:r>
            <a:endParaRPr lang="en-RO" dirty="0"/>
          </a:p>
        </p:txBody>
      </p:sp>
    </p:spTree>
    <p:extLst>
      <p:ext uri="{BB962C8B-B14F-4D97-AF65-F5344CB8AC3E}">
        <p14:creationId xmlns:p14="http://schemas.microsoft.com/office/powerpoint/2010/main" val="4065511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2020 action plan of the European Commission</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92500" lnSpcReduction="10000"/>
          </a:bodyPr>
          <a:lstStyle/>
          <a:p>
            <a:pPr algn="just"/>
            <a:r>
              <a:rPr lang="en-US" dirty="0"/>
              <a:t>Types of changes:</a:t>
            </a:r>
            <a:endParaRPr lang="en-RO" dirty="0"/>
          </a:p>
          <a:p>
            <a:pPr lvl="1" algn="just"/>
            <a:r>
              <a:rPr lang="en-US" dirty="0"/>
              <a:t>Water rationalization</a:t>
            </a:r>
            <a:endParaRPr lang="en-RO" dirty="0"/>
          </a:p>
          <a:p>
            <a:pPr lvl="1" algn="just"/>
            <a:r>
              <a:rPr lang="en-US" dirty="0"/>
              <a:t>Crop rotation</a:t>
            </a:r>
            <a:endParaRPr lang="en-RO" dirty="0"/>
          </a:p>
          <a:p>
            <a:pPr lvl="1" algn="just"/>
            <a:r>
              <a:rPr lang="en-US" dirty="0"/>
              <a:t>Use of drought resistant crops</a:t>
            </a:r>
            <a:endParaRPr lang="en-RO" dirty="0"/>
          </a:p>
          <a:p>
            <a:pPr lvl="1" algn="just"/>
            <a:r>
              <a:rPr lang="en-US" dirty="0"/>
              <a:t>Planning and public awareness.</a:t>
            </a:r>
            <a:endParaRPr lang="en-RO" dirty="0"/>
          </a:p>
          <a:p>
            <a:pPr algn="just"/>
            <a:r>
              <a:rPr lang="en-US" dirty="0"/>
              <a:t>The "Paris Agreement" aims to establish efforts to maintain global average temperature rises, trying to maintain above average pre-industrial levels by 1.5 ° C. Thus, the first half of this century should be reduced greenhouse gas emissions, in the other half to reach the target of 0. The support will come in the case of underdeveloped countries and island states, this support being of a financial nature but also in the field of quality improvement (</a:t>
            </a:r>
            <a:r>
              <a:rPr lang="en-US" dirty="0" err="1"/>
              <a:t>Rădulescu</a:t>
            </a:r>
            <a:r>
              <a:rPr lang="en-US" dirty="0"/>
              <a:t> et al., 2018).</a:t>
            </a:r>
            <a:endParaRPr lang="en-RO" dirty="0"/>
          </a:p>
        </p:txBody>
      </p:sp>
    </p:spTree>
    <p:extLst>
      <p:ext uri="{BB962C8B-B14F-4D97-AF65-F5344CB8AC3E}">
        <p14:creationId xmlns:p14="http://schemas.microsoft.com/office/powerpoint/2010/main" val="83825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Energy policy</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92500" lnSpcReduction="20000"/>
          </a:bodyPr>
          <a:lstStyle/>
          <a:p>
            <a:pPr algn="just"/>
            <a:r>
              <a:rPr lang="en-US" dirty="0"/>
              <a:t>Energy policy is a challenge of the European Union which concerns issues such as the continuous increase of import dependency, limited diversification, the energy market in terms of price increases and their volatility (</a:t>
            </a:r>
            <a:r>
              <a:rPr lang="en-US" dirty="0" err="1"/>
              <a:t>Bodislav</a:t>
            </a:r>
            <a:r>
              <a:rPr lang="en-US" dirty="0"/>
              <a:t> et al., 2019). This policy pursues measures to achieve an integrated market and ensure security of supply in order to extend the sustainability of this sector (</a:t>
            </a:r>
            <a:r>
              <a:rPr lang="en-US" dirty="0" err="1"/>
              <a:t>Burlacu</a:t>
            </a:r>
            <a:r>
              <a:rPr lang="en-US" dirty="0"/>
              <a:t> et al., 2019).</a:t>
            </a:r>
            <a:endParaRPr lang="en-RO" dirty="0"/>
          </a:p>
          <a:p>
            <a:pPr algn="just"/>
            <a:r>
              <a:rPr lang="en-US" dirty="0"/>
              <a:t>The main objectives of this policy:</a:t>
            </a:r>
            <a:endParaRPr lang="en-RO" dirty="0"/>
          </a:p>
          <a:p>
            <a:pPr lvl="1" algn="just"/>
            <a:r>
              <a:rPr lang="en-US" dirty="0"/>
              <a:t>Ensuring an internal energy market and interconnection in the sector</a:t>
            </a:r>
            <a:endParaRPr lang="en-RO" dirty="0"/>
          </a:p>
          <a:p>
            <a:pPr lvl="1" algn="just"/>
            <a:r>
              <a:rPr lang="en-US" dirty="0"/>
              <a:t>Secure energy supply</a:t>
            </a:r>
            <a:endParaRPr lang="en-RO" dirty="0"/>
          </a:p>
          <a:p>
            <a:pPr lvl="1" algn="just"/>
            <a:r>
              <a:rPr lang="en-US" dirty="0"/>
              <a:t>Energy efficiency and conservation</a:t>
            </a:r>
            <a:endParaRPr lang="en-RO" dirty="0"/>
          </a:p>
          <a:p>
            <a:pPr lvl="1" algn="just"/>
            <a:r>
              <a:rPr lang="en-US" dirty="0"/>
              <a:t>Decarbonizing the economy in accordance with the "Paris Agreement"</a:t>
            </a:r>
            <a:endParaRPr lang="en-RO" dirty="0"/>
          </a:p>
          <a:p>
            <a:pPr lvl="1" algn="just"/>
            <a:r>
              <a:rPr lang="en-US" dirty="0"/>
              <a:t>Promoting the renewable energy sector</a:t>
            </a:r>
            <a:endParaRPr lang="en-RO" dirty="0"/>
          </a:p>
          <a:p>
            <a:pPr lvl="1" algn="just"/>
            <a:r>
              <a:rPr lang="en-US" dirty="0"/>
              <a:t>Promoting the </a:t>
            </a:r>
            <a:r>
              <a:rPr lang="en-US" dirty="0" err="1"/>
              <a:t>technologicalization</a:t>
            </a:r>
            <a:r>
              <a:rPr lang="en-US" dirty="0"/>
              <a:t> in the sense of allocating the resources necessary for the research-development, creating a competitive environment</a:t>
            </a:r>
            <a:endParaRPr lang="en-RO" dirty="0"/>
          </a:p>
        </p:txBody>
      </p:sp>
    </p:spTree>
    <p:extLst>
      <p:ext uri="{BB962C8B-B14F-4D97-AF65-F5344CB8AC3E}">
        <p14:creationId xmlns:p14="http://schemas.microsoft.com/office/powerpoint/2010/main" val="440448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65EC-B08A-6242-B604-92E9DD4BD51C}"/>
              </a:ext>
            </a:extLst>
          </p:cNvPr>
          <p:cNvSpPr>
            <a:spLocks noGrp="1"/>
          </p:cNvSpPr>
          <p:nvPr>
            <p:ph type="title"/>
          </p:nvPr>
        </p:nvSpPr>
        <p:spPr/>
        <p:txBody>
          <a:bodyPr/>
          <a:lstStyle/>
          <a:p>
            <a:pPr lvl="0"/>
            <a:r>
              <a:rPr lang="en-US" b="1" dirty="0"/>
              <a:t>The case of Romania</a:t>
            </a:r>
            <a:endParaRPr lang="en-RO" dirty="0"/>
          </a:p>
        </p:txBody>
      </p:sp>
      <p:sp>
        <p:nvSpPr>
          <p:cNvPr id="3" name="Content Placeholder 2">
            <a:extLst>
              <a:ext uri="{FF2B5EF4-FFF2-40B4-BE49-F238E27FC236}">
                <a16:creationId xmlns:a16="http://schemas.microsoft.com/office/drawing/2014/main" id="{E6496C77-67A7-8749-8520-C4D5910DD145}"/>
              </a:ext>
            </a:extLst>
          </p:cNvPr>
          <p:cNvSpPr>
            <a:spLocks noGrp="1"/>
          </p:cNvSpPr>
          <p:nvPr>
            <p:ph idx="1"/>
          </p:nvPr>
        </p:nvSpPr>
        <p:spPr/>
        <p:txBody>
          <a:bodyPr>
            <a:normAutofit fontScale="92500" lnSpcReduction="20000"/>
          </a:bodyPr>
          <a:lstStyle/>
          <a:p>
            <a:pPr algn="just"/>
            <a:r>
              <a:rPr lang="en-US" dirty="0"/>
              <a:t>It seems that in Romania, the current problem is represented by the management of waste, thus the problems encountered at the level of environmental policy implementation (EIR) are identified according to the European Union legislation as follows:</a:t>
            </a:r>
            <a:endParaRPr lang="en-RO" dirty="0"/>
          </a:p>
          <a:p>
            <a:pPr lvl="1" algn="just"/>
            <a:r>
              <a:rPr lang="en-US" dirty="0"/>
              <a:t>Improving compliance with the legislation on waste and urban waste water</a:t>
            </a:r>
            <a:endParaRPr lang="en-RO" dirty="0"/>
          </a:p>
          <a:p>
            <a:pPr lvl="1" algn="just"/>
            <a:r>
              <a:rPr lang="en-US" dirty="0"/>
              <a:t>Improve coordination and strengthen the administrative capacity of the competent authorities and agencies in the application of the legislation</a:t>
            </a:r>
            <a:endParaRPr lang="en-RO" dirty="0"/>
          </a:p>
          <a:p>
            <a:pPr algn="just"/>
            <a:r>
              <a:rPr lang="en-US" dirty="0"/>
              <a:t>Three issues discussed in July 2018:</a:t>
            </a:r>
            <a:endParaRPr lang="en-RO" dirty="0"/>
          </a:p>
          <a:p>
            <a:pPr lvl="1" algn="just"/>
            <a:r>
              <a:rPr lang="en-US" dirty="0"/>
              <a:t>Waste management</a:t>
            </a:r>
            <a:endParaRPr lang="en-RO" dirty="0"/>
          </a:p>
          <a:p>
            <a:pPr lvl="1" algn="just"/>
            <a:r>
              <a:rPr lang="en-US" dirty="0"/>
              <a:t>Waste water</a:t>
            </a:r>
            <a:endParaRPr lang="en-RO" dirty="0"/>
          </a:p>
          <a:p>
            <a:pPr lvl="1" algn="just"/>
            <a:r>
              <a:rPr lang="en-US" dirty="0"/>
              <a:t>Improving air quality</a:t>
            </a:r>
            <a:endParaRPr lang="en-RO" dirty="0"/>
          </a:p>
          <a:p>
            <a:pPr algn="just"/>
            <a:r>
              <a:rPr lang="en-US" dirty="0"/>
              <a:t>Thus, following the low levels compared to the predictions presented in the report for 2017, Romania is in a position not to reach its 2020 targets by 50%.</a:t>
            </a:r>
            <a:endParaRPr lang="en-RO" dirty="0"/>
          </a:p>
        </p:txBody>
      </p:sp>
    </p:spTree>
    <p:extLst>
      <p:ext uri="{BB962C8B-B14F-4D97-AF65-F5344CB8AC3E}">
        <p14:creationId xmlns:p14="http://schemas.microsoft.com/office/powerpoint/2010/main" val="209434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90AAB-35B7-7C46-AE78-3C8A168EA9DA}"/>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b="1" dirty="0"/>
              <a:t>Figure 1. Circular economy</a:t>
            </a:r>
            <a:endParaRPr lang="en-US"/>
          </a:p>
        </p:txBody>
      </p:sp>
      <p:pic>
        <p:nvPicPr>
          <p:cNvPr id="4" name="Content Placeholder 3" descr="A picture containing text, map&#10;&#10;Description automatically generated">
            <a:extLst>
              <a:ext uri="{FF2B5EF4-FFF2-40B4-BE49-F238E27FC236}">
                <a16:creationId xmlns:a16="http://schemas.microsoft.com/office/drawing/2014/main" id="{67639254-849D-3C48-A977-97F62FCD931C}"/>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t="10161" r="1" b="9951"/>
          <a:stretch/>
        </p:blipFill>
        <p:spPr>
          <a:xfrm>
            <a:off x="828675" y="1825626"/>
            <a:ext cx="10525125" cy="4351338"/>
          </a:xfrm>
          <a:prstGeom prst="rect">
            <a:avLst/>
          </a:prstGeom>
        </p:spPr>
      </p:pic>
    </p:spTree>
    <p:extLst>
      <p:ext uri="{BB962C8B-B14F-4D97-AF65-F5344CB8AC3E}">
        <p14:creationId xmlns:p14="http://schemas.microsoft.com/office/powerpoint/2010/main" val="390641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2149</Words>
  <Application>Microsoft Macintosh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Public policy in the areas of environment and energy</vt:lpstr>
      <vt:lpstr>Introduction</vt:lpstr>
      <vt:lpstr>Introduction</vt:lpstr>
      <vt:lpstr>2020 action plan of the European Commission</vt:lpstr>
      <vt:lpstr>2020 action plan of the European Commission</vt:lpstr>
      <vt:lpstr>2020 action plan of the European Commission</vt:lpstr>
      <vt:lpstr>Energy policy</vt:lpstr>
      <vt:lpstr>The case of Romania</vt:lpstr>
      <vt:lpstr>Figure 1. Circular economy</vt:lpstr>
      <vt:lpstr>The case of Romania</vt:lpstr>
      <vt:lpstr>The case of Romania</vt:lpstr>
      <vt:lpstr>Figure 2. Eco-Innovation action plan </vt:lpstr>
      <vt:lpstr>The case of Romania</vt:lpstr>
      <vt:lpstr>Conclusion</vt:lpstr>
      <vt:lpstr>Conclusion</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Public policy in the areas of environment and energy</dc:title>
  <dc:creator>Alex Bodislav</dc:creator>
  <cp:lastModifiedBy>Alex Bodislav</cp:lastModifiedBy>
  <cp:revision>2</cp:revision>
  <dcterms:created xsi:type="dcterms:W3CDTF">2020-04-30T12:27:59Z</dcterms:created>
  <dcterms:modified xsi:type="dcterms:W3CDTF">2020-04-30T12:30:21Z</dcterms:modified>
</cp:coreProperties>
</file>