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ro-RO"/>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Tree>
    <p:extLst>
      <p:ext uri="{BB962C8B-B14F-4D97-AF65-F5344CB8AC3E}">
        <p14:creationId xmlns:p14="http://schemas.microsoft.com/office/powerpoint/2010/main" val="91518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o-RO"/>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o-RO"/>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208574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o-RO"/>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226892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o-RO"/>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o-RO"/>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151514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ro-RO"/>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o-RO"/>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118343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o-RO"/>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o-RO"/>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25377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ro-RO"/>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ro-RO"/>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319600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o-RO"/>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ro-RO"/>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207117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ro-RO"/>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397207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ro-RO"/>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o-RO"/>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27021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ro-RO"/>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3740994-1E41-4B40-9593-A9941ACA2044}" type="datetimeFigureOut">
              <a:rPr lang="ro-RO" smtClean="0"/>
              <a:pPr/>
              <a:t>04.06.2020</a:t>
            </a:fld>
            <a:endParaRPr lang="ro-RO"/>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o-RO"/>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06B0A3C-43B8-4705-A5EA-19FAB52EE76C}" type="slidenum">
              <a:rPr lang="ro-RO" smtClean="0"/>
              <a:pPr/>
              <a:t>‹#›</a:t>
            </a:fld>
            <a:endParaRPr lang="ro-RO"/>
          </a:p>
        </p:txBody>
      </p:sp>
    </p:spTree>
    <p:extLst>
      <p:ext uri="{BB962C8B-B14F-4D97-AF65-F5344CB8AC3E}">
        <p14:creationId xmlns:p14="http://schemas.microsoft.com/office/powerpoint/2010/main" val="283093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TextBox 6"/>
          <p:cNvSpPr txBox="1"/>
          <p:nvPr userDrawn="1"/>
        </p:nvSpPr>
        <p:spPr>
          <a:xfrm>
            <a:off x="348343" y="139338"/>
            <a:ext cx="79683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cap="none" spc="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BASIQ</a:t>
            </a:r>
            <a:r>
              <a:rPr lang="en-US" sz="1800" b="1" cap="none" spc="0" baseline="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20</a:t>
            </a:r>
            <a:r>
              <a:rPr lang="ro-RO" sz="1800" b="1" cap="none" spc="0" baseline="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20</a:t>
            </a:r>
            <a:r>
              <a:rPr lang="en-US" sz="1800" b="1" cap="none" spc="0" baseline="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a:t>
            </a:r>
            <a:r>
              <a:rPr lang="he-IL" sz="2000" b="1" cap="none" spc="0" baseline="0" dirty="0">
                <a:ln w="9525">
                  <a:solidFill>
                    <a:schemeClr val="bg1"/>
                  </a:solidFill>
                  <a:prstDash val="solid"/>
                </a:ln>
                <a:solidFill>
                  <a:schemeClr val="tx1"/>
                </a:solidFill>
                <a:effectLst/>
              </a:rPr>
              <a:t>׀</a:t>
            </a:r>
            <a:r>
              <a:rPr lang="en-US" sz="1800" b="1" cap="none" spc="0" baseline="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a:t>
            </a:r>
            <a:r>
              <a:rPr lang="en-US" sz="1400" b="1" i="1" kern="1200" dirty="0">
                <a:solidFill>
                  <a:schemeClr val="tx1"/>
                </a:solidFill>
                <a:effectLst/>
                <a:latin typeface="+mn-lt"/>
                <a:ea typeface="+mn-ea"/>
                <a:cs typeface="+mn-cs"/>
              </a:rPr>
              <a:t>New Trends in Sustainable Business and Consumption</a:t>
            </a:r>
            <a:endParaRPr lang="en-US" sz="14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512661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0954" y="488257"/>
            <a:ext cx="5630091" cy="369332"/>
          </a:xfrm>
          <a:prstGeom prst="rect">
            <a:avLst/>
          </a:prstGeom>
        </p:spPr>
        <p:txBody>
          <a:bodyPr wrap="square">
            <a:spAutoFit/>
          </a:bodyPr>
          <a:lstStyle/>
          <a:p>
            <a:pPr algn="ctr"/>
            <a:r>
              <a:rPr lang="en-US" cap="all" dirty="0"/>
              <a:t> CHOCOLATE, A GLOBAL BUSINESS </a:t>
            </a:r>
            <a:endParaRPr lang="ro-RO" dirty="0"/>
          </a:p>
        </p:txBody>
      </p:sp>
      <p:sp>
        <p:nvSpPr>
          <p:cNvPr id="1025" name="Rectangle 1"/>
          <p:cNvSpPr>
            <a:spLocks noChangeArrowheads="1"/>
          </p:cNvSpPr>
          <p:nvPr/>
        </p:nvSpPr>
        <p:spPr bwMode="auto">
          <a:xfrm>
            <a:off x="0" y="795495"/>
            <a:ext cx="12192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1200" b="1" dirty="0">
                <a:latin typeface="Arial" pitchFamily="34" charset="0"/>
                <a:ea typeface="Times New Roman" pitchFamily="18" charset="0"/>
                <a:cs typeface="Arial" pitchFamily="34" charset="0"/>
              </a:rPr>
              <a:t>Sorin-George Toma  and </a:t>
            </a:r>
            <a:r>
              <a:rPr lang="en-US" sz="1200" b="1" dirty="0" err="1">
                <a:latin typeface="Arial" pitchFamily="34" charset="0"/>
                <a:ea typeface="Times New Roman" pitchFamily="18" charset="0"/>
                <a:cs typeface="Arial" pitchFamily="34" charset="0"/>
              </a:rPr>
              <a:t>Andreea</a:t>
            </a:r>
            <a:r>
              <a:rPr lang="en-US" sz="1200" b="1" dirty="0">
                <a:latin typeface="Arial" pitchFamily="34" charset="0"/>
                <a:ea typeface="Times New Roman" pitchFamily="18" charset="0"/>
                <a:cs typeface="Arial" pitchFamily="34" charset="0"/>
              </a:rPr>
              <a:t> </a:t>
            </a:r>
            <a:r>
              <a:rPr kumimoji="0" 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Simona </a:t>
            </a:r>
            <a:r>
              <a:rPr kumimoji="0" lang="en-US" sz="12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Săseanu</a:t>
            </a:r>
            <a:r>
              <a:rPr kumimoji="0" 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rot="10800000" flipV="1">
            <a:off x="0" y="1115781"/>
            <a:ext cx="5786850"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1100" b="0" i="0" u="none" strike="noStrike" cap="none" normalizeH="0" baseline="0" dirty="0">
                <a:ln>
                  <a:noFill/>
                </a:ln>
                <a:solidFill>
                  <a:srgbClr val="000000"/>
                </a:solidFill>
                <a:effectLst/>
                <a:latin typeface="Arial" panose="020B0604020202020204" pitchFamily="34" charset="0"/>
                <a:ea typeface="Times New Roman" pitchFamily="18" charset="0"/>
                <a:cs typeface="Arial" pitchFamily="34" charset="0"/>
              </a:rPr>
              <a:t>Chocolate </a:t>
            </a:r>
            <a:r>
              <a:rPr lang="en-GB" sz="1100" dirty="0">
                <a:latin typeface="Arial" panose="020B0604020202020204" pitchFamily="34" charset="0"/>
                <a:cs typeface="Arial" panose="020B0604020202020204" pitchFamily="34" charset="0"/>
              </a:rPr>
              <a:t>has captured many consumer’s attention and led to the emergence of an industry that provides a food product with a unique flavour and taste. As a response, business organizations of all sizes and types, either small and medium enterprises or big corporations, has entered the chocolate industry. In order to meet consumer’s desire for new experiences chocolate makers and manufacturers are continuously innovating both in the production and marketing processes</a:t>
            </a:r>
            <a:r>
              <a:rPr kumimoji="0" lang="en-US" sz="1100" b="0" i="0" u="none" strike="noStrike" cap="none" normalizeH="0" baseline="0" dirty="0">
                <a:ln>
                  <a:noFill/>
                </a:ln>
                <a:solidFill>
                  <a:srgbClr val="000000"/>
                </a:solidFill>
                <a:effectLst/>
                <a:latin typeface="Arial" panose="020B0604020202020204" pitchFamily="34" charset="0"/>
                <a:ea typeface="Times New Roman" pitchFamily="18" charset="0"/>
                <a:cs typeface="Arial" pitchFamily="34" charset="0"/>
              </a:rPr>
              <a:t>. </a:t>
            </a:r>
          </a:p>
          <a:p>
            <a:pPr lvl="0" algn="just" fontAlgn="base">
              <a:spcBef>
                <a:spcPct val="0"/>
              </a:spcBef>
              <a:spcAft>
                <a:spcPct val="0"/>
              </a:spcAft>
            </a:pPr>
            <a:r>
              <a:rPr lang="en-GB" sz="1100" dirty="0">
                <a:latin typeface="Arial" panose="020B0604020202020204" pitchFamily="34" charset="0"/>
                <a:cs typeface="Arial" panose="020B0604020202020204" pitchFamily="34" charset="0"/>
              </a:rPr>
              <a:t>The paper aims to illustrate the main characteristics of chocolate and to present the key players acting in the global cocoa and chocolate markets, namely the largest cocoa producing countries and the largest chocolate companies.</a:t>
            </a:r>
            <a:endParaRPr kumimoji="0" lang="en-US" sz="1100" b="0" i="0" u="none" strike="noStrike" cap="none" normalizeH="0" baseline="0" dirty="0">
              <a:ln>
                <a:noFill/>
              </a:ln>
              <a:solidFill>
                <a:schemeClr val="tx1"/>
              </a:solidFill>
              <a:effectLst/>
              <a:latin typeface="Arial" panose="020B0604020202020204" pitchFamily="34" charset="0"/>
              <a:cs typeface="Arial" pitchFamily="34" charset="0"/>
            </a:endParaRPr>
          </a:p>
        </p:txBody>
      </p:sp>
      <p:sp>
        <p:nvSpPr>
          <p:cNvPr id="1028" name="Rectangle 4"/>
          <p:cNvSpPr>
            <a:spLocks noChangeArrowheads="1"/>
          </p:cNvSpPr>
          <p:nvPr/>
        </p:nvSpPr>
        <p:spPr bwMode="auto">
          <a:xfrm>
            <a:off x="14188" y="2602899"/>
            <a:ext cx="5538651"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Arial" panose="020B0604020202020204" pitchFamily="34" charset="0"/>
                <a:ea typeface="Times New Roman" pitchFamily="18" charset="0"/>
                <a:cs typeface="Arial" pitchFamily="34" charset="0"/>
              </a:rPr>
              <a:t>Research results</a:t>
            </a:r>
          </a:p>
          <a:p>
            <a:r>
              <a:rPr lang="en-GB" sz="1100" dirty="0">
                <a:latin typeface="Arial" panose="020B0604020202020204" pitchFamily="34" charset="0"/>
                <a:cs typeface="Arial" panose="020B0604020202020204" pitchFamily="34" charset="0"/>
              </a:rPr>
              <a:t>In the period 2017-2018, the global cocoa market was dominated by Cote d’Ivoire, the largest cocoa producing country in the world (Table 1).  In the period 2017-2019, the global chocolate market was dominated by Mars Wrigley Confectionery (USA), the largest chocolate company in the world. In 2019, five companies were from Europe (Ferrero Group, Nestlé, Lindt &amp; </a:t>
            </a:r>
            <a:r>
              <a:rPr lang="en-GB" sz="1100" dirty="0" err="1">
                <a:latin typeface="Arial" panose="020B0604020202020204" pitchFamily="34" charset="0"/>
                <a:cs typeface="Arial" panose="020B0604020202020204" pitchFamily="34" charset="0"/>
              </a:rPr>
              <a:t>Sprüngli</a:t>
            </a:r>
            <a:r>
              <a:rPr lang="en-GB" sz="1100" dirty="0">
                <a:latin typeface="Arial" panose="020B0604020202020204" pitchFamily="34" charset="0"/>
                <a:cs typeface="Arial" panose="020B0604020202020204" pitchFamily="34" charset="0"/>
              </a:rPr>
              <a:t>, Haribo, </a:t>
            </a:r>
            <a:r>
              <a:rPr lang="en-GB" sz="1100" dirty="0" err="1">
                <a:latin typeface="Arial" panose="020B0604020202020204" pitchFamily="34" charset="0"/>
                <a:cs typeface="Arial" panose="020B0604020202020204" pitchFamily="34" charset="0"/>
              </a:rPr>
              <a:t>Pladis</a:t>
            </a:r>
            <a:r>
              <a:rPr lang="en-GB" sz="1100" dirty="0">
                <a:latin typeface="Arial" panose="020B0604020202020204" pitchFamily="34" charset="0"/>
                <a:cs typeface="Arial" panose="020B0604020202020204" pitchFamily="34" charset="0"/>
              </a:rPr>
              <a:t>- Table 2), three companies from North America (Mars Wrigley Confectionery, Mondelēz International, Hershey), and two from Asia (Meiji, Ezaki Glico). The results mentioned above show the dynamism of the two markets. In essence, several issues can be highlighted as follows:</a:t>
            </a:r>
            <a:endParaRPr lang="en-US" sz="1100" dirty="0">
              <a:latin typeface="Arial" panose="020B0604020202020204" pitchFamily="34" charset="0"/>
              <a:cs typeface="Arial" panose="020B0604020202020204" pitchFamily="34" charset="0"/>
            </a:endParaRPr>
          </a:p>
          <a:p>
            <a:pPr lvl="0"/>
            <a:r>
              <a:rPr lang="en-GB" sz="1100" dirty="0">
                <a:latin typeface="Arial" panose="020B0604020202020204" pitchFamily="34" charset="0"/>
                <a:cs typeface="Arial" panose="020B0604020202020204" pitchFamily="34" charset="0"/>
              </a:rPr>
              <a:t>-the booming global chocolate market has determined the rise of the global cocoa market as these two markets are connected;</a:t>
            </a:r>
            <a:endParaRPr lang="en-US" sz="1100" dirty="0">
              <a:latin typeface="Arial" panose="020B0604020202020204" pitchFamily="34" charset="0"/>
              <a:cs typeface="Arial" panose="020B0604020202020204" pitchFamily="34" charset="0"/>
            </a:endParaRPr>
          </a:p>
          <a:p>
            <a:pPr lvl="0"/>
            <a:r>
              <a:rPr lang="en-GB" sz="1100" dirty="0">
                <a:latin typeface="Arial" panose="020B0604020202020204" pitchFamily="34" charset="0"/>
                <a:cs typeface="Arial" panose="020B0604020202020204" pitchFamily="34" charset="0"/>
              </a:rPr>
              <a:t>-the global cocoa market is dominated by traditional producers from Africa, Asia, and Central and South America;</a:t>
            </a:r>
            <a:endParaRPr lang="en-US" sz="1100" dirty="0">
              <a:latin typeface="Arial" panose="020B0604020202020204" pitchFamily="34" charset="0"/>
              <a:cs typeface="Arial" panose="020B0604020202020204" pitchFamily="34" charset="0"/>
            </a:endParaRPr>
          </a:p>
          <a:p>
            <a:pPr lvl="0"/>
            <a:r>
              <a:rPr lang="en-GB" sz="1100" dirty="0">
                <a:latin typeface="Arial" panose="020B0604020202020204" pitchFamily="34" charset="0"/>
                <a:cs typeface="Arial" panose="020B0604020202020204" pitchFamily="34" charset="0"/>
              </a:rPr>
              <a:t>-the global chocolate market has been dominated by European and American companies.</a:t>
            </a:r>
          </a:p>
          <a:p>
            <a:pPr algn="just" fontAlgn="base">
              <a:spcBef>
                <a:spcPct val="0"/>
              </a:spcBef>
              <a:spcAft>
                <a:spcPct val="0"/>
              </a:spcAft>
            </a:pPr>
            <a:endParaRPr lang="en-US" sz="1100" dirty="0">
              <a:latin typeface="Arial" panose="020B0604020202020204" pitchFamily="34" charset="0"/>
              <a:cs typeface="Arial" panose="020B0604020202020204" pitchFamily="34" charset="0"/>
            </a:endParaRPr>
          </a:p>
          <a:p>
            <a:pPr lvl="0" algn="just" fontAlgn="base">
              <a:spcBef>
                <a:spcPct val="0"/>
              </a:spcBef>
              <a:spcAft>
                <a:spcPct val="0"/>
              </a:spcAft>
            </a:pPr>
            <a:endParaRPr kumimoji="0" lang="ro-RO" sz="1100" b="0" i="0" u="none" strike="noStrike" cap="none" normalizeH="0" baseline="0" dirty="0">
              <a:ln>
                <a:noFill/>
              </a:ln>
              <a:solidFill>
                <a:schemeClr val="tx1"/>
              </a:solidFill>
              <a:effectLst/>
              <a:latin typeface="Arial" panose="020B0604020202020204" pitchFamily="34" charset="0"/>
              <a:cs typeface="Arial" pitchFamily="34" charset="0"/>
            </a:endParaRPr>
          </a:p>
        </p:txBody>
      </p:sp>
      <p:sp>
        <p:nvSpPr>
          <p:cNvPr id="1029" name="Rectangle 5"/>
          <p:cNvSpPr>
            <a:spLocks noChangeArrowheads="1"/>
          </p:cNvSpPr>
          <p:nvPr/>
        </p:nvSpPr>
        <p:spPr bwMode="auto">
          <a:xfrm>
            <a:off x="5786850" y="5931700"/>
            <a:ext cx="608729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The purpose</a:t>
            </a:r>
            <a:endParaRPr kumimoji="0" lang="ro-RO" sz="1100" b="0" i="0" u="none" strike="noStrike" cap="none" normalizeH="0" baseline="0" dirty="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18470" y="5303594"/>
            <a:ext cx="560396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1200" b="1" dirty="0"/>
              <a:t>Conclusions</a:t>
            </a:r>
          </a:p>
          <a:p>
            <a:r>
              <a:rPr lang="en-GB" sz="1100" dirty="0">
                <a:latin typeface="Arial" panose="020B0604020202020204" pitchFamily="34" charset="0"/>
                <a:cs typeface="Arial" panose="020B0604020202020204" pitchFamily="34" charset="0"/>
              </a:rPr>
              <a:t>The discover and exploitation of cocoa led to the emergence and development of chocolate industry. During the time, the chocolate manufacturing and marketing have transformed into a global multibillion dollars business.   </a:t>
            </a:r>
            <a:endParaRPr lang="en-US"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The importance of the research is given by its theoretical contributions. First, the paper provides a better understanding of an old food product called chocolate. Second, it shows the expansion of chocolate business throughout the world and, therefore, its global dimension. Third, the paper demonstrates the need to analyse the global chocolate market in connection with the global cocoa market.</a:t>
            </a:r>
            <a:endParaRPr kumimoji="0" lang="en-US" sz="1100" b="0" i="0" u="none" strike="noStrike" cap="none" normalizeH="0" baseline="0" dirty="0">
              <a:ln>
                <a:noFill/>
              </a:ln>
              <a:solidFill>
                <a:schemeClr val="tx1"/>
              </a:solidFill>
              <a:effectLst/>
              <a:latin typeface="Arial" panose="020B0604020202020204" pitchFamily="34" charset="0"/>
              <a:cs typeface="Arial" pitchFamily="34" charset="0"/>
            </a:endParaRPr>
          </a:p>
        </p:txBody>
      </p:sp>
      <p:pic>
        <p:nvPicPr>
          <p:cNvPr id="7" name="Picture 6">
            <a:extLst>
              <a:ext uri="{FF2B5EF4-FFF2-40B4-BE49-F238E27FC236}">
                <a16:creationId xmlns:a16="http://schemas.microsoft.com/office/drawing/2014/main" id="{13C15034-04AD-4A15-8AF2-8A8C4BD6A0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6044" y="3885953"/>
            <a:ext cx="6315956" cy="2514951"/>
          </a:xfrm>
          <a:prstGeom prst="rect">
            <a:avLst/>
          </a:prstGeom>
        </p:spPr>
      </p:pic>
      <p:pic>
        <p:nvPicPr>
          <p:cNvPr id="9" name="Picture 8">
            <a:extLst>
              <a:ext uri="{FF2B5EF4-FFF2-40B4-BE49-F238E27FC236}">
                <a16:creationId xmlns:a16="http://schemas.microsoft.com/office/drawing/2014/main" id="{8327CBAD-6E51-4003-9563-6B9942A24CDD}"/>
              </a:ext>
            </a:extLst>
          </p:cNvPr>
          <p:cNvPicPr>
            <a:picLocks noChangeAspect="1"/>
          </p:cNvPicPr>
          <p:nvPr/>
        </p:nvPicPr>
        <p:blipFill>
          <a:blip r:embed="rId3"/>
          <a:stretch>
            <a:fillRect/>
          </a:stretch>
        </p:blipFill>
        <p:spPr>
          <a:xfrm>
            <a:off x="5876044" y="-75015"/>
            <a:ext cx="5982535" cy="3753374"/>
          </a:xfrm>
          <a:prstGeom prst="rect">
            <a:avLst/>
          </a:prstGeom>
        </p:spPr>
      </p:pic>
    </p:spTree>
    <p:extLst>
      <p:ext uri="{BB962C8B-B14F-4D97-AF65-F5344CB8AC3E}">
        <p14:creationId xmlns:p14="http://schemas.microsoft.com/office/powerpoint/2010/main" val="3540316360"/>
      </p:ext>
    </p:extLst>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416</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razvi</dc:creator>
  <cp:lastModifiedBy>Admin</cp:lastModifiedBy>
  <cp:revision>13</cp:revision>
  <dcterms:created xsi:type="dcterms:W3CDTF">2019-05-08T09:08:28Z</dcterms:created>
  <dcterms:modified xsi:type="dcterms:W3CDTF">2020-06-04T14:13:11Z</dcterms:modified>
</cp:coreProperties>
</file>