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9" r:id="rId11"/>
    <p:sldId id="268" r:id="rId12"/>
  </p:sldIdLst>
  <p:sldSz cx="12192000" cy="6858000"/>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ro-RO"/>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ro-RO"/>
          </a:p>
        </p:txBody>
      </p:sp>
      <p:sp>
        <p:nvSpPr>
          <p:cNvPr id="4" name="Date Placeholder 3"/>
          <p:cNvSpPr>
            <a:spLocks noGrp="1"/>
          </p:cNvSpPr>
          <p:nvPr>
            <p:ph type="dt" sz="half" idx="10"/>
          </p:nvPr>
        </p:nvSpPr>
        <p:spPr/>
        <p:txBody>
          <a:bodyPr/>
          <a:lstStyle/>
          <a:p>
            <a:fld id="{67AD1FAA-A257-4EF6-8507-3E5A1E42F3E6}" type="datetimeFigureOut">
              <a:rPr lang="ro-RO" smtClean="0"/>
              <a:t>26.04.2020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1820971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7AD1FAA-A257-4EF6-8507-3E5A1E42F3E6}" type="datetimeFigureOut">
              <a:rPr lang="ro-RO" smtClean="0"/>
              <a:t>26.04.2020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266139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7AD1FAA-A257-4EF6-8507-3E5A1E42F3E6}" type="datetimeFigureOut">
              <a:rPr lang="ro-RO" smtClean="0"/>
              <a:t>26.04.2020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3352800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10"/>
          </p:nvPr>
        </p:nvSpPr>
        <p:spPr/>
        <p:txBody>
          <a:bodyPr/>
          <a:lstStyle/>
          <a:p>
            <a:fld id="{67AD1FAA-A257-4EF6-8507-3E5A1E42F3E6}" type="datetimeFigureOut">
              <a:rPr lang="ro-RO" smtClean="0"/>
              <a:t>26.04.2020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3867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ro-RO"/>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AD1FAA-A257-4EF6-8507-3E5A1E42F3E6}" type="datetimeFigureOut">
              <a:rPr lang="ro-RO" smtClean="0"/>
              <a:t>26.04.2020</a:t>
            </a:fld>
            <a:endParaRPr lang="ro-RO"/>
          </a:p>
        </p:txBody>
      </p:sp>
      <p:sp>
        <p:nvSpPr>
          <p:cNvPr id="5" name="Footer Placeholder 4"/>
          <p:cNvSpPr>
            <a:spLocks noGrp="1"/>
          </p:cNvSpPr>
          <p:nvPr>
            <p:ph type="ftr" sz="quarter" idx="11"/>
          </p:nvPr>
        </p:nvSpPr>
        <p:spPr/>
        <p:txBody>
          <a:bodyPr/>
          <a:lstStyle/>
          <a:p>
            <a:endParaRPr lang="ro-RO"/>
          </a:p>
        </p:txBody>
      </p:sp>
      <p:sp>
        <p:nvSpPr>
          <p:cNvPr id="6" name="Slide Number Placeholder 5"/>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164829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Date Placeholder 4"/>
          <p:cNvSpPr>
            <a:spLocks noGrp="1"/>
          </p:cNvSpPr>
          <p:nvPr>
            <p:ph type="dt" sz="half" idx="10"/>
          </p:nvPr>
        </p:nvSpPr>
        <p:spPr/>
        <p:txBody>
          <a:bodyPr/>
          <a:lstStyle/>
          <a:p>
            <a:fld id="{67AD1FAA-A257-4EF6-8507-3E5A1E42F3E6}" type="datetimeFigureOut">
              <a:rPr lang="ro-RO" smtClean="0"/>
              <a:t>26.04.2020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139384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ro-RO"/>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Date Placeholder 6"/>
          <p:cNvSpPr>
            <a:spLocks noGrp="1"/>
          </p:cNvSpPr>
          <p:nvPr>
            <p:ph type="dt" sz="half" idx="10"/>
          </p:nvPr>
        </p:nvSpPr>
        <p:spPr/>
        <p:txBody>
          <a:bodyPr/>
          <a:lstStyle/>
          <a:p>
            <a:fld id="{67AD1FAA-A257-4EF6-8507-3E5A1E42F3E6}" type="datetimeFigureOut">
              <a:rPr lang="ro-RO" smtClean="0"/>
              <a:t>26.04.2020</a:t>
            </a:fld>
            <a:endParaRPr lang="ro-RO"/>
          </a:p>
        </p:txBody>
      </p:sp>
      <p:sp>
        <p:nvSpPr>
          <p:cNvPr id="8" name="Footer Placeholder 7"/>
          <p:cNvSpPr>
            <a:spLocks noGrp="1"/>
          </p:cNvSpPr>
          <p:nvPr>
            <p:ph type="ftr" sz="quarter" idx="11"/>
          </p:nvPr>
        </p:nvSpPr>
        <p:spPr/>
        <p:txBody>
          <a:bodyPr/>
          <a:lstStyle/>
          <a:p>
            <a:endParaRPr lang="ro-RO"/>
          </a:p>
        </p:txBody>
      </p:sp>
      <p:sp>
        <p:nvSpPr>
          <p:cNvPr id="9" name="Slide Number Placeholder 8"/>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127741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Date Placeholder 2"/>
          <p:cNvSpPr>
            <a:spLocks noGrp="1"/>
          </p:cNvSpPr>
          <p:nvPr>
            <p:ph type="dt" sz="half" idx="10"/>
          </p:nvPr>
        </p:nvSpPr>
        <p:spPr/>
        <p:txBody>
          <a:bodyPr/>
          <a:lstStyle/>
          <a:p>
            <a:fld id="{67AD1FAA-A257-4EF6-8507-3E5A1E42F3E6}" type="datetimeFigureOut">
              <a:rPr lang="ro-RO" smtClean="0"/>
              <a:t>26.04.2020</a:t>
            </a:fld>
            <a:endParaRPr lang="ro-RO"/>
          </a:p>
        </p:txBody>
      </p:sp>
      <p:sp>
        <p:nvSpPr>
          <p:cNvPr id="4" name="Footer Placeholder 3"/>
          <p:cNvSpPr>
            <a:spLocks noGrp="1"/>
          </p:cNvSpPr>
          <p:nvPr>
            <p:ph type="ftr" sz="quarter" idx="11"/>
          </p:nvPr>
        </p:nvSpPr>
        <p:spPr/>
        <p:txBody>
          <a:bodyPr/>
          <a:lstStyle/>
          <a:p>
            <a:endParaRPr lang="ro-RO"/>
          </a:p>
        </p:txBody>
      </p:sp>
      <p:sp>
        <p:nvSpPr>
          <p:cNvPr id="5" name="Slide Number Placeholder 4"/>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4259244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AD1FAA-A257-4EF6-8507-3E5A1E42F3E6}" type="datetimeFigureOut">
              <a:rPr lang="ro-RO" smtClean="0"/>
              <a:t>26.04.2020</a:t>
            </a:fld>
            <a:endParaRPr lang="ro-RO"/>
          </a:p>
        </p:txBody>
      </p:sp>
      <p:sp>
        <p:nvSpPr>
          <p:cNvPr id="3" name="Footer Placeholder 2"/>
          <p:cNvSpPr>
            <a:spLocks noGrp="1"/>
          </p:cNvSpPr>
          <p:nvPr>
            <p:ph type="ftr" sz="quarter" idx="11"/>
          </p:nvPr>
        </p:nvSpPr>
        <p:spPr/>
        <p:txBody>
          <a:bodyPr/>
          <a:lstStyle/>
          <a:p>
            <a:endParaRPr lang="ro-RO"/>
          </a:p>
        </p:txBody>
      </p:sp>
      <p:sp>
        <p:nvSpPr>
          <p:cNvPr id="4" name="Slide Number Placeholder 3"/>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2273623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D1FAA-A257-4EF6-8507-3E5A1E42F3E6}" type="datetimeFigureOut">
              <a:rPr lang="ro-RO" smtClean="0"/>
              <a:t>26.04.2020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180151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ro-RO"/>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ro-RO"/>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AD1FAA-A257-4EF6-8507-3E5A1E42F3E6}" type="datetimeFigureOut">
              <a:rPr lang="ro-RO" smtClean="0"/>
              <a:t>26.04.2020</a:t>
            </a:fld>
            <a:endParaRPr lang="ro-RO"/>
          </a:p>
        </p:txBody>
      </p:sp>
      <p:sp>
        <p:nvSpPr>
          <p:cNvPr id="6" name="Footer Placeholder 5"/>
          <p:cNvSpPr>
            <a:spLocks noGrp="1"/>
          </p:cNvSpPr>
          <p:nvPr>
            <p:ph type="ftr" sz="quarter" idx="11"/>
          </p:nvPr>
        </p:nvSpPr>
        <p:spPr/>
        <p:txBody>
          <a:bodyPr/>
          <a:lstStyle/>
          <a:p>
            <a:endParaRPr lang="ro-RO"/>
          </a:p>
        </p:txBody>
      </p:sp>
      <p:sp>
        <p:nvSpPr>
          <p:cNvPr id="7" name="Slide Number Placeholder 6"/>
          <p:cNvSpPr>
            <a:spLocks noGrp="1"/>
          </p:cNvSpPr>
          <p:nvPr>
            <p:ph type="sldNum" sz="quarter" idx="12"/>
          </p:nvPr>
        </p:nvSpPr>
        <p:spPr/>
        <p:txBody>
          <a:bodyPr/>
          <a:lstStyle/>
          <a:p>
            <a:fld id="{228CA018-9C85-4E62-B40B-F2EE8B7BD76E}" type="slidenum">
              <a:rPr lang="ro-RO" smtClean="0"/>
              <a:t>‹#›</a:t>
            </a:fld>
            <a:endParaRPr lang="ro-RO"/>
          </a:p>
        </p:txBody>
      </p:sp>
    </p:spTree>
    <p:extLst>
      <p:ext uri="{BB962C8B-B14F-4D97-AF65-F5344CB8AC3E}">
        <p14:creationId xmlns:p14="http://schemas.microsoft.com/office/powerpoint/2010/main" val="195474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ro-RO"/>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AD1FAA-A257-4EF6-8507-3E5A1E42F3E6}" type="datetimeFigureOut">
              <a:rPr lang="ro-RO" smtClean="0"/>
              <a:t>26.04.2020</a:t>
            </a:fld>
            <a:endParaRPr lang="ro-RO"/>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CA018-9C85-4E62-B40B-F2EE8B7BD76E}" type="slidenum">
              <a:rPr lang="ro-RO" smtClean="0"/>
              <a:t>‹#›</a:t>
            </a:fld>
            <a:endParaRPr lang="ro-RO"/>
          </a:p>
        </p:txBody>
      </p:sp>
    </p:spTree>
    <p:extLst>
      <p:ext uri="{BB962C8B-B14F-4D97-AF65-F5344CB8AC3E}">
        <p14:creationId xmlns:p14="http://schemas.microsoft.com/office/powerpoint/2010/main" val="695437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2" name="Rectangle 1"/>
          <p:cNvSpPr/>
          <p:nvPr/>
        </p:nvSpPr>
        <p:spPr>
          <a:xfrm>
            <a:off x="905394" y="1701759"/>
            <a:ext cx="8341636" cy="2123658"/>
          </a:xfrm>
          <a:prstGeom prst="rect">
            <a:avLst/>
          </a:prstGeom>
        </p:spPr>
        <p:txBody>
          <a:bodyPr wrap="square">
            <a:spAutoFit/>
          </a:bodyPr>
          <a:lstStyle/>
          <a:p>
            <a:pPr algn="ctr">
              <a:spcAft>
                <a:spcPts val="0"/>
              </a:spcAft>
            </a:pPr>
            <a:r>
              <a:rPr lang="en-US" sz="4400" dirty="0">
                <a:latin typeface="Arial" panose="020B0604020202020204" pitchFamily="34" charset="0"/>
                <a:ea typeface="Times New Roman" panose="02020603050405020304" pitchFamily="18" charset="0"/>
                <a:cs typeface="Arial" panose="020B0604020202020204" pitchFamily="34" charset="0"/>
              </a:rPr>
              <a:t>ASPECTS OF </a:t>
            </a:r>
            <a:endParaRPr lang="ro-RO" sz="4400"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4400" dirty="0" smtClean="0">
                <a:latin typeface="Arial" panose="020B0604020202020204" pitchFamily="34" charset="0"/>
                <a:ea typeface="Times New Roman" panose="02020603050405020304" pitchFamily="18" charset="0"/>
                <a:cs typeface="Arial" panose="020B0604020202020204" pitchFamily="34" charset="0"/>
              </a:rPr>
              <a:t>WASTE </a:t>
            </a:r>
            <a:r>
              <a:rPr lang="en-US" sz="4400" dirty="0">
                <a:latin typeface="Arial" panose="020B0604020202020204" pitchFamily="34" charset="0"/>
                <a:ea typeface="Times New Roman" panose="02020603050405020304" pitchFamily="18" charset="0"/>
                <a:cs typeface="Arial" panose="020B0604020202020204" pitchFamily="34" charset="0"/>
              </a:rPr>
              <a:t>MANAGEMENT </a:t>
            </a:r>
            <a:endParaRPr lang="ro-RO" sz="4400" dirty="0" smtClean="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4400" dirty="0" smtClean="0">
                <a:latin typeface="Arial" panose="020B0604020202020204" pitchFamily="34" charset="0"/>
                <a:ea typeface="Times New Roman" panose="02020603050405020304" pitchFamily="18" charset="0"/>
                <a:cs typeface="Arial" panose="020B0604020202020204" pitchFamily="34" charset="0"/>
              </a:rPr>
              <a:t>IN </a:t>
            </a:r>
            <a:r>
              <a:rPr lang="en-US" sz="4400" dirty="0">
                <a:latin typeface="Arial" panose="020B0604020202020204" pitchFamily="34" charset="0"/>
                <a:ea typeface="Times New Roman" panose="02020603050405020304" pitchFamily="18" charset="0"/>
                <a:cs typeface="Arial" panose="020B0604020202020204" pitchFamily="34" charset="0"/>
              </a:rPr>
              <a:t>THE EUROPEAN UNION</a:t>
            </a:r>
            <a:endParaRPr lang="ro-RO" sz="4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Subtitle 2"/>
          <p:cNvSpPr>
            <a:spLocks noGrp="1"/>
          </p:cNvSpPr>
          <p:nvPr>
            <p:ph type="subTitle" idx="1"/>
          </p:nvPr>
        </p:nvSpPr>
        <p:spPr>
          <a:xfrm>
            <a:off x="7160654" y="4503559"/>
            <a:ext cx="3507346" cy="1655762"/>
          </a:xfrm>
        </p:spPr>
        <p:txBody>
          <a:bodyPr>
            <a:noAutofit/>
          </a:bodyPr>
          <a:lstStyle/>
          <a:p>
            <a:r>
              <a:rPr lang="it-IT" sz="1600" b="1" dirty="0" smtClean="0">
                <a:effectLst/>
                <a:latin typeface="Arial" panose="020B0604020202020204" pitchFamily="34" charset="0"/>
                <a:cs typeface="Arial" panose="020B0604020202020204" pitchFamily="34" charset="0"/>
              </a:rPr>
              <a:t>Sorin </a:t>
            </a:r>
            <a:r>
              <a:rPr lang="it-IT" sz="1600" b="1" dirty="0">
                <a:effectLst/>
                <a:latin typeface="Arial" panose="020B0604020202020204" pitchFamily="34" charset="0"/>
                <a:cs typeface="Arial" panose="020B0604020202020204" pitchFamily="34" charset="0"/>
              </a:rPr>
              <a:t>Petrică </a:t>
            </a:r>
            <a:r>
              <a:rPr lang="it-IT" sz="1600" b="1" dirty="0" smtClean="0">
                <a:effectLst/>
                <a:latin typeface="Arial" panose="020B0604020202020204" pitchFamily="34" charset="0"/>
                <a:cs typeface="Arial" panose="020B0604020202020204" pitchFamily="34" charset="0"/>
              </a:rPr>
              <a:t>Angheluță</a:t>
            </a:r>
            <a:endParaRPr lang="ro-RO" sz="1600" b="1" dirty="0" smtClean="0">
              <a:effectLst/>
              <a:latin typeface="Arial" panose="020B0604020202020204" pitchFamily="34" charset="0"/>
              <a:cs typeface="Arial" panose="020B0604020202020204" pitchFamily="34" charset="0"/>
            </a:endParaRPr>
          </a:p>
          <a:p>
            <a:r>
              <a:rPr lang="it-IT" sz="1600" b="1" dirty="0">
                <a:latin typeface="Arial" panose="020B0604020202020204" pitchFamily="34" charset="0"/>
                <a:cs typeface="Arial" panose="020B0604020202020204" pitchFamily="34" charset="0"/>
              </a:rPr>
              <a:t>Irina Elena Petrescu</a:t>
            </a:r>
            <a:endParaRPr lang="ro-RO" sz="1600" b="1" dirty="0">
              <a:latin typeface="Arial" panose="020B0604020202020204" pitchFamily="34" charset="0"/>
              <a:cs typeface="Arial" panose="020B0604020202020204" pitchFamily="34" charset="0"/>
            </a:endParaRPr>
          </a:p>
          <a:p>
            <a:r>
              <a:rPr lang="it-IT" sz="1600" b="1" dirty="0">
                <a:latin typeface="Arial" panose="020B0604020202020204" pitchFamily="34" charset="0"/>
                <a:cs typeface="Arial" panose="020B0604020202020204" pitchFamily="34" charset="0"/>
              </a:rPr>
              <a:t>Niculescu Marcela Antoneta</a:t>
            </a:r>
            <a:endParaRPr lang="ro-RO" sz="1600" b="1" dirty="0">
              <a:latin typeface="Arial" panose="020B0604020202020204" pitchFamily="34" charset="0"/>
              <a:cs typeface="Arial" panose="020B0604020202020204" pitchFamily="34" charset="0"/>
            </a:endParaRPr>
          </a:p>
          <a:p>
            <a:r>
              <a:rPr lang="it-IT" sz="1600" b="1" dirty="0">
                <a:latin typeface="Arial" panose="020B0604020202020204" pitchFamily="34" charset="0"/>
                <a:cs typeface="Arial" panose="020B0604020202020204" pitchFamily="34" charset="0"/>
              </a:rPr>
              <a:t>Elena Velicu Rusalca</a:t>
            </a:r>
            <a:endParaRPr lang="ro-RO"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4420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Content Placeholder 2"/>
          <p:cNvSpPr txBox="1">
            <a:spLocks/>
          </p:cNvSpPr>
          <p:nvPr/>
        </p:nvSpPr>
        <p:spPr>
          <a:xfrm>
            <a:off x="369623" y="695460"/>
            <a:ext cx="11144089" cy="524170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smtClean="0">
                <a:latin typeface="Arial" panose="020B0604020202020204" pitchFamily="34" charset="0"/>
                <a:cs typeface="Arial" panose="020B0604020202020204" pitchFamily="34" charset="0"/>
              </a:rPr>
              <a:t>Table </a:t>
            </a:r>
            <a:r>
              <a:rPr lang="ro-RO" sz="2200" dirty="0">
                <a:latin typeface="Arial" panose="020B0604020202020204" pitchFamily="34" charset="0"/>
                <a:cs typeface="Arial" panose="020B0604020202020204" pitchFamily="34" charset="0"/>
              </a:rPr>
              <a:t>3</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presents the </a:t>
            </a:r>
            <a:r>
              <a:rPr lang="en-US" sz="2200" dirty="0">
                <a:latin typeface="Arial" panose="020B0604020202020204" pitchFamily="34" charset="0"/>
                <a:cs typeface="Arial" panose="020B0604020202020204" pitchFamily="34" charset="0"/>
              </a:rPr>
              <a:t>comparative </a:t>
            </a:r>
            <a:r>
              <a:rPr lang="en-US" sz="2200" dirty="0" smtClean="0">
                <a:latin typeface="Arial" panose="020B0604020202020204" pitchFamily="34" charset="0"/>
                <a:cs typeface="Arial" panose="020B0604020202020204" pitchFamily="34" charset="0"/>
              </a:rPr>
              <a:t>situation </a:t>
            </a:r>
            <a:r>
              <a:rPr lang="en-US" sz="2200" dirty="0">
                <a:latin typeface="Arial" panose="020B0604020202020204" pitchFamily="34" charset="0"/>
                <a:cs typeface="Arial" panose="020B0604020202020204" pitchFamily="34" charset="0"/>
              </a:rPr>
              <a:t>of municipal waste generated and treatment, in the member countries of the European Union (kilograms per capita).</a:t>
            </a:r>
            <a:endParaRPr lang="ro-RO" sz="2200" dirty="0" smtClean="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in 2018, municipal waste generated in kilograms per capita had the highest values in Denmark (766 kilograms per capita), Malta (640 kilograms per capita), Germany (615 kilograms per capita), Luxembourg (610 kilograms per capita), Austria (579 kilograms per capita). The countries with the lowest municipal waste generated in kilograms per capita were: Romania (272 kilograms per capita), Poland (329 kilograms per capita), </a:t>
            </a:r>
            <a:r>
              <a:rPr lang="en-US" sz="2200" dirty="0" err="1">
                <a:latin typeface="Arial" panose="020B0604020202020204" pitchFamily="34" charset="0"/>
                <a:cs typeface="Arial" panose="020B0604020202020204" pitchFamily="34" charset="0"/>
              </a:rPr>
              <a:t>Czechia</a:t>
            </a:r>
            <a:r>
              <a:rPr lang="en-US" sz="2200" dirty="0">
                <a:latin typeface="Arial" panose="020B0604020202020204" pitchFamily="34" charset="0"/>
                <a:cs typeface="Arial" panose="020B0604020202020204" pitchFamily="34" charset="0"/>
              </a:rPr>
              <a:t> (351 kilograms per capita), Hungary (381 kilograms per capita), Estonia (405 kilograms per capita).</a:t>
            </a:r>
            <a:endParaRPr lang="ro-RO" sz="2200" dirty="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In terms of waste treatment in kilograms per capita, in 2018, the countries with the highest values were: Denmark (766 kilograms per capita), Germany (615 kilograms per capita), Luxembourg (610 kilograms per capita), Malta (587 kilograms per capita), Austria (570 kilograms per capita). Low values were recorded in: Romania (264 kilograms per capita), Poland (329 kilograms per capita), </a:t>
            </a:r>
            <a:r>
              <a:rPr lang="en-US" sz="2200" dirty="0" err="1">
                <a:latin typeface="Arial" panose="020B0604020202020204" pitchFamily="34" charset="0"/>
                <a:cs typeface="Arial" panose="020B0604020202020204" pitchFamily="34" charset="0"/>
              </a:rPr>
              <a:t>Czechia</a:t>
            </a:r>
            <a:r>
              <a:rPr lang="en-US" sz="2200" dirty="0">
                <a:latin typeface="Arial" panose="020B0604020202020204" pitchFamily="34" charset="0"/>
                <a:cs typeface="Arial" panose="020B0604020202020204" pitchFamily="34" charset="0"/>
              </a:rPr>
              <a:t> (351 kilograms per capita), Latvia (351 kilograms per capita), Estonia (405 kilograms per capita).</a:t>
            </a:r>
            <a:endParaRPr lang="ro-RO"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5974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Title 1"/>
          <p:cNvSpPr txBox="1">
            <a:spLocks/>
          </p:cNvSpPr>
          <p:nvPr/>
        </p:nvSpPr>
        <p:spPr>
          <a:xfrm>
            <a:off x="838200" y="558309"/>
            <a:ext cx="2536065" cy="51063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smtClean="0">
                <a:latin typeface="Arial" panose="020B0604020202020204" pitchFamily="34" charset="0"/>
                <a:cs typeface="Arial" panose="020B0604020202020204" pitchFamily="34" charset="0"/>
              </a:rPr>
              <a:t>Conclusions</a:t>
            </a:r>
            <a:endParaRPr lang="ro-RO" sz="2400" dirty="0">
              <a:latin typeface="Arial" panose="020B0604020202020204" pitchFamily="34" charset="0"/>
              <a:cs typeface="Arial" panose="020B0604020202020204" pitchFamily="34" charset="0"/>
            </a:endParaRPr>
          </a:p>
        </p:txBody>
      </p:sp>
      <p:sp>
        <p:nvSpPr>
          <p:cNvPr id="7" name="Content Placeholder 2"/>
          <p:cNvSpPr txBox="1">
            <a:spLocks/>
          </p:cNvSpPr>
          <p:nvPr/>
        </p:nvSpPr>
        <p:spPr>
          <a:xfrm>
            <a:off x="516228" y="1094400"/>
            <a:ext cx="10984606" cy="528754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100" dirty="0">
                <a:latin typeface="Arial" panose="020B0604020202020204" pitchFamily="34" charset="0"/>
                <a:cs typeface="Arial" panose="020B0604020202020204" pitchFamily="34" charset="0"/>
              </a:rPr>
              <a:t>From the analysis presented, it was found that in the member countries of the European Union the total waste treatment increased from 2.114.190.000 </a:t>
            </a:r>
            <a:r>
              <a:rPr lang="en-US" sz="2100" dirty="0" err="1">
                <a:latin typeface="Arial" panose="020B0604020202020204" pitchFamily="34" charset="0"/>
                <a:cs typeface="Arial" panose="020B0604020202020204" pitchFamily="34" charset="0"/>
              </a:rPr>
              <a:t>tonnes</a:t>
            </a:r>
            <a:r>
              <a:rPr lang="en-US" sz="2100" dirty="0">
                <a:latin typeface="Arial" panose="020B0604020202020204" pitchFamily="34" charset="0"/>
                <a:cs typeface="Arial" panose="020B0604020202020204" pitchFamily="34" charset="0"/>
              </a:rPr>
              <a:t> (in 2004) to 2.311.650.000 </a:t>
            </a:r>
            <a:r>
              <a:rPr lang="en-US" sz="2100" dirty="0" err="1">
                <a:latin typeface="Arial" panose="020B0604020202020204" pitchFamily="34" charset="0"/>
                <a:cs typeface="Arial" panose="020B0604020202020204" pitchFamily="34" charset="0"/>
              </a:rPr>
              <a:t>tonnes</a:t>
            </a:r>
            <a:r>
              <a:rPr lang="en-US" sz="2100" dirty="0">
                <a:latin typeface="Arial" panose="020B0604020202020204" pitchFamily="34" charset="0"/>
                <a:cs typeface="Arial" panose="020B0604020202020204" pitchFamily="34" charset="0"/>
              </a:rPr>
              <a:t> (in 2016). </a:t>
            </a:r>
            <a:endParaRPr lang="ro-RO" sz="2100" dirty="0" smtClean="0">
              <a:latin typeface="Arial" panose="020B0604020202020204" pitchFamily="34" charset="0"/>
              <a:cs typeface="Arial" panose="020B0604020202020204" pitchFamily="34" charset="0"/>
            </a:endParaRPr>
          </a:p>
          <a:p>
            <a:pPr algn="just"/>
            <a:r>
              <a:rPr lang="en-US" sz="2100" dirty="0" smtClean="0">
                <a:latin typeface="Arial" panose="020B0604020202020204" pitchFamily="34" charset="0"/>
                <a:cs typeface="Arial" panose="020B0604020202020204" pitchFamily="34" charset="0"/>
              </a:rPr>
              <a:t>Regarding </a:t>
            </a:r>
            <a:r>
              <a:rPr lang="en-US" sz="2100" dirty="0">
                <a:latin typeface="Arial" panose="020B0604020202020204" pitchFamily="34" charset="0"/>
                <a:cs typeface="Arial" panose="020B0604020202020204" pitchFamily="34" charset="0"/>
              </a:rPr>
              <a:t>municipal waste generated, it is noted that, in 2018, the highest quantities were generated by the countries with the largest population (Germany, France, Italy, Spain). The highest quantities of municipal waste treatment were recorded in these countries. </a:t>
            </a:r>
            <a:endParaRPr lang="ro-RO" sz="2100" dirty="0" smtClean="0">
              <a:latin typeface="Arial" panose="020B0604020202020204" pitchFamily="34" charset="0"/>
              <a:cs typeface="Arial" panose="020B0604020202020204" pitchFamily="34" charset="0"/>
            </a:endParaRPr>
          </a:p>
          <a:p>
            <a:pPr algn="just"/>
            <a:r>
              <a:rPr lang="en-US" sz="2100" dirty="0" smtClean="0">
                <a:latin typeface="Arial" panose="020B0604020202020204" pitchFamily="34" charset="0"/>
                <a:cs typeface="Arial" panose="020B0604020202020204" pitchFamily="34" charset="0"/>
              </a:rPr>
              <a:t>Municipal </a:t>
            </a:r>
            <a:r>
              <a:rPr lang="en-US" sz="2100" dirty="0">
                <a:latin typeface="Arial" panose="020B0604020202020204" pitchFamily="34" charset="0"/>
                <a:cs typeface="Arial" panose="020B0604020202020204" pitchFamily="34" charset="0"/>
              </a:rPr>
              <a:t>waste generated in kilograms per capita were higher in: Denmark, Malta, Germany, Luxembourg, Austria. Also in these countries were the highest values for municipal waste treatment in kilograms per capita</a:t>
            </a:r>
            <a:r>
              <a:rPr lang="en-US" sz="2100" dirty="0" smtClean="0">
                <a:latin typeface="Arial" panose="020B0604020202020204" pitchFamily="34" charset="0"/>
                <a:cs typeface="Arial" panose="020B0604020202020204" pitchFamily="34" charset="0"/>
              </a:rPr>
              <a:t>.</a:t>
            </a:r>
            <a:endParaRPr lang="ro-RO" sz="2100" dirty="0" smtClean="0">
              <a:latin typeface="Arial" panose="020B0604020202020204" pitchFamily="34" charset="0"/>
              <a:cs typeface="Arial" panose="020B0604020202020204" pitchFamily="34" charset="0"/>
            </a:endParaRPr>
          </a:p>
          <a:p>
            <a:pPr algn="just"/>
            <a:r>
              <a:rPr lang="en-US" sz="2100" dirty="0">
                <a:latin typeface="Arial" panose="020B0604020202020204" pitchFamily="34" charset="0"/>
                <a:cs typeface="Arial" panose="020B0604020202020204" pitchFamily="34" charset="0"/>
              </a:rPr>
              <a:t>The technologies by which the products are manufactured influence globally global warming and environmental pollution. Municipal waste consists mostly of waste generated by households, but also includes waste generated by small institutions and businesses.</a:t>
            </a:r>
            <a:endParaRPr lang="ro-RO" sz="2100" dirty="0">
              <a:latin typeface="Arial" panose="020B0604020202020204" pitchFamily="34" charset="0"/>
              <a:cs typeface="Arial" panose="020B0604020202020204" pitchFamily="34" charset="0"/>
            </a:endParaRPr>
          </a:p>
          <a:p>
            <a:pPr algn="just"/>
            <a:r>
              <a:rPr lang="en-US" sz="2100" dirty="0">
                <a:latin typeface="Arial" panose="020B0604020202020204" pitchFamily="34" charset="0"/>
                <a:cs typeface="Arial" panose="020B0604020202020204" pitchFamily="34" charset="0"/>
              </a:rPr>
              <a:t>Climate change and human activities can destabilize the critical processes of the planetary system. </a:t>
            </a:r>
            <a:r>
              <a:rPr lang="en-US" sz="2100" dirty="0" smtClean="0">
                <a:latin typeface="Arial" panose="020B0604020202020204" pitchFamily="34" charset="0"/>
                <a:cs typeface="Arial" panose="020B0604020202020204" pitchFamily="34" charset="0"/>
              </a:rPr>
              <a:t>The </a:t>
            </a:r>
            <a:r>
              <a:rPr lang="en-US" sz="2100" dirty="0">
                <a:latin typeface="Arial" panose="020B0604020202020204" pitchFamily="34" charset="0"/>
                <a:cs typeface="Arial" panose="020B0604020202020204" pitchFamily="34" charset="0"/>
              </a:rPr>
              <a:t>increase of industrial activities, due to the increasing demands, leads to an increased consumption of resources. </a:t>
            </a:r>
            <a:r>
              <a:rPr lang="en-US" sz="2100" dirty="0" smtClean="0">
                <a:latin typeface="Arial" panose="020B0604020202020204" pitchFamily="34" charset="0"/>
                <a:cs typeface="Arial" panose="020B0604020202020204" pitchFamily="34" charset="0"/>
              </a:rPr>
              <a:t>Thus</a:t>
            </a:r>
            <a:r>
              <a:rPr lang="en-US" sz="2100" dirty="0">
                <a:latin typeface="Arial" panose="020B0604020202020204" pitchFamily="34" charset="0"/>
                <a:cs typeface="Arial" panose="020B0604020202020204" pitchFamily="34" charset="0"/>
              </a:rPr>
              <a:t>, waste can be included in reuse programs to create additional value. </a:t>
            </a:r>
            <a:endParaRPr lang="ro-RO"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4674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Content Placeholder 2"/>
          <p:cNvSpPr txBox="1">
            <a:spLocks/>
          </p:cNvSpPr>
          <p:nvPr/>
        </p:nvSpPr>
        <p:spPr>
          <a:xfrm>
            <a:off x="825322" y="898346"/>
            <a:ext cx="10211872" cy="524487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000" b="1" dirty="0" smtClean="0">
                <a:latin typeface="Arial" panose="020B0604020202020204" pitchFamily="34" charset="0"/>
                <a:cs typeface="Arial" panose="020B0604020202020204" pitchFamily="34" charset="0"/>
              </a:rPr>
              <a:t>Abstract</a:t>
            </a:r>
            <a:endParaRPr lang="ro-RO" sz="2000" dirty="0" smtClean="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People, through their economic activities, influence the environment. In urban areas, the population is growing. This phenomenon, in addition to the increases in the industry, leads to increased quantities of waste. In this way, besides socio-economic problems, environmental problems also appeared. Technologies that do not use raw materials in high percentages have negative effects on natural resources. Their exhaustion is also a consequence of the reduced use of raw materials. The article presents an analysis of the waste treated in the member countries of the European Union. A method of reducing the impact of waste on the environment is given by the application of technologies that reduce the quantities of waste generated. Some wastes are hazardous to human health. Their harmful effect is also affecting the environment. The composition of solid urban waste is influenced by the technologies used to produce the products, as well as the energy sources used. For this reason, it is beneficial for the environment to apply waste management systems in order to reuse and recycle them. Considering the predominantly urban distribution of the population of the European Union, the article presents the situation of municipal waste both generated and treated. An important contribution to sustainable development has a more efficient waste management. The circular economy can be considered as a solution to prevent the increase of the quantities of waste.</a:t>
            </a:r>
            <a:endParaRPr lang="ro-R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0988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Title 1"/>
          <p:cNvSpPr txBox="1">
            <a:spLocks/>
          </p:cNvSpPr>
          <p:nvPr/>
        </p:nvSpPr>
        <p:spPr>
          <a:xfrm>
            <a:off x="528034" y="481259"/>
            <a:ext cx="11114464" cy="420486"/>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Comparative situation of waste treated, European Union</a:t>
            </a:r>
            <a:endParaRPr lang="ro-RO" sz="2400"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98251888"/>
              </p:ext>
            </p:extLst>
          </p:nvPr>
        </p:nvGraphicFramePr>
        <p:xfrm>
          <a:off x="2200173" y="901745"/>
          <a:ext cx="7343072" cy="5461803"/>
        </p:xfrm>
        <a:graphic>
          <a:graphicData uri="http://schemas.openxmlformats.org/drawingml/2006/table">
            <a:tbl>
              <a:tblPr firstRow="1" firstCol="1" bandRow="1">
                <a:tableStyleId>{5C22544A-7EE6-4342-B048-85BDC9FD1C3A}</a:tableStyleId>
              </a:tblPr>
              <a:tblGrid>
                <a:gridCol w="1731484"/>
                <a:gridCol w="1607471"/>
                <a:gridCol w="1607471"/>
                <a:gridCol w="1198793"/>
                <a:gridCol w="1197853"/>
              </a:tblGrid>
              <a:tr h="127981">
                <a:tc rowSpan="2">
                  <a:txBody>
                    <a:bodyPr/>
                    <a:lstStyle/>
                    <a:p>
                      <a:pPr>
                        <a:spcAft>
                          <a:spcPts val="0"/>
                        </a:spcAft>
                      </a:pPr>
                      <a:r>
                        <a:rPr lang="en-US" sz="1100">
                          <a:effectLst/>
                          <a:latin typeface="Arial" panose="020B0604020202020204" pitchFamily="34" charset="0"/>
                          <a:cs typeface="Arial" panose="020B0604020202020204" pitchFamily="34" charset="0"/>
                        </a:rPr>
                        <a:t>Countries</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ctr">
                        <a:spcAft>
                          <a:spcPts val="0"/>
                        </a:spcAft>
                      </a:pPr>
                      <a:r>
                        <a:rPr lang="en-US" sz="1100">
                          <a:effectLst/>
                          <a:latin typeface="Arial" panose="020B0604020202020204" pitchFamily="34" charset="0"/>
                          <a:cs typeface="Arial" panose="020B0604020202020204" pitchFamily="34" charset="0"/>
                        </a:rPr>
                        <a:t>2004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gridSpan="3">
                  <a:txBody>
                    <a:bodyPr/>
                    <a:lstStyle/>
                    <a:p>
                      <a:pPr algn="ctr">
                        <a:spcAft>
                          <a:spcPts val="0"/>
                        </a:spcAft>
                      </a:pPr>
                      <a:r>
                        <a:rPr lang="en-US" sz="1100">
                          <a:effectLst/>
                          <a:latin typeface="Arial" panose="020B0604020202020204" pitchFamily="34" charset="0"/>
                          <a:cs typeface="Arial" panose="020B0604020202020204" pitchFamily="34" charset="0"/>
                        </a:rPr>
                        <a:t>2016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hMerge="1">
                  <a:txBody>
                    <a:bodyPr/>
                    <a:lstStyle/>
                    <a:p>
                      <a:endParaRPr lang="ro-RO"/>
                    </a:p>
                  </a:txBody>
                  <a:tcPr/>
                </a:tc>
                <a:tc hMerge="1">
                  <a:txBody>
                    <a:bodyPr/>
                    <a:lstStyle/>
                    <a:p>
                      <a:endParaRPr lang="ro-RO"/>
                    </a:p>
                  </a:txBody>
                  <a:tcPr/>
                </a:tc>
              </a:tr>
              <a:tr h="511922">
                <a:tc vMerge="1">
                  <a:txBody>
                    <a:bodyPr/>
                    <a:lstStyle/>
                    <a:p>
                      <a:endParaRPr lang="ro-RO"/>
                    </a:p>
                  </a:txBody>
                  <a:tcPr/>
                </a:tc>
                <a:tc>
                  <a:txBody>
                    <a:bodyPr/>
                    <a:lstStyle/>
                    <a:p>
                      <a:pPr algn="ctr">
                        <a:spcAft>
                          <a:spcPts val="0"/>
                        </a:spcAft>
                      </a:pPr>
                      <a:r>
                        <a:rPr lang="en-US" sz="1100" dirty="0">
                          <a:effectLst/>
                          <a:latin typeface="Arial" panose="020B0604020202020204" pitchFamily="34" charset="0"/>
                          <a:cs typeface="Arial" panose="020B0604020202020204" pitchFamily="34" charset="0"/>
                        </a:rPr>
                        <a:t>Total waste treatment</a:t>
                      </a:r>
                      <a:endParaRPr lang="ro-RO" sz="1100" dirty="0">
                        <a:effectLst/>
                        <a:latin typeface="Arial" panose="020B0604020202020204" pitchFamily="34" charset="0"/>
                        <a:cs typeface="Arial" panose="020B0604020202020204" pitchFamily="34" charset="0"/>
                      </a:endParaRPr>
                    </a:p>
                    <a:p>
                      <a:pPr algn="ctr">
                        <a:spcAft>
                          <a:spcPts val="0"/>
                        </a:spcAft>
                      </a:pPr>
                      <a:r>
                        <a:rPr lang="en-US" sz="1100" dirty="0">
                          <a:effectLst/>
                          <a:latin typeface="Arial" panose="020B0604020202020204" pitchFamily="34" charset="0"/>
                          <a:cs typeface="Arial" panose="020B0604020202020204" pitchFamily="34" charset="0"/>
                        </a:rPr>
                        <a:t>(</a:t>
                      </a:r>
                      <a:r>
                        <a:rPr lang="en-US" sz="1100" dirty="0" err="1">
                          <a:effectLst/>
                          <a:latin typeface="Arial" panose="020B0604020202020204" pitchFamily="34" charset="0"/>
                          <a:cs typeface="Arial" panose="020B0604020202020204" pitchFamily="34" charset="0"/>
                        </a:rPr>
                        <a:t>tonnes</a:t>
                      </a:r>
                      <a:r>
                        <a:rPr lang="en-US" sz="1100" dirty="0">
                          <a:effectLst/>
                          <a:latin typeface="Arial" panose="020B0604020202020204" pitchFamily="34" charset="0"/>
                          <a:cs typeface="Arial" panose="020B0604020202020204" pitchFamily="34" charset="0"/>
                        </a:rPr>
                        <a:t>)</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ctr">
                        <a:spcAft>
                          <a:spcPts val="0"/>
                        </a:spcAft>
                      </a:pPr>
                      <a:r>
                        <a:rPr lang="en-US" sz="1100" dirty="0">
                          <a:effectLst/>
                          <a:latin typeface="Arial" panose="020B0604020202020204" pitchFamily="34" charset="0"/>
                          <a:cs typeface="Arial" panose="020B0604020202020204" pitchFamily="34" charset="0"/>
                        </a:rPr>
                        <a:t>Total waste treatment</a:t>
                      </a:r>
                      <a:endParaRPr lang="ro-RO" sz="1100" dirty="0">
                        <a:effectLst/>
                        <a:latin typeface="Arial" panose="020B0604020202020204" pitchFamily="34" charset="0"/>
                        <a:cs typeface="Arial" panose="020B0604020202020204" pitchFamily="34" charset="0"/>
                      </a:endParaRPr>
                    </a:p>
                    <a:p>
                      <a:pPr algn="ctr">
                        <a:spcAft>
                          <a:spcPts val="0"/>
                        </a:spcAft>
                      </a:pPr>
                      <a:r>
                        <a:rPr lang="en-US" sz="1100" dirty="0">
                          <a:effectLst/>
                          <a:latin typeface="Arial" panose="020B0604020202020204" pitchFamily="34" charset="0"/>
                          <a:cs typeface="Arial" panose="020B0604020202020204" pitchFamily="34" charset="0"/>
                        </a:rPr>
                        <a:t>(</a:t>
                      </a:r>
                      <a:r>
                        <a:rPr lang="en-US" sz="1100" dirty="0" err="1">
                          <a:effectLst/>
                          <a:latin typeface="Arial" panose="020B0604020202020204" pitchFamily="34" charset="0"/>
                          <a:cs typeface="Arial" panose="020B0604020202020204" pitchFamily="34" charset="0"/>
                        </a:rPr>
                        <a:t>tonnes</a:t>
                      </a:r>
                      <a:r>
                        <a:rPr lang="en-US" sz="1100" dirty="0">
                          <a:effectLst/>
                          <a:latin typeface="Arial" panose="020B0604020202020204" pitchFamily="34" charset="0"/>
                          <a:cs typeface="Arial" panose="020B0604020202020204" pitchFamily="34" charset="0"/>
                        </a:rPr>
                        <a:t>)</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ctr">
                        <a:spcAft>
                          <a:spcPts val="0"/>
                        </a:spcAft>
                      </a:pPr>
                      <a:r>
                        <a:rPr lang="en-US" sz="1100" dirty="0">
                          <a:effectLst/>
                          <a:latin typeface="Arial" panose="020B0604020202020204" pitchFamily="34" charset="0"/>
                          <a:cs typeface="Arial" panose="020B0604020202020204" pitchFamily="34" charset="0"/>
                        </a:rPr>
                        <a:t>Share hazardous waste treatment (%)</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ctr">
                        <a:spcAft>
                          <a:spcPts val="0"/>
                        </a:spcAft>
                      </a:pPr>
                      <a:r>
                        <a:rPr lang="en-US" sz="1100" dirty="0">
                          <a:effectLst/>
                          <a:latin typeface="Arial" panose="020B0604020202020204" pitchFamily="34" charset="0"/>
                          <a:cs typeface="Arial" panose="020B0604020202020204" pitchFamily="34" charset="0"/>
                        </a:rPr>
                        <a:t>Share non-hazardous waste treatment (%)</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255961">
                <a:tc>
                  <a:txBody>
                    <a:bodyPr/>
                    <a:lstStyle/>
                    <a:p>
                      <a:pPr>
                        <a:spcAft>
                          <a:spcPts val="0"/>
                        </a:spcAft>
                      </a:pPr>
                      <a:r>
                        <a:rPr lang="en-US" sz="1100" dirty="0">
                          <a:effectLst/>
                          <a:latin typeface="Arial" panose="020B0604020202020204" pitchFamily="34" charset="0"/>
                          <a:cs typeface="Arial" panose="020B0604020202020204" pitchFamily="34" charset="0"/>
                        </a:rPr>
                        <a:t>European </a:t>
                      </a:r>
                      <a:r>
                        <a:rPr lang="en-US" sz="1100" dirty="0" smtClean="0">
                          <a:effectLst/>
                          <a:latin typeface="Arial" panose="020B0604020202020204" pitchFamily="34" charset="0"/>
                          <a:cs typeface="Arial" panose="020B0604020202020204" pitchFamily="34" charset="0"/>
                        </a:rPr>
                        <a:t>Union</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2.114.190.000</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2.311.650.000</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3,32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96,68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Belgium</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32.985.766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43.506.358</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5,63</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94,37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Bulgaria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195.064.838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116.858.250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11,28</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88,72</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Czechia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22.521.031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22.913.480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2,31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97,69</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Denmark</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12.892.738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19.062.523</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9,89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90,11</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Germany </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346.001.167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383.204.029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5,61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94,39</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Estonia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15.410.921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19.872.869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48,26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51,74</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Ireland</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18.227.850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11.767.578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0,67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99,33</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Greece</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25.499.043</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70.074.704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0,60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99,40</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Spain</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136.220.011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106.715.249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1,99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98,01</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France</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283.391.472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304.814.284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2,35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97,65</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Croatia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4.756.565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3.684.489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2,06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97,94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Italy</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102.352.518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136.041.718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2,68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97,32</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Cyprus</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1.182.660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1.953.732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7,24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92,76</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Latvia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988.139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1.836.259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1,12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98,88</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Lithuania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4.579.718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4.810.390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1,27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98,73</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Luxembourg</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10.217.449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11.321.117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0,41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99,59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Hungary</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9.826.086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13.960.246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2,45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97,55</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Malta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3.097.939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1.472.647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0,03</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99,97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Netherlands</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85.826.150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139.879.536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3,79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96,21</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Austria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51.627.556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60.028.645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0,75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99,25</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Poland</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128.581.819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163.002.317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0,85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99,15</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Portugal</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23.945.324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9.669.229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5,08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94,92</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Romania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210.514.539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175.698.723</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0,20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99,80</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Slovenia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4.990.764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4.810.258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1,60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98,40</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Slovakia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12.104.130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7.923.648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2,16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97,84</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Finland</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67.015.648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125.455.649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1,60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98,40</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r h="127981">
                <a:tc>
                  <a:txBody>
                    <a:bodyPr/>
                    <a:lstStyle/>
                    <a:p>
                      <a:pPr>
                        <a:spcAft>
                          <a:spcPts val="0"/>
                        </a:spcAft>
                      </a:pPr>
                      <a:r>
                        <a:rPr lang="en-US" sz="1100">
                          <a:effectLst/>
                          <a:latin typeface="Arial" panose="020B0604020202020204" pitchFamily="34" charset="0"/>
                          <a:cs typeface="Arial" panose="020B0604020202020204" pitchFamily="34" charset="0"/>
                        </a:rPr>
                        <a:t>Sweden</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87.181.191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137.021.154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0,97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99,03</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3990" marR="63990" marT="0" marB="0" anchor="ctr"/>
                </a:tc>
              </a:tr>
            </a:tbl>
          </a:graphicData>
        </a:graphic>
      </p:graphicFrame>
    </p:spTree>
    <p:extLst>
      <p:ext uri="{BB962C8B-B14F-4D97-AF65-F5344CB8AC3E}">
        <p14:creationId xmlns:p14="http://schemas.microsoft.com/office/powerpoint/2010/main" val="1015751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Content Placeholder 2"/>
          <p:cNvSpPr txBox="1">
            <a:spLocks/>
          </p:cNvSpPr>
          <p:nvPr/>
        </p:nvSpPr>
        <p:spPr>
          <a:xfrm>
            <a:off x="369623" y="695459"/>
            <a:ext cx="11144089" cy="56864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smtClean="0">
                <a:latin typeface="Arial" panose="020B0604020202020204" pitchFamily="34" charset="0"/>
                <a:cs typeface="Arial" panose="020B0604020202020204" pitchFamily="34" charset="0"/>
              </a:rPr>
              <a:t>Table 1 </a:t>
            </a:r>
            <a:r>
              <a:rPr lang="en-US" sz="2200" dirty="0">
                <a:latin typeface="Arial" panose="020B0604020202020204" pitchFamily="34" charset="0"/>
                <a:cs typeface="Arial" panose="020B0604020202020204" pitchFamily="34" charset="0"/>
              </a:rPr>
              <a:t>presents the comparative situation of the treated waste in the member countries of the European </a:t>
            </a:r>
            <a:r>
              <a:rPr lang="en-US" sz="2200" dirty="0" smtClean="0">
                <a:latin typeface="Arial" panose="020B0604020202020204" pitchFamily="34" charset="0"/>
                <a:cs typeface="Arial" panose="020B0604020202020204" pitchFamily="34" charset="0"/>
              </a:rPr>
              <a:t>Union</a:t>
            </a:r>
            <a:r>
              <a:rPr lang="ro-RO"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for 2004 and </a:t>
            </a:r>
            <a:r>
              <a:rPr lang="en-US" sz="2200" dirty="0" smtClean="0">
                <a:latin typeface="Arial" panose="020B0604020202020204" pitchFamily="34" charset="0"/>
                <a:cs typeface="Arial" panose="020B0604020202020204" pitchFamily="34" charset="0"/>
              </a:rPr>
              <a:t>2016. </a:t>
            </a:r>
            <a:endParaRPr lang="ro-RO" sz="2200" dirty="0" smtClean="0">
              <a:latin typeface="Arial" panose="020B0604020202020204" pitchFamily="34" charset="0"/>
              <a:cs typeface="Arial" panose="020B0604020202020204" pitchFamily="34" charset="0"/>
            </a:endParaRPr>
          </a:p>
          <a:p>
            <a:pPr algn="just"/>
            <a:r>
              <a:rPr lang="ro-RO" sz="2200" dirty="0" smtClean="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t </a:t>
            </a:r>
            <a:r>
              <a:rPr lang="en-US" sz="2200" dirty="0">
                <a:latin typeface="Arial" panose="020B0604020202020204" pitchFamily="34" charset="0"/>
                <a:cs typeface="Arial" panose="020B0604020202020204" pitchFamily="34" charset="0"/>
              </a:rPr>
              <a:t>European level, the total waste treatment increased in 2016, compared to 2004, with +197.460.000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a:t>
            </a:r>
            <a:r>
              <a:rPr lang="ro-RO" sz="2200" dirty="0" smtClean="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he </a:t>
            </a:r>
            <a:r>
              <a:rPr lang="en-US" sz="2200" dirty="0">
                <a:latin typeface="Arial" panose="020B0604020202020204" pitchFamily="34" charset="0"/>
                <a:cs typeface="Arial" panose="020B0604020202020204" pitchFamily="34" charset="0"/>
              </a:rPr>
              <a:t>values increased in: Finland (+58.440.001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Netherlands (+54.053.386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Sweden (+49.839.963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Greece (+44.575.661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Germany (+37.202.862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a:t>
            </a:r>
            <a:endParaRPr lang="ro-RO" sz="2200" dirty="0" smtClean="0">
              <a:latin typeface="Arial" panose="020B0604020202020204" pitchFamily="34" charset="0"/>
              <a:cs typeface="Arial" panose="020B0604020202020204" pitchFamily="34" charset="0"/>
            </a:endParaRPr>
          </a:p>
          <a:p>
            <a:pPr algn="just"/>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decrease in the amount of total waste treatment was registered in: Bulgaria (-78.206.588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Romania (-34.815.816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Spain (-29.504.762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Portugal (-14.276.095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a:t>
            </a:r>
            <a:endParaRPr lang="ro-RO" sz="2200" dirty="0" smtClean="0">
              <a:latin typeface="Arial" panose="020B0604020202020204" pitchFamily="34" charset="0"/>
              <a:cs typeface="Arial" panose="020B0604020202020204" pitchFamily="34" charset="0"/>
            </a:endParaRPr>
          </a:p>
          <a:p>
            <a:pPr algn="just"/>
            <a:r>
              <a:rPr lang="ro-RO" sz="2200" dirty="0" smtClean="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n </a:t>
            </a:r>
            <a:r>
              <a:rPr lang="en-US" sz="2200" dirty="0">
                <a:latin typeface="Arial" panose="020B0604020202020204" pitchFamily="34" charset="0"/>
                <a:cs typeface="Arial" panose="020B0604020202020204" pitchFamily="34" charset="0"/>
              </a:rPr>
              <a:t>2018, the countries where the total waste treatment quantities were high are: Germany (383.204.029 </a:t>
            </a:r>
            <a:r>
              <a:rPr lang="en-US" sz="2200" dirty="0" err="1">
                <a:latin typeface="Arial" panose="020B0604020202020204" pitchFamily="34" charset="0"/>
                <a:cs typeface="Arial" panose="020B0604020202020204" pitchFamily="34" charset="0"/>
              </a:rPr>
              <a:t>tonnes</a:t>
            </a:r>
            <a:r>
              <a:rPr lang="en-US" sz="2200" dirty="0" smtClean="0">
                <a:latin typeface="Arial" panose="020B0604020202020204" pitchFamily="34" charset="0"/>
                <a:cs typeface="Arial" panose="020B0604020202020204" pitchFamily="34" charset="0"/>
              </a:rPr>
              <a:t>)</a:t>
            </a:r>
            <a:r>
              <a:rPr lang="ro-RO" sz="2200" dirty="0" smtClean="0">
                <a:latin typeface="Arial" panose="020B0604020202020204" pitchFamily="34" charset="0"/>
                <a:cs typeface="Arial" panose="020B0604020202020204" pitchFamily="34" charset="0"/>
              </a:rPr>
              <a:t>,</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France (304.814.284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Romania (175.698.723 </a:t>
            </a:r>
            <a:r>
              <a:rPr lang="en-US" sz="2200" dirty="0" err="1">
                <a:latin typeface="Arial" panose="020B0604020202020204" pitchFamily="34" charset="0"/>
                <a:cs typeface="Arial" panose="020B0604020202020204" pitchFamily="34" charset="0"/>
              </a:rPr>
              <a:t>tonnes</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Poland (163.002.317 </a:t>
            </a:r>
            <a:r>
              <a:rPr lang="en-US" sz="2200" dirty="0" err="1">
                <a:latin typeface="Arial" panose="020B0604020202020204" pitchFamily="34" charset="0"/>
                <a:cs typeface="Arial" panose="020B0604020202020204" pitchFamily="34" charset="0"/>
              </a:rPr>
              <a:t>tonnes</a:t>
            </a:r>
            <a:r>
              <a:rPr lang="en-US" sz="2200" dirty="0" smtClean="0">
                <a:latin typeface="Arial" panose="020B0604020202020204" pitchFamily="34" charset="0"/>
                <a:cs typeface="Arial" panose="020B0604020202020204" pitchFamily="34" charset="0"/>
              </a:rPr>
              <a:t>).</a:t>
            </a:r>
            <a:endParaRPr lang="ro-RO" sz="2200" dirty="0" smtClean="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In 2016, the countries with the highest share of hazardous waste treatment were: Estonia (48,26%), Bulgaria (11,28%), Denmark (9,89%), Cyprus (7,24%), Belgium (5,63%). The share of non-hazardous waste treatment had high values for: Malta (99,97%), Romania (99,80%), Luxembourg (99,59%), Greece (99,40%), Ireland (99,33</a:t>
            </a:r>
            <a:r>
              <a:rPr lang="en-US" sz="2200" dirty="0" smtClean="0">
                <a:latin typeface="Arial" panose="020B0604020202020204" pitchFamily="34" charset="0"/>
                <a:cs typeface="Arial" panose="020B0604020202020204" pitchFamily="34" charset="0"/>
              </a:rPr>
              <a:t>%).</a:t>
            </a:r>
            <a:endParaRPr lang="ro-RO"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11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Title 1"/>
          <p:cNvSpPr txBox="1">
            <a:spLocks/>
          </p:cNvSpPr>
          <p:nvPr/>
        </p:nvSpPr>
        <p:spPr>
          <a:xfrm>
            <a:off x="528034" y="481259"/>
            <a:ext cx="11114464" cy="420486"/>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Evolution of the total quantity of waste treatment, 2004-2016, Finland </a:t>
            </a:r>
            <a:endParaRPr lang="ro-RO" sz="2400" b="1" dirty="0">
              <a:latin typeface="Arial" panose="020B0604020202020204" pitchFamily="34" charset="0"/>
              <a:cs typeface="Arial" panose="020B0604020202020204" pitchFamily="34" charset="0"/>
            </a:endParaRPr>
          </a:p>
        </p:txBody>
      </p:sp>
      <p:pic>
        <p:nvPicPr>
          <p:cNvPr id="7" name="Picture 6" descr="finland"/>
          <p:cNvPicPr/>
          <p:nvPr/>
        </p:nvPicPr>
        <p:blipFill>
          <a:blip r:embed="rId2">
            <a:extLst>
              <a:ext uri="{28A0092B-C50C-407E-A947-70E740481C1C}">
                <a14:useLocalDpi xmlns:a14="http://schemas.microsoft.com/office/drawing/2010/main" val="0"/>
              </a:ext>
            </a:extLst>
          </a:blip>
          <a:srcRect/>
          <a:stretch>
            <a:fillRect/>
          </a:stretch>
        </p:blipFill>
        <p:spPr bwMode="auto">
          <a:xfrm>
            <a:off x="1326524" y="1188703"/>
            <a:ext cx="5950039" cy="4824355"/>
          </a:xfrm>
          <a:prstGeom prst="rect">
            <a:avLst/>
          </a:prstGeom>
          <a:noFill/>
          <a:ln>
            <a:noFill/>
          </a:ln>
        </p:spPr>
      </p:pic>
      <p:sp>
        <p:nvSpPr>
          <p:cNvPr id="2" name="Rectangle 1"/>
          <p:cNvSpPr/>
          <p:nvPr/>
        </p:nvSpPr>
        <p:spPr>
          <a:xfrm>
            <a:off x="7828607" y="1749021"/>
            <a:ext cx="3337375" cy="3785652"/>
          </a:xfrm>
          <a:prstGeom prst="rect">
            <a:avLst/>
          </a:prstGeom>
        </p:spPr>
        <p:txBody>
          <a:bodyPr wrap="square">
            <a:spAutoFit/>
          </a:bodyPr>
          <a:lstStyle/>
          <a:p>
            <a:r>
              <a:rPr lang="ro-RO" sz="2000" dirty="0" smtClean="0">
                <a:latin typeface="Arial" panose="020B0604020202020204" pitchFamily="34" charset="0"/>
                <a:ea typeface="Times New Roman" panose="02020603050405020304" pitchFamily="18" charset="0"/>
                <a:cs typeface="Arial" panose="020B0604020202020204" pitchFamily="34" charset="0"/>
              </a:rPr>
              <a:t>I</a:t>
            </a:r>
            <a:r>
              <a:rPr lang="en-US" sz="2000" dirty="0" smtClean="0">
                <a:latin typeface="Arial" panose="020B0604020202020204" pitchFamily="34" charset="0"/>
                <a:ea typeface="Times New Roman" panose="02020603050405020304" pitchFamily="18" charset="0"/>
                <a:cs typeface="Arial" panose="020B0604020202020204" pitchFamily="34" charset="0"/>
              </a:rPr>
              <a:t>n </a:t>
            </a:r>
            <a:r>
              <a:rPr lang="en-US" sz="2000" dirty="0">
                <a:latin typeface="Arial" panose="020B0604020202020204" pitchFamily="34" charset="0"/>
                <a:ea typeface="Times New Roman" panose="02020603050405020304" pitchFamily="18" charset="0"/>
                <a:cs typeface="Arial" panose="020B0604020202020204" pitchFamily="34" charset="0"/>
              </a:rPr>
              <a:t>Finland, compared to 2004, the amount of total waste treatment increased significantly (+58.440.001 </a:t>
            </a:r>
            <a:r>
              <a:rPr lang="en-US" sz="2000" dirty="0" err="1">
                <a:latin typeface="Arial" panose="020B0604020202020204" pitchFamily="34" charset="0"/>
                <a:ea typeface="Times New Roman" panose="02020603050405020304" pitchFamily="18" charset="0"/>
                <a:cs typeface="Arial" panose="020B0604020202020204" pitchFamily="34" charset="0"/>
              </a:rPr>
              <a:t>tonnes</a:t>
            </a:r>
            <a:r>
              <a:rPr lang="en-US" sz="2000" dirty="0" smtClean="0">
                <a:latin typeface="Arial" panose="020B0604020202020204" pitchFamily="34" charset="0"/>
                <a:ea typeface="Times New Roman" panose="02020603050405020304" pitchFamily="18" charset="0"/>
                <a:cs typeface="Arial" panose="020B0604020202020204" pitchFamily="34" charset="0"/>
              </a:rPr>
              <a:t>)</a:t>
            </a:r>
            <a:r>
              <a:rPr lang="ro-RO" sz="2000" dirty="0" smtClean="0">
                <a:latin typeface="Arial" panose="020B0604020202020204" pitchFamily="34" charset="0"/>
                <a:ea typeface="Times New Roman" panose="02020603050405020304" pitchFamily="18" charset="0"/>
                <a:cs typeface="Arial" panose="020B0604020202020204" pitchFamily="34" charset="0"/>
              </a:rPr>
              <a:t>.</a:t>
            </a:r>
          </a:p>
          <a:p>
            <a:r>
              <a:rPr lang="en-US" sz="2000" dirty="0">
                <a:latin typeface="Arial" panose="020B0604020202020204" pitchFamily="34" charset="0"/>
                <a:cs typeface="Arial" panose="020B0604020202020204" pitchFamily="34" charset="0"/>
              </a:rPr>
              <a:t>It is observed that the periods of decrease of values were: 2004-2006, 2010-2012. For the other periods the trend was increasing (2006-2010, 2012-2016</a:t>
            </a:r>
            <a:r>
              <a:rPr lang="en-US" sz="2000" dirty="0" smtClean="0">
                <a:latin typeface="Arial" panose="020B0604020202020204" pitchFamily="34" charset="0"/>
                <a:cs typeface="Arial" panose="020B0604020202020204" pitchFamily="34" charset="0"/>
              </a:rPr>
              <a:t>).</a:t>
            </a:r>
            <a:endParaRPr lang="ro-R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8064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Title 1"/>
          <p:cNvSpPr txBox="1">
            <a:spLocks/>
          </p:cNvSpPr>
          <p:nvPr/>
        </p:nvSpPr>
        <p:spPr>
          <a:xfrm>
            <a:off x="528034" y="481259"/>
            <a:ext cx="11114464" cy="420486"/>
          </a:xfrm>
          <a:prstGeom prst="rect">
            <a:avLst/>
          </a:prstGeom>
        </p:spPr>
        <p:txBody>
          <a:bodyPr vert="horz" lIns="91440" tIns="45720" rIns="91440" bIns="45720" rtlCol="0" anchor="b">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Comparative situation of municipal waste generated and treatment</a:t>
            </a:r>
            <a:endParaRPr lang="ro-RO" sz="2400"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689383895"/>
              </p:ext>
            </p:extLst>
          </p:nvPr>
        </p:nvGraphicFramePr>
        <p:xfrm>
          <a:off x="548825" y="928253"/>
          <a:ext cx="10515600" cy="5486400"/>
        </p:xfrm>
        <a:graphic>
          <a:graphicData uri="http://schemas.openxmlformats.org/drawingml/2006/table">
            <a:tbl>
              <a:tblPr firstRow="1" firstCol="1" bandRow="1">
                <a:tableStyleId>{5C22544A-7EE6-4342-B048-85BDC9FD1C3A}</a:tableStyleId>
              </a:tblPr>
              <a:tblGrid>
                <a:gridCol w="2103120"/>
                <a:gridCol w="2103120"/>
                <a:gridCol w="2103120"/>
                <a:gridCol w="2103120"/>
                <a:gridCol w="2103120"/>
              </a:tblGrid>
              <a:tr h="157480">
                <a:tc rowSpan="2">
                  <a:txBody>
                    <a:bodyPr/>
                    <a:lstStyle/>
                    <a:p>
                      <a:pPr>
                        <a:spcAft>
                          <a:spcPts val="0"/>
                        </a:spcAft>
                      </a:pPr>
                      <a:r>
                        <a:rPr lang="en-US" sz="1200">
                          <a:effectLst/>
                          <a:latin typeface="Arial" panose="020B0604020202020204" pitchFamily="34" charset="0"/>
                          <a:cs typeface="Arial" panose="020B0604020202020204" pitchFamily="34" charset="0"/>
                        </a:rPr>
                        <a:t>Countries</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algn="ctr">
                        <a:spcAft>
                          <a:spcPts val="0"/>
                        </a:spcAft>
                      </a:pPr>
                      <a:r>
                        <a:rPr lang="en-US" sz="1200" dirty="0">
                          <a:effectLst/>
                          <a:latin typeface="Arial" panose="020B0604020202020204" pitchFamily="34" charset="0"/>
                          <a:cs typeface="Arial" panose="020B0604020202020204" pitchFamily="34" charset="0"/>
                        </a:rPr>
                        <a:t>Municipal waste generated</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ro-RO"/>
                    </a:p>
                  </a:txBody>
                  <a:tcPr/>
                </a:tc>
                <a:tc gridSpan="2">
                  <a:txBody>
                    <a:bodyPr/>
                    <a:lstStyle/>
                    <a:p>
                      <a:pPr algn="ctr">
                        <a:spcAft>
                          <a:spcPts val="0"/>
                        </a:spcAft>
                      </a:pPr>
                      <a:r>
                        <a:rPr lang="en-US" sz="1200" dirty="0">
                          <a:effectLst/>
                          <a:latin typeface="Arial" panose="020B0604020202020204" pitchFamily="34" charset="0"/>
                          <a:cs typeface="Arial" panose="020B0604020202020204" pitchFamily="34" charset="0"/>
                        </a:rPr>
                        <a:t>Municipal waste treatment</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ro-RO"/>
                    </a:p>
                  </a:txBody>
                  <a:tcPr/>
                </a:tc>
              </a:tr>
              <a:tr h="0">
                <a:tc vMerge="1">
                  <a:txBody>
                    <a:bodyPr/>
                    <a:lstStyle/>
                    <a:p>
                      <a:endParaRPr lang="ro-RO"/>
                    </a:p>
                  </a:txBody>
                  <a:tcPr/>
                </a:tc>
                <a:tc>
                  <a:txBody>
                    <a:bodyPr/>
                    <a:lstStyle/>
                    <a:p>
                      <a:pPr algn="ctr">
                        <a:spcAft>
                          <a:spcPts val="0"/>
                        </a:spcAft>
                      </a:pPr>
                      <a:r>
                        <a:rPr lang="en-US" sz="1200" dirty="0">
                          <a:effectLst/>
                          <a:latin typeface="Arial" panose="020B0604020202020204" pitchFamily="34" charset="0"/>
                          <a:cs typeface="Arial" panose="020B0604020202020204" pitchFamily="34" charset="0"/>
                        </a:rPr>
                        <a:t>2009</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US" sz="1200" dirty="0">
                          <a:effectLst/>
                          <a:latin typeface="Arial" panose="020B0604020202020204" pitchFamily="34" charset="0"/>
                          <a:cs typeface="Arial" panose="020B0604020202020204" pitchFamily="34" charset="0"/>
                        </a:rPr>
                        <a:t>2018</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US" sz="1200" dirty="0">
                          <a:effectLst/>
                          <a:latin typeface="Arial" panose="020B0604020202020204" pitchFamily="34" charset="0"/>
                          <a:cs typeface="Arial" panose="020B0604020202020204" pitchFamily="34" charset="0"/>
                        </a:rPr>
                        <a:t>2009</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US" sz="1200" dirty="0">
                          <a:effectLst/>
                          <a:latin typeface="Arial" panose="020B0604020202020204" pitchFamily="34" charset="0"/>
                          <a:cs typeface="Arial" panose="020B0604020202020204" pitchFamily="34" charset="0"/>
                        </a:rPr>
                        <a:t>2018</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dirty="0">
                          <a:effectLst/>
                          <a:latin typeface="Arial" panose="020B0604020202020204" pitchFamily="34" charset="0"/>
                          <a:cs typeface="Arial" panose="020B0604020202020204" pitchFamily="34" charset="0"/>
                        </a:rPr>
                        <a:t>European </a:t>
                      </a:r>
                      <a:r>
                        <a:rPr lang="en-US" sz="1200" dirty="0" smtClean="0">
                          <a:effectLst/>
                          <a:latin typeface="Arial" panose="020B0604020202020204" pitchFamily="34" charset="0"/>
                          <a:cs typeface="Arial" panose="020B0604020202020204" pitchFamily="34" charset="0"/>
                        </a:rPr>
                        <a:t>Union</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257,042</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250,474</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249,482</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246,668</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Belgium</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5,042</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4,698</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4,779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4,698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Bulgaria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4,449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2,973</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4,309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2,922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Czechia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3,310</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3,732</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2,894</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3,732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Denmark</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4,206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4,436</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4,206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4,436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Germany </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48,466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51,013</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48,466</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51,013</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Estonia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452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535</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383</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505</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Ireland</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2,953</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2,768 (2017)</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2,825</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2,724 (2017)</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Greece</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5,154</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5,415 (2017)</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5,154</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5,415 (2017)</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Spain</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25,108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22,222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25,108</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22,222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France</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34,426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35,272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34,426</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35,272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Croatia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1,743</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1,768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1,732</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1,619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Italy</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32,107</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30,165</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29,840</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27,488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Cyprus</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589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547 (2017)</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589</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505 (2017)</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Latvia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753</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785</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753</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676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Lithuania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1,206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1,301</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1,196</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1,167</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Luxembourg</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338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371</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338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371</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Hungary</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4,312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3,729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4,284</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3,746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Malta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268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310</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268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285</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Netherlands</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9,738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8,806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9,738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8,806</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Austria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4,921</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5,119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4,788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5,041</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Poland</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12,053</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12,485</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10,054</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12,485</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Portugal</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5,496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5,222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5,496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4,986</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Romania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7,768</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5,296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6,246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5,134</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Slovenia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1,069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1,009</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851</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795</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Slovakia</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1,654</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2,254</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1,583</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2,253</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a:effectLst/>
                          <a:latin typeface="Arial" panose="020B0604020202020204" pitchFamily="34" charset="0"/>
                          <a:cs typeface="Arial" panose="020B0604020202020204" pitchFamily="34" charset="0"/>
                        </a:rPr>
                        <a:t>Finland</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2,562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3,041</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2,562</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3,041</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200" dirty="0">
                          <a:effectLst/>
                          <a:latin typeface="Arial" panose="020B0604020202020204" pitchFamily="34" charset="0"/>
                          <a:cs typeface="Arial" panose="020B0604020202020204" pitchFamily="34" charset="0"/>
                        </a:rPr>
                        <a:t>Sweden</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4,390</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4,416</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a:effectLst/>
                          <a:latin typeface="Arial" panose="020B0604020202020204" pitchFamily="34" charset="0"/>
                          <a:cs typeface="Arial" panose="020B0604020202020204" pitchFamily="34" charset="0"/>
                        </a:rPr>
                        <a:t>4,390</a:t>
                      </a:r>
                      <a:endParaRPr lang="ro-RO" sz="12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200" dirty="0">
                          <a:effectLst/>
                          <a:latin typeface="Arial" panose="020B0604020202020204" pitchFamily="34" charset="0"/>
                          <a:cs typeface="Arial" panose="020B0604020202020204" pitchFamily="34" charset="0"/>
                        </a:rPr>
                        <a:t>4,416</a:t>
                      </a:r>
                      <a:endParaRPr lang="ro-RO" sz="12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48810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Content Placeholder 2"/>
          <p:cNvSpPr txBox="1">
            <a:spLocks/>
          </p:cNvSpPr>
          <p:nvPr/>
        </p:nvSpPr>
        <p:spPr>
          <a:xfrm>
            <a:off x="369623" y="695460"/>
            <a:ext cx="11144089" cy="524170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en-US" sz="2200" dirty="0" smtClean="0">
                <a:latin typeface="Arial" panose="020B0604020202020204" pitchFamily="34" charset="0"/>
                <a:cs typeface="Arial" panose="020B0604020202020204" pitchFamily="34" charset="0"/>
              </a:rPr>
              <a:t>Table </a:t>
            </a:r>
            <a:r>
              <a:rPr lang="ro-RO" sz="2200" dirty="0" smtClean="0">
                <a:latin typeface="Arial" panose="020B0604020202020204" pitchFamily="34" charset="0"/>
                <a:cs typeface="Arial" panose="020B0604020202020204" pitchFamily="34" charset="0"/>
              </a:rPr>
              <a:t>2</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presents the </a:t>
            </a:r>
            <a:r>
              <a:rPr lang="en-US" sz="2200" dirty="0">
                <a:latin typeface="Arial" panose="020B0604020202020204" pitchFamily="34" charset="0"/>
                <a:cs typeface="Arial" panose="020B0604020202020204" pitchFamily="34" charset="0"/>
              </a:rPr>
              <a:t>comparative situation of municipal waste generated and treatment in the member countries of the European Union (thousand </a:t>
            </a:r>
            <a:r>
              <a:rPr lang="en-US" sz="2200" dirty="0" err="1">
                <a:latin typeface="Arial" panose="020B0604020202020204" pitchFamily="34" charset="0"/>
                <a:cs typeface="Arial" panose="020B0604020202020204" pitchFamily="34" charset="0"/>
              </a:rPr>
              <a:t>tonnes</a:t>
            </a:r>
            <a:r>
              <a:rPr lang="en-US" sz="2200" dirty="0" smtClean="0">
                <a:latin typeface="Arial" panose="020B0604020202020204" pitchFamily="34" charset="0"/>
                <a:cs typeface="Arial" panose="020B0604020202020204" pitchFamily="34" charset="0"/>
              </a:rPr>
              <a:t>).</a:t>
            </a:r>
            <a:r>
              <a:rPr lang="en-US" sz="2200" dirty="0" smtClean="0">
                <a:latin typeface="Arial" panose="020B0604020202020204" pitchFamily="34" charset="0"/>
                <a:cs typeface="Arial" panose="020B0604020202020204" pitchFamily="34" charset="0"/>
              </a:rPr>
              <a:t> </a:t>
            </a:r>
            <a:endParaRPr lang="ro-RO" sz="2200" dirty="0" smtClean="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Regarding municipal waste generated, it is noted that, in 2018, the highest quantities were generated by Germany (51,013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France (35,272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Italy (30,165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Spain (22,222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Also, the lowest quantities generated were recorded in: Malta (310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Luxembourg (371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Estonia (535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Latvia (785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Slovenia (1,009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a:t>
            </a:r>
            <a:endParaRPr lang="ro-RO" sz="2200" dirty="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In 2018, the countries where the amount of municipal waste treatment was high are: Germany (51,013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France (35,272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Italy (27,488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Spain (22,222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a:t>
            </a:r>
            <a:endParaRPr lang="ro-RO" sz="2200" dirty="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For 2018, there is a negative difference between municipal waste generated and municipal waste treatment in: Italy (-2,677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Portugal (-236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Slovenia (-214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Romania (-162 thousand </a:t>
            </a:r>
            <a:r>
              <a:rPr lang="en-US" sz="2200" dirty="0" err="1">
                <a:latin typeface="Arial" panose="020B0604020202020204" pitchFamily="34" charset="0"/>
                <a:cs typeface="Arial" panose="020B0604020202020204" pitchFamily="34" charset="0"/>
              </a:rPr>
              <a:t>tonnes</a:t>
            </a:r>
            <a:r>
              <a:rPr lang="en-US" sz="2200" dirty="0">
                <a:latin typeface="Arial" panose="020B0604020202020204" pitchFamily="34" charset="0"/>
                <a:cs typeface="Arial" panose="020B0604020202020204" pitchFamily="34" charset="0"/>
              </a:rPr>
              <a:t>), Croatia (-149 thousand </a:t>
            </a:r>
            <a:r>
              <a:rPr lang="en-US" sz="2200" dirty="0" err="1">
                <a:latin typeface="Arial" panose="020B0604020202020204" pitchFamily="34" charset="0"/>
                <a:cs typeface="Arial" panose="020B0604020202020204" pitchFamily="34" charset="0"/>
              </a:rPr>
              <a:t>tonnes</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Lithuania (-134 thousand </a:t>
            </a:r>
            <a:r>
              <a:rPr lang="en-US" sz="2200" dirty="0" err="1">
                <a:latin typeface="Arial" panose="020B0604020202020204" pitchFamily="34" charset="0"/>
                <a:cs typeface="Arial" panose="020B0604020202020204" pitchFamily="34" charset="0"/>
              </a:rPr>
              <a:t>tonnes</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Latvia (-109 thousand </a:t>
            </a:r>
            <a:r>
              <a:rPr lang="en-US" sz="2200" dirty="0" err="1">
                <a:latin typeface="Arial" panose="020B0604020202020204" pitchFamily="34" charset="0"/>
                <a:cs typeface="Arial" panose="020B0604020202020204" pitchFamily="34" charset="0"/>
              </a:rPr>
              <a:t>tonnes</a:t>
            </a:r>
            <a:r>
              <a:rPr lang="en-US" sz="2200" dirty="0" smtClean="0">
                <a:latin typeface="Arial" panose="020B0604020202020204" pitchFamily="34" charset="0"/>
                <a:cs typeface="Arial" panose="020B0604020202020204" pitchFamily="34" charset="0"/>
              </a:rPr>
              <a:t>). </a:t>
            </a:r>
            <a:endParaRPr lang="ro-RO"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7462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Title 1"/>
          <p:cNvSpPr txBox="1">
            <a:spLocks/>
          </p:cNvSpPr>
          <p:nvPr/>
        </p:nvSpPr>
        <p:spPr>
          <a:xfrm>
            <a:off x="528034" y="481258"/>
            <a:ext cx="11114464" cy="70359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Evolution of the quantities of municipal waste generated, </a:t>
            </a:r>
            <a:endParaRPr lang="ro-RO" sz="2400" b="1"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Germany </a:t>
            </a:r>
            <a:r>
              <a:rPr lang="en-US" sz="2400" b="1" dirty="0">
                <a:latin typeface="Arial" panose="020B0604020202020204" pitchFamily="34" charset="0"/>
                <a:cs typeface="Arial" panose="020B0604020202020204" pitchFamily="34" charset="0"/>
              </a:rPr>
              <a:t>and Spain, 2009-2018 (thousand </a:t>
            </a:r>
            <a:r>
              <a:rPr lang="en-US" sz="2400" b="1" dirty="0" err="1">
                <a:latin typeface="Arial" panose="020B0604020202020204" pitchFamily="34" charset="0"/>
                <a:cs typeface="Arial" panose="020B0604020202020204" pitchFamily="34" charset="0"/>
              </a:rPr>
              <a:t>tonnes</a:t>
            </a:r>
            <a:r>
              <a:rPr lang="en-US" sz="2400" b="1" dirty="0">
                <a:latin typeface="Arial" panose="020B0604020202020204" pitchFamily="34" charset="0"/>
                <a:cs typeface="Arial" panose="020B0604020202020204" pitchFamily="34" charset="0"/>
              </a:rPr>
              <a:t>)</a:t>
            </a:r>
            <a:endParaRPr lang="ro-RO" sz="2400" dirty="0">
              <a:latin typeface="Arial" panose="020B0604020202020204" pitchFamily="34" charset="0"/>
              <a:cs typeface="Arial" panose="020B0604020202020204" pitchFamily="34" charset="0"/>
            </a:endParaRPr>
          </a:p>
        </p:txBody>
      </p:sp>
      <p:pic>
        <p:nvPicPr>
          <p:cNvPr id="7" name="Picture 6" descr="GE-SP"/>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9402" y="1471812"/>
            <a:ext cx="5692463" cy="4722925"/>
          </a:xfrm>
          <a:prstGeom prst="rect">
            <a:avLst/>
          </a:prstGeom>
          <a:noFill/>
          <a:ln>
            <a:noFill/>
          </a:ln>
        </p:spPr>
      </p:pic>
      <p:sp>
        <p:nvSpPr>
          <p:cNvPr id="3" name="Rectangle 2"/>
          <p:cNvSpPr/>
          <p:nvPr/>
        </p:nvSpPr>
        <p:spPr>
          <a:xfrm>
            <a:off x="7555602" y="1485756"/>
            <a:ext cx="4086896" cy="4708981"/>
          </a:xfrm>
          <a:prstGeom prst="rect">
            <a:avLst/>
          </a:prstGeom>
        </p:spPr>
        <p:txBody>
          <a:bodyPr wrap="square">
            <a:spAutoFit/>
          </a:bodyPr>
          <a:lstStyle/>
          <a:p>
            <a:pPr>
              <a:spcAft>
                <a:spcPts val="0"/>
              </a:spcAft>
            </a:pPr>
            <a:r>
              <a:rPr lang="ro-RO" sz="2000" dirty="0" smtClean="0">
                <a:latin typeface="Arial" panose="020B0604020202020204" pitchFamily="34" charset="0"/>
                <a:ea typeface="SimHei" panose="02010609060101010101" pitchFamily="49" charset="-122"/>
                <a:cs typeface="Arial" panose="020B0604020202020204" pitchFamily="34" charset="0"/>
              </a:rPr>
              <a:t>T</a:t>
            </a:r>
            <a:r>
              <a:rPr lang="en-US" sz="2000" dirty="0" smtClean="0">
                <a:latin typeface="Arial" panose="020B0604020202020204" pitchFamily="34" charset="0"/>
                <a:ea typeface="SimHei" panose="02010609060101010101" pitchFamily="49" charset="-122"/>
                <a:cs typeface="Arial" panose="020B0604020202020204" pitchFamily="34" charset="0"/>
              </a:rPr>
              <a:t>he </a:t>
            </a:r>
            <a:r>
              <a:rPr lang="en-US" sz="2000" dirty="0">
                <a:latin typeface="Arial" panose="020B0604020202020204" pitchFamily="34" charset="0"/>
                <a:ea typeface="SimHei" panose="02010609060101010101" pitchFamily="49" charset="-122"/>
                <a:cs typeface="Arial" panose="020B0604020202020204" pitchFamily="34" charset="0"/>
              </a:rPr>
              <a:t>quantity of municipal waste generated for Germany had a relatively increasing trend for the period 2009-2016, and for the period 2016-2018 the trend was decreasing. </a:t>
            </a:r>
            <a:r>
              <a:rPr lang="en-US" sz="2000" dirty="0" smtClean="0">
                <a:latin typeface="Arial" panose="020B0604020202020204" pitchFamily="34" charset="0"/>
                <a:ea typeface="SimHei" panose="02010609060101010101" pitchFamily="49" charset="-122"/>
                <a:cs typeface="Arial" panose="020B0604020202020204" pitchFamily="34" charset="0"/>
              </a:rPr>
              <a:t>In 2018</a:t>
            </a:r>
            <a:r>
              <a:rPr lang="en-US" sz="2000" dirty="0">
                <a:latin typeface="Arial" panose="020B0604020202020204" pitchFamily="34" charset="0"/>
                <a:ea typeface="SimHei" panose="02010609060101010101" pitchFamily="49" charset="-122"/>
                <a:cs typeface="Arial" panose="020B0604020202020204" pitchFamily="34" charset="0"/>
              </a:rPr>
              <a:t>, </a:t>
            </a:r>
            <a:r>
              <a:rPr lang="en-US" sz="2000" dirty="0" smtClean="0">
                <a:latin typeface="Arial" panose="020B0604020202020204" pitchFamily="34" charset="0"/>
                <a:ea typeface="SimHei" panose="02010609060101010101" pitchFamily="49" charset="-122"/>
                <a:cs typeface="Arial" panose="020B0604020202020204" pitchFamily="34" charset="0"/>
              </a:rPr>
              <a:t>compared to 2009</a:t>
            </a:r>
            <a:r>
              <a:rPr lang="ro-RO" sz="2000" dirty="0" smtClean="0">
                <a:latin typeface="Arial" panose="020B0604020202020204" pitchFamily="34" charset="0"/>
                <a:ea typeface="SimHei" panose="02010609060101010101" pitchFamily="49" charset="-122"/>
                <a:cs typeface="Arial" panose="020B0604020202020204" pitchFamily="34" charset="0"/>
              </a:rPr>
              <a:t>,</a:t>
            </a:r>
            <a:r>
              <a:rPr lang="en-US" sz="2000" dirty="0" smtClean="0">
                <a:latin typeface="Arial" panose="020B0604020202020204" pitchFamily="34" charset="0"/>
                <a:ea typeface="SimHei" panose="02010609060101010101" pitchFamily="49" charset="-122"/>
                <a:cs typeface="Arial" panose="020B0604020202020204" pitchFamily="34" charset="0"/>
              </a:rPr>
              <a:t> </a:t>
            </a:r>
            <a:r>
              <a:rPr lang="en-US" sz="2000" dirty="0">
                <a:latin typeface="Arial" panose="020B0604020202020204" pitchFamily="34" charset="0"/>
                <a:ea typeface="SimHei" panose="02010609060101010101" pitchFamily="49" charset="-122"/>
                <a:cs typeface="Arial" panose="020B0604020202020204" pitchFamily="34" charset="0"/>
              </a:rPr>
              <a:t>had an increase of + 2,547 thousand </a:t>
            </a:r>
            <a:r>
              <a:rPr lang="en-US" sz="2000" dirty="0" err="1" smtClean="0">
                <a:latin typeface="Arial" panose="020B0604020202020204" pitchFamily="34" charset="0"/>
                <a:ea typeface="SimHei" panose="02010609060101010101" pitchFamily="49" charset="-122"/>
                <a:cs typeface="Arial" panose="020B0604020202020204" pitchFamily="34" charset="0"/>
              </a:rPr>
              <a:t>tonnes</a:t>
            </a:r>
            <a:r>
              <a:rPr lang="ro-RO" sz="2000" dirty="0" smtClean="0">
                <a:latin typeface="Arial" panose="020B0604020202020204" pitchFamily="34" charset="0"/>
                <a:ea typeface="SimHei" panose="02010609060101010101" pitchFamily="49" charset="-122"/>
                <a:cs typeface="Arial" panose="020B0604020202020204" pitchFamily="34" charset="0"/>
              </a:rPr>
              <a:t>.</a:t>
            </a:r>
          </a:p>
          <a:p>
            <a:pPr>
              <a:spcAft>
                <a:spcPts val="0"/>
              </a:spcAft>
            </a:pPr>
            <a:r>
              <a:rPr lang="en-US" sz="2000" dirty="0" smtClean="0">
                <a:latin typeface="Arial" panose="020B0604020202020204" pitchFamily="34" charset="0"/>
                <a:ea typeface="SimHei" panose="02010609060101010101" pitchFamily="49" charset="-122"/>
                <a:cs typeface="Arial" panose="020B0604020202020204" pitchFamily="34" charset="0"/>
              </a:rPr>
              <a:t>For Spain, the quantity of municipal waste generated decreased in 2009-2014, and in 2014-2018 the trend was increasing.</a:t>
            </a:r>
            <a:r>
              <a:rPr lang="ro-RO" sz="2000" dirty="0" smtClean="0">
                <a:latin typeface="Arial" panose="020B0604020202020204" pitchFamily="34" charset="0"/>
                <a:ea typeface="SimHei" panose="02010609060101010101" pitchFamily="49" charset="-122"/>
                <a:cs typeface="Arial" panose="020B0604020202020204" pitchFamily="34" charset="0"/>
              </a:rPr>
              <a:t> </a:t>
            </a:r>
            <a:r>
              <a:rPr lang="en-US" sz="2000" dirty="0" smtClean="0">
                <a:latin typeface="Arial" panose="020B0604020202020204" pitchFamily="34" charset="0"/>
                <a:ea typeface="SimHei" panose="02010609060101010101" pitchFamily="49" charset="-122"/>
                <a:cs typeface="Arial" panose="020B0604020202020204" pitchFamily="34" charset="0"/>
              </a:rPr>
              <a:t>In 2018, there were significant decreases compared to 2009: -2,886 thousand </a:t>
            </a:r>
            <a:r>
              <a:rPr lang="en-US" sz="2000" dirty="0" err="1" smtClean="0">
                <a:latin typeface="Arial" panose="020B0604020202020204" pitchFamily="34" charset="0"/>
                <a:ea typeface="SimHei" panose="02010609060101010101" pitchFamily="49" charset="-122"/>
                <a:cs typeface="Arial" panose="020B0604020202020204" pitchFamily="34" charset="0"/>
              </a:rPr>
              <a:t>tonnes</a:t>
            </a:r>
            <a:r>
              <a:rPr lang="ro-RO" sz="2000" dirty="0" smtClean="0">
                <a:latin typeface="Arial" panose="020B0604020202020204" pitchFamily="34" charset="0"/>
                <a:ea typeface="SimHei" panose="02010609060101010101" pitchFamily="49" charset="-122"/>
                <a:cs typeface="Arial" panose="020B0604020202020204" pitchFamily="34" charset="0"/>
              </a:rPr>
              <a:t>.</a:t>
            </a:r>
            <a:endParaRPr lang="ro-RO" sz="2000" dirty="0">
              <a:latin typeface="Arial" panose="020B0604020202020204" pitchFamily="34" charset="0"/>
              <a:ea typeface="SimHei" panose="02010609060101010101" pitchFamily="49" charset="-122"/>
              <a:cs typeface="Arial" panose="020B0604020202020204" pitchFamily="34" charset="0"/>
            </a:endParaRPr>
          </a:p>
        </p:txBody>
      </p:sp>
    </p:spTree>
    <p:extLst>
      <p:ext uri="{BB962C8B-B14F-4D97-AF65-F5344CB8AC3E}">
        <p14:creationId xmlns:p14="http://schemas.microsoft.com/office/powerpoint/2010/main" val="213136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623" y="194300"/>
            <a:ext cx="5437002" cy="338554"/>
          </a:xfrm>
          <a:prstGeom prst="rect">
            <a:avLst/>
          </a:prstGeom>
          <a:noFill/>
        </p:spPr>
        <p:txBody>
          <a:bodyPr wrap="none" lIns="91440" tIns="45720" rIns="91440" bIns="45720">
            <a:spAutoFit/>
          </a:bodyPr>
          <a:lstStyle/>
          <a:p>
            <a:pPr algn="ctr"/>
            <a:r>
              <a:rPr lang="ro-RO" sz="1600" b="1" dirty="0" smtClean="0">
                <a:ln w="9525">
                  <a:solidFill>
                    <a:schemeClr val="bg1"/>
                  </a:solidFill>
                  <a:prstDash val="solid"/>
                </a:ln>
                <a:solidFill>
                  <a:srgbClr val="7030A0"/>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BASIQ 2020 </a:t>
            </a:r>
            <a:r>
              <a:rPr lang="ro-RO" sz="1400" b="1" spc="-10" dirty="0" smtClean="0">
                <a:ln w="0"/>
                <a:cs typeface="Arial" panose="020B0604020202020204" pitchFamily="34" charset="0"/>
              </a:rPr>
              <a:t>| </a:t>
            </a:r>
            <a:r>
              <a:rPr lang="ro-RO" sz="1400" b="1" i="1" spc="-10" dirty="0" smtClean="0">
                <a:ln w="0"/>
                <a:cs typeface="Arial" panose="020B0604020202020204" pitchFamily="34" charset="0"/>
              </a:rPr>
              <a:t>New </a:t>
            </a:r>
            <a:r>
              <a:rPr lang="ro-RO" sz="1400" b="1" i="1" spc="-10" dirty="0" err="1">
                <a:ln w="0"/>
                <a:cs typeface="Arial" panose="020B0604020202020204" pitchFamily="34" charset="0"/>
              </a:rPr>
              <a:t>Trends</a:t>
            </a:r>
            <a:r>
              <a:rPr lang="ro-RO" sz="1400" b="1" i="1" spc="-10" dirty="0">
                <a:ln w="0"/>
                <a:cs typeface="Arial" panose="020B0604020202020204" pitchFamily="34" charset="0"/>
              </a:rPr>
              <a:t> in </a:t>
            </a:r>
            <a:r>
              <a:rPr lang="ro-RO" sz="1400" b="1" i="1" spc="-10" dirty="0" err="1">
                <a:ln w="0"/>
                <a:cs typeface="Arial" panose="020B0604020202020204" pitchFamily="34" charset="0"/>
              </a:rPr>
              <a:t>Sustainable</a:t>
            </a:r>
            <a:r>
              <a:rPr lang="ro-RO" sz="1400" b="1" i="1" spc="-10" dirty="0">
                <a:ln w="0"/>
                <a:cs typeface="Arial" panose="020B0604020202020204" pitchFamily="34" charset="0"/>
              </a:rPr>
              <a:t> Business </a:t>
            </a:r>
            <a:r>
              <a:rPr lang="ro-RO" sz="1400" b="1" i="1" spc="-10" dirty="0" err="1">
                <a:ln w="0"/>
                <a:cs typeface="Arial" panose="020B0604020202020204" pitchFamily="34" charset="0"/>
              </a:rPr>
              <a:t>and</a:t>
            </a:r>
            <a:r>
              <a:rPr lang="ro-RO" sz="1400" b="1" i="1" spc="-10" dirty="0">
                <a:ln w="0"/>
                <a:cs typeface="Arial" panose="020B0604020202020204" pitchFamily="34" charset="0"/>
              </a:rPr>
              <a:t> </a:t>
            </a:r>
            <a:r>
              <a:rPr lang="ro-RO" sz="1400" b="1" i="1" spc="-10" dirty="0" err="1" smtClean="0">
                <a:ln w="0"/>
                <a:cs typeface="Arial" panose="020B0604020202020204" pitchFamily="34" charset="0"/>
              </a:rPr>
              <a:t>Consumption</a:t>
            </a:r>
            <a:endParaRPr lang="ro-RO" sz="1300" b="1" spc="-10" dirty="0">
              <a:ln w="0"/>
            </a:endParaRPr>
          </a:p>
        </p:txBody>
      </p:sp>
      <p:sp>
        <p:nvSpPr>
          <p:cNvPr id="5" name="Rectangle 4"/>
          <p:cNvSpPr/>
          <p:nvPr/>
        </p:nvSpPr>
        <p:spPr>
          <a:xfrm>
            <a:off x="4532072" y="6381950"/>
            <a:ext cx="2922596" cy="323165"/>
          </a:xfrm>
          <a:prstGeom prst="rect">
            <a:avLst/>
          </a:prstGeom>
          <a:noFill/>
        </p:spPr>
        <p:txBody>
          <a:bodyPr wrap="none" lIns="91440" tIns="45720" rIns="91440" bIns="45720">
            <a:spAutoFit/>
          </a:bodyPr>
          <a:lstStyle/>
          <a:p>
            <a:pPr algn="ctr"/>
            <a:r>
              <a:rPr lang="ro-RO" sz="1500" cap="none" spc="0" dirty="0" smtClean="0">
                <a:ln w="0"/>
                <a:solidFill>
                  <a:schemeClr val="tx1"/>
                </a:solidFill>
                <a:latin typeface="Arial" panose="020B0604020202020204" pitchFamily="34" charset="0"/>
                <a:cs typeface="Arial" panose="020B0604020202020204" pitchFamily="34" charset="0"/>
              </a:rPr>
              <a:t>4 – 6 June 2020, </a:t>
            </a:r>
            <a:r>
              <a:rPr lang="ro-RO" sz="1500" b="1" cap="none" spc="0" dirty="0" smtClean="0">
                <a:ln w="0"/>
                <a:solidFill>
                  <a:schemeClr val="tx1"/>
                </a:solidFill>
                <a:latin typeface="Arial" panose="020B0604020202020204" pitchFamily="34" charset="0"/>
                <a:cs typeface="Arial" panose="020B0604020202020204" pitchFamily="34" charset="0"/>
              </a:rPr>
              <a:t>Messina, </a:t>
            </a:r>
            <a:r>
              <a:rPr lang="ro-RO" sz="1500" b="1" cap="none" spc="0" dirty="0" err="1" smtClean="0">
                <a:ln w="0"/>
                <a:solidFill>
                  <a:schemeClr val="tx1"/>
                </a:solidFill>
                <a:latin typeface="Arial" panose="020B0604020202020204" pitchFamily="34" charset="0"/>
                <a:cs typeface="Arial" panose="020B0604020202020204" pitchFamily="34" charset="0"/>
              </a:rPr>
              <a:t>Italy</a:t>
            </a:r>
            <a:endParaRPr lang="ro-RO" sz="1500" b="1" cap="none" spc="0" dirty="0">
              <a:ln w="0"/>
              <a:solidFill>
                <a:schemeClr val="tx1"/>
              </a:solidFill>
            </a:endParaRPr>
          </a:p>
        </p:txBody>
      </p:sp>
      <p:sp>
        <p:nvSpPr>
          <p:cNvPr id="6" name="Title 1"/>
          <p:cNvSpPr txBox="1">
            <a:spLocks/>
          </p:cNvSpPr>
          <p:nvPr/>
        </p:nvSpPr>
        <p:spPr>
          <a:xfrm>
            <a:off x="528034" y="481258"/>
            <a:ext cx="11114464" cy="66496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b="1" dirty="0">
                <a:latin typeface="Arial" panose="020B0604020202020204" pitchFamily="34" charset="0"/>
                <a:cs typeface="Arial" panose="020B0604020202020204" pitchFamily="34" charset="0"/>
              </a:rPr>
              <a:t>Comparative situation of municipal waste generated and treatment, </a:t>
            </a:r>
            <a:endParaRPr lang="ro-RO" sz="2400" b="1" dirty="0" smtClean="0">
              <a:latin typeface="Arial" panose="020B0604020202020204" pitchFamily="34" charset="0"/>
              <a:cs typeface="Arial" panose="020B0604020202020204" pitchFamily="34" charset="0"/>
            </a:endParaRPr>
          </a:p>
          <a:p>
            <a:r>
              <a:rPr lang="en-US" sz="2400" b="1" dirty="0" smtClean="0">
                <a:latin typeface="Arial" panose="020B0604020202020204" pitchFamily="34" charset="0"/>
                <a:cs typeface="Arial" panose="020B0604020202020204" pitchFamily="34" charset="0"/>
              </a:rPr>
              <a:t>2009-2018 </a:t>
            </a:r>
            <a:r>
              <a:rPr lang="en-US" sz="2400" b="1" dirty="0">
                <a:latin typeface="Arial" panose="020B0604020202020204" pitchFamily="34" charset="0"/>
                <a:cs typeface="Arial" panose="020B0604020202020204" pitchFamily="34" charset="0"/>
              </a:rPr>
              <a:t>(kilograms per capita)</a:t>
            </a:r>
            <a:endParaRPr lang="ro-RO" sz="2400" b="1" dirty="0">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97214663"/>
              </p:ext>
            </p:extLst>
          </p:nvPr>
        </p:nvGraphicFramePr>
        <p:xfrm>
          <a:off x="528034" y="1146219"/>
          <a:ext cx="10515600" cy="5029200"/>
        </p:xfrm>
        <a:graphic>
          <a:graphicData uri="http://schemas.openxmlformats.org/drawingml/2006/table">
            <a:tbl>
              <a:tblPr firstRow="1" firstCol="1" bandRow="1">
                <a:tableStyleId>{5C22544A-7EE6-4342-B048-85BDC9FD1C3A}</a:tableStyleId>
              </a:tblPr>
              <a:tblGrid>
                <a:gridCol w="2103120"/>
                <a:gridCol w="2103120"/>
                <a:gridCol w="2103120"/>
                <a:gridCol w="2103120"/>
                <a:gridCol w="2103120"/>
              </a:tblGrid>
              <a:tr h="0">
                <a:tc rowSpan="2">
                  <a:txBody>
                    <a:bodyPr/>
                    <a:lstStyle/>
                    <a:p>
                      <a:pPr>
                        <a:spcAft>
                          <a:spcPts val="0"/>
                        </a:spcAft>
                      </a:pPr>
                      <a:r>
                        <a:rPr lang="en-US" sz="1100">
                          <a:effectLst/>
                          <a:latin typeface="Arial" panose="020B0604020202020204" pitchFamily="34" charset="0"/>
                          <a:cs typeface="Arial" panose="020B0604020202020204" pitchFamily="34" charset="0"/>
                        </a:rPr>
                        <a:t>Countries</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gridSpan="2">
                  <a:txBody>
                    <a:bodyPr/>
                    <a:lstStyle/>
                    <a:p>
                      <a:pPr algn="ctr">
                        <a:spcAft>
                          <a:spcPts val="0"/>
                        </a:spcAft>
                      </a:pPr>
                      <a:r>
                        <a:rPr lang="en-US" sz="1100" dirty="0">
                          <a:effectLst/>
                          <a:latin typeface="Arial" panose="020B0604020202020204" pitchFamily="34" charset="0"/>
                          <a:cs typeface="Arial" panose="020B0604020202020204" pitchFamily="34" charset="0"/>
                        </a:rPr>
                        <a:t>Municipal waste generated</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ro-RO"/>
                    </a:p>
                  </a:txBody>
                  <a:tcPr/>
                </a:tc>
                <a:tc gridSpan="2">
                  <a:txBody>
                    <a:bodyPr/>
                    <a:lstStyle/>
                    <a:p>
                      <a:pPr algn="ctr">
                        <a:spcAft>
                          <a:spcPts val="0"/>
                        </a:spcAft>
                      </a:pPr>
                      <a:r>
                        <a:rPr lang="en-US" sz="1100">
                          <a:effectLst/>
                          <a:latin typeface="Arial" panose="020B0604020202020204" pitchFamily="34" charset="0"/>
                          <a:cs typeface="Arial" panose="020B0604020202020204" pitchFamily="34" charset="0"/>
                        </a:rPr>
                        <a:t>Municipal waste treatment</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hMerge="1">
                  <a:txBody>
                    <a:bodyPr/>
                    <a:lstStyle/>
                    <a:p>
                      <a:endParaRPr lang="ro-RO"/>
                    </a:p>
                  </a:txBody>
                  <a:tcPr/>
                </a:tc>
              </a:tr>
              <a:tr h="0">
                <a:tc vMerge="1">
                  <a:txBody>
                    <a:bodyPr/>
                    <a:lstStyle/>
                    <a:p>
                      <a:endParaRPr lang="ro-RO"/>
                    </a:p>
                  </a:txBody>
                  <a:tcPr/>
                </a:tc>
                <a:tc>
                  <a:txBody>
                    <a:bodyPr/>
                    <a:lstStyle/>
                    <a:p>
                      <a:pPr algn="ctr">
                        <a:spcAft>
                          <a:spcPts val="0"/>
                        </a:spcAft>
                      </a:pPr>
                      <a:r>
                        <a:rPr lang="en-US" sz="1100">
                          <a:effectLst/>
                          <a:latin typeface="Arial" panose="020B0604020202020204" pitchFamily="34" charset="0"/>
                          <a:cs typeface="Arial" panose="020B0604020202020204" pitchFamily="34" charset="0"/>
                        </a:rPr>
                        <a:t>2009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US" sz="1100" dirty="0">
                          <a:effectLst/>
                          <a:latin typeface="Arial" panose="020B0604020202020204" pitchFamily="34" charset="0"/>
                          <a:cs typeface="Arial" panose="020B0604020202020204" pitchFamily="34" charset="0"/>
                        </a:rPr>
                        <a:t>2018</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US" sz="1100" dirty="0">
                          <a:effectLst/>
                          <a:latin typeface="Arial" panose="020B0604020202020204" pitchFamily="34" charset="0"/>
                          <a:cs typeface="Arial" panose="020B0604020202020204" pitchFamily="34" charset="0"/>
                        </a:rPr>
                        <a:t>2009</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spcAft>
                          <a:spcPts val="0"/>
                        </a:spcAft>
                      </a:pPr>
                      <a:r>
                        <a:rPr lang="en-US" sz="1100" dirty="0">
                          <a:effectLst/>
                          <a:latin typeface="Arial" panose="020B0604020202020204" pitchFamily="34" charset="0"/>
                          <a:cs typeface="Arial" panose="020B0604020202020204" pitchFamily="34" charset="0"/>
                        </a:rPr>
                        <a:t>2018</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dirty="0">
                          <a:effectLst/>
                          <a:latin typeface="Arial" panose="020B0604020202020204" pitchFamily="34" charset="0"/>
                          <a:cs typeface="Arial" panose="020B0604020202020204" pitchFamily="34" charset="0"/>
                        </a:rPr>
                        <a:t>European </a:t>
                      </a:r>
                      <a:r>
                        <a:rPr lang="en-US" sz="1100" dirty="0" smtClean="0">
                          <a:effectLst/>
                          <a:latin typeface="Arial" panose="020B0604020202020204" pitchFamily="34" charset="0"/>
                          <a:cs typeface="Arial" panose="020B0604020202020204" pitchFamily="34" charset="0"/>
                        </a:rPr>
                        <a:t>Union</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511</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488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496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481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Belgium</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467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411</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443</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411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Bulgaria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598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423</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579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416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Czechia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317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351</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277</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351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Denmark</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762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766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762</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766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Germany </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592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615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592</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615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Estonia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339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405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287</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382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Ireland</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651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576 (2017)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623</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567 (2017)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Greece</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464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504 (2017)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464</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504 (2017)</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Spain</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542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475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542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475</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France</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534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527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534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527</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Croatia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405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432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402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396</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Italy</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543</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499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505</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455</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Cyprus</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729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637 (2017)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729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587 (2017)</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Latvia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352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407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352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351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Lithuania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381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464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378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417</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Luxembourg</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679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610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679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610</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Hungary</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430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381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427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383</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Malta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649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640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649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587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Netherlands</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589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511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589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511</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Austria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590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579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574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570</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Poland</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316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329</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264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329</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Portugal</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520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508</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520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485</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Romania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381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272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307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264</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Slovenia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524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486</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417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383</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Slovakia</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307</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414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294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414</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Finland</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480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551</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480</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551</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0">
                <a:tc>
                  <a:txBody>
                    <a:bodyPr/>
                    <a:lstStyle/>
                    <a:p>
                      <a:pPr>
                        <a:spcAft>
                          <a:spcPts val="0"/>
                        </a:spcAft>
                      </a:pPr>
                      <a:r>
                        <a:rPr lang="en-US" sz="1100">
                          <a:effectLst/>
                          <a:latin typeface="Arial" panose="020B0604020202020204" pitchFamily="34" charset="0"/>
                          <a:cs typeface="Arial" panose="020B0604020202020204" pitchFamily="34" charset="0"/>
                        </a:rPr>
                        <a:t>Sweden</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472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434</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a:effectLst/>
                          <a:latin typeface="Arial" panose="020B0604020202020204" pitchFamily="34" charset="0"/>
                          <a:cs typeface="Arial" panose="020B0604020202020204" pitchFamily="34" charset="0"/>
                        </a:rPr>
                        <a:t>472</a:t>
                      </a:r>
                      <a:endParaRPr lang="ro-RO" sz="11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r">
                        <a:spcAft>
                          <a:spcPts val="0"/>
                        </a:spcAft>
                      </a:pPr>
                      <a:r>
                        <a:rPr lang="en-US" sz="1100" dirty="0">
                          <a:effectLst/>
                          <a:latin typeface="Arial" panose="020B0604020202020204" pitchFamily="34" charset="0"/>
                          <a:cs typeface="Arial" panose="020B0604020202020204" pitchFamily="34" charset="0"/>
                        </a:rPr>
                        <a:t>434</a:t>
                      </a:r>
                      <a:endParaRPr lang="ro-RO" sz="11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539985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1.pptx" id="{D32F62C1-55E1-40DA-9907-C7B11A5D250D}" vid="{DA05311A-9F9B-4749-852D-C910EA92931F}"/>
    </a:ext>
  </a:extLst>
</a:theme>
</file>

<file path=docProps/app.xml><?xml version="1.0" encoding="utf-8"?>
<Properties xmlns="http://schemas.openxmlformats.org/officeDocument/2006/extended-properties" xmlns:vt="http://schemas.openxmlformats.org/officeDocument/2006/docPropsVTypes">
  <Template>template 1</Template>
  <TotalTime>49</TotalTime>
  <Words>2028</Words>
  <Application>Microsoft Office PowerPoint</Application>
  <PresentationFormat>Widescreen</PresentationFormat>
  <Paragraphs>503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SimHei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Petrica Sorin Angheluta</dc:creator>
  <cp:lastModifiedBy>Petrica Sorin Angheluta</cp:lastModifiedBy>
  <cp:revision>9</cp:revision>
  <dcterms:created xsi:type="dcterms:W3CDTF">2020-04-25T11:45:11Z</dcterms:created>
  <dcterms:modified xsi:type="dcterms:W3CDTF">2020-04-26T07:56:28Z</dcterms:modified>
</cp:coreProperties>
</file>