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6" r:id="rId2"/>
    <p:sldId id="258" r:id="rId3"/>
    <p:sldId id="257" r:id="rId4"/>
    <p:sldId id="261" r:id="rId5"/>
    <p:sldId id="263" r:id="rId6"/>
    <p:sldId id="264" r:id="rId7"/>
    <p:sldId id="266" r:id="rId8"/>
    <p:sldId id="269"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AF16E8-C8A6-44FF-95E3-4BA69B22F5AA}" type="datetimeFigureOut">
              <a:rPr lang="en-US" smtClean="0"/>
              <a:pPr/>
              <a:t>5/20/2020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A9FA13-2575-467C-A0EB-23BF66E2F6D9}" type="slidenum">
              <a:rPr lang="en-US" smtClean="0"/>
              <a:pPr/>
              <a:t>‹#›</a:t>
            </a:fld>
            <a:endParaRPr lang="en-US"/>
          </a:p>
        </p:txBody>
      </p:sp>
    </p:spTree>
    <p:extLst>
      <p:ext uri="{BB962C8B-B14F-4D97-AF65-F5344CB8AC3E}">
        <p14:creationId xmlns:p14="http://schemas.microsoft.com/office/powerpoint/2010/main" val="254749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1EB130-FB41-4C15-9695-0CCAE81424BA}"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AE9555-F329-4F94-89E7-024A9BF0695A}"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B3358-80E4-4753-A28C-49945F7D7382}"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B02544-EBB0-45EC-8E09-C00C6D01D25B}"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6FD980-B06D-46A0-91AA-6EADD8BE6F73}"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A53EE0-12AD-40A3-876C-C9C25E234361}" type="datetime1">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15FFB-3AC7-48DA-B98B-188EB24F3109}" type="datetime1">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1731C7-9535-4A74-8A5A-006862F79CEA}" type="datetime1">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1A194-CA92-4AB7-A5C9-EDD2BCBC5C13}" type="datetime1">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11A12-0D50-42CC-B80C-B8EA6A778F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67A0DF-E1E7-4B05-B51A-9A34BDFA2108}" type="datetime1">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11A12-0D50-42CC-B80C-B8EA6A778F89}"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A2E645A-B5C8-44B6-BAA1-000B3D0DC9A4}" type="datetime1">
              <a:rPr lang="en-US" smtClean="0"/>
              <a:pPr/>
              <a:t>5/20/2020</a:t>
            </a:fld>
            <a:endParaRPr lang="en-US"/>
          </a:p>
        </p:txBody>
      </p:sp>
      <p:sp>
        <p:nvSpPr>
          <p:cNvPr id="9" name="Slide Number Placeholder 8"/>
          <p:cNvSpPr>
            <a:spLocks noGrp="1"/>
          </p:cNvSpPr>
          <p:nvPr>
            <p:ph type="sldNum" sz="quarter" idx="11"/>
          </p:nvPr>
        </p:nvSpPr>
        <p:spPr/>
        <p:txBody>
          <a:bodyPr/>
          <a:lstStyle/>
          <a:p>
            <a:fld id="{D1A11A12-0D50-42CC-B80C-B8EA6A778F8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1A11A12-0D50-42CC-B80C-B8EA6A778F89}"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3F2C2BB-4109-423D-BD90-04390701F455}" type="datetime1">
              <a:rPr lang="en-US" smtClean="0"/>
              <a:pPr/>
              <a:t>5/20/2020</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467600" cy="36576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2000" dirty="0">
                <a:solidFill>
                  <a:srgbClr val="FF0000"/>
                </a:solidFill>
                <a:latin typeface="Berlin Sans FB" panose="020E0602020502020306" pitchFamily="34" charset="0"/>
                <a:cs typeface="Aharoni" panose="02010803020104030203" pitchFamily="2" charset="-79"/>
              </a:rPr>
              <a:t>New Trends in Sustainable Business and Consumption, BASIQ 2020 </a:t>
            </a:r>
            <a:br>
              <a:rPr lang="en-US" dirty="0">
                <a:solidFill>
                  <a:srgbClr val="FF0000"/>
                </a:solidFill>
                <a:latin typeface="Aharoni" panose="02010803020104030203" pitchFamily="2" charset="-79"/>
                <a:cs typeface="Aharoni" panose="02010803020104030203" pitchFamily="2" charset="-79"/>
              </a:rPr>
            </a:br>
            <a:br>
              <a:rPr lang="en-US" dirty="0">
                <a:solidFill>
                  <a:srgbClr val="FF0000"/>
                </a:solidFill>
                <a:latin typeface="Aharoni" panose="02010803020104030203" pitchFamily="2" charset="-79"/>
                <a:cs typeface="Aharoni" panose="02010803020104030203" pitchFamily="2" charset="-79"/>
              </a:rPr>
            </a:br>
            <a:r>
              <a:rPr lang="en-US" sz="2000" b="1" dirty="0">
                <a:solidFill>
                  <a:srgbClr val="0070C0"/>
                </a:solidFill>
                <a:latin typeface="Engravers MT" panose="02090707080505020304" pitchFamily="18" charset="0"/>
                <a:cs typeface="Aharoni" panose="02010803020104030203" pitchFamily="2" charset="-79"/>
              </a:rPr>
              <a:t>The impact of digitization on the labor market paths and development opportunities</a:t>
            </a:r>
            <a:br>
              <a:rPr lang="en-US" sz="2700" b="1" dirty="0">
                <a:solidFill>
                  <a:srgbClr val="0070C0"/>
                </a:solidFill>
                <a:latin typeface="Engravers MT" panose="02090707080505020304" pitchFamily="18" charset="0"/>
              </a:rPr>
            </a:br>
            <a:r>
              <a:rPr lang="en-US" sz="2700" dirty="0">
                <a:solidFill>
                  <a:srgbClr val="0070C0"/>
                </a:solidFill>
              </a:rPr>
              <a:t> </a:t>
            </a:r>
            <a:br>
              <a:rPr lang="en-US" sz="2700" b="1" dirty="0">
                <a:solidFill>
                  <a:srgbClr val="0070C0"/>
                </a:solidFill>
              </a:rPr>
            </a:br>
            <a:endParaRPr lang="en-US" sz="2700" dirty="0">
              <a:solidFill>
                <a:srgbClr val="0070C0"/>
              </a:solidFill>
            </a:endParaRPr>
          </a:p>
        </p:txBody>
      </p:sp>
      <p:sp>
        <p:nvSpPr>
          <p:cNvPr id="3" name="Subtitle 2"/>
          <p:cNvSpPr>
            <a:spLocks noGrp="1"/>
          </p:cNvSpPr>
          <p:nvPr>
            <p:ph type="subTitle" idx="1"/>
          </p:nvPr>
        </p:nvSpPr>
        <p:spPr>
          <a:xfrm>
            <a:off x="685800" y="4114800"/>
            <a:ext cx="7391400" cy="1752600"/>
          </a:xfrm>
        </p:spPr>
        <p:style>
          <a:lnRef idx="1">
            <a:schemeClr val="accent3"/>
          </a:lnRef>
          <a:fillRef idx="3">
            <a:schemeClr val="accent3"/>
          </a:fillRef>
          <a:effectRef idx="2">
            <a:schemeClr val="accent3"/>
          </a:effectRef>
          <a:fontRef idx="minor">
            <a:schemeClr val="lt1"/>
          </a:fontRef>
        </p:style>
        <p:txBody>
          <a:bodyPr>
            <a:noAutofit/>
          </a:bodyPr>
          <a:lstStyle/>
          <a:p>
            <a:pPr algn="l"/>
            <a:r>
              <a:rPr lang="en-US" sz="1800" b="1" dirty="0" err="1">
                <a:solidFill>
                  <a:schemeClr val="tx1"/>
                </a:solidFill>
                <a:latin typeface="Times New Roman" panose="02020603050405020304" pitchFamily="18" charset="0"/>
                <a:cs typeface="Times New Roman" panose="02020603050405020304" pitchFamily="18" charset="0"/>
              </a:rPr>
              <a:t>Prof.univ.dr</a:t>
            </a:r>
            <a:r>
              <a:rPr lang="en-US" sz="1800" b="1" dirty="0">
                <a:solidFill>
                  <a:schemeClr val="tx1"/>
                </a:solidFill>
                <a:latin typeface="Times New Roman" panose="02020603050405020304" pitchFamily="18" charset="0"/>
                <a:cs typeface="Times New Roman" panose="02020603050405020304" pitchFamily="18" charset="0"/>
              </a:rPr>
              <a:t>. Roxana </a:t>
            </a:r>
            <a:r>
              <a:rPr lang="en-US" sz="1800" b="1" dirty="0" err="1">
                <a:solidFill>
                  <a:schemeClr val="tx1"/>
                </a:solidFill>
                <a:latin typeface="Times New Roman" panose="02020603050405020304" pitchFamily="18" charset="0"/>
                <a:cs typeface="Times New Roman" panose="02020603050405020304" pitchFamily="18" charset="0"/>
              </a:rPr>
              <a:t>Sarbu</a:t>
            </a:r>
            <a:r>
              <a:rPr lang="en-US" sz="1800" b="1" dirty="0">
                <a:solidFill>
                  <a:schemeClr val="tx1"/>
                </a:solidFill>
                <a:latin typeface="Times New Roman" panose="02020603050405020304" pitchFamily="18" charset="0"/>
                <a:cs typeface="Times New Roman" panose="02020603050405020304" pitchFamily="18" charset="0"/>
              </a:rPr>
              <a:t>, Bucharest University of Economics </a:t>
            </a:r>
          </a:p>
          <a:p>
            <a:pPr algn="l"/>
            <a:r>
              <a:rPr lang="en-US" sz="1800" b="1" dirty="0">
                <a:solidFill>
                  <a:schemeClr val="tx1"/>
                </a:solidFill>
                <a:latin typeface="Times New Roman" panose="02020603050405020304" pitchFamily="18" charset="0"/>
                <a:cs typeface="Times New Roman" panose="02020603050405020304" pitchFamily="18" charset="0"/>
              </a:rPr>
              <a:t>Dr. </a:t>
            </a:r>
            <a:r>
              <a:rPr lang="en-US" sz="1800" b="1" dirty="0" err="1">
                <a:solidFill>
                  <a:schemeClr val="tx1"/>
                </a:solidFill>
                <a:latin typeface="Times New Roman" panose="02020603050405020304" pitchFamily="18" charset="0"/>
                <a:cs typeface="Times New Roman" panose="02020603050405020304" pitchFamily="18" charset="0"/>
              </a:rPr>
              <a:t>Ghenadie</a:t>
            </a:r>
            <a:r>
              <a:rPr lang="en-US" sz="1800" b="1" dirty="0">
                <a:solidFill>
                  <a:schemeClr val="tx1"/>
                </a:solidFill>
                <a:latin typeface="Times New Roman" panose="02020603050405020304" pitchFamily="18" charset="0"/>
                <a:cs typeface="Times New Roman" panose="02020603050405020304" pitchFamily="18" charset="0"/>
              </a:rPr>
              <a:t> </a:t>
            </a:r>
            <a:r>
              <a:rPr lang="en-US" sz="1800" b="1" dirty="0" err="1">
                <a:solidFill>
                  <a:schemeClr val="tx1"/>
                </a:solidFill>
                <a:latin typeface="Times New Roman" panose="02020603050405020304" pitchFamily="18" charset="0"/>
                <a:cs typeface="Times New Roman" panose="02020603050405020304" pitchFamily="18" charset="0"/>
              </a:rPr>
              <a:t>Ciobanu</a:t>
            </a:r>
            <a:r>
              <a:rPr lang="en-US" sz="1800" b="1" dirty="0">
                <a:solidFill>
                  <a:schemeClr val="tx1"/>
                </a:solidFill>
                <a:latin typeface="Times New Roman" panose="02020603050405020304" pitchFamily="18" charset="0"/>
                <a:cs typeface="Times New Roman" panose="02020603050405020304" pitchFamily="18" charset="0"/>
              </a:rPr>
              <a:t>, INCSMPS, Bucharest</a:t>
            </a:r>
          </a:p>
          <a:p>
            <a:pPr algn="l"/>
            <a:r>
              <a:rPr lang="en-US" sz="1800" b="1" dirty="0">
                <a:solidFill>
                  <a:schemeClr val="tx1"/>
                </a:solidFill>
                <a:latin typeface="Times New Roman" panose="02020603050405020304" pitchFamily="18" charset="0"/>
                <a:cs typeface="Times New Roman" panose="02020603050405020304" pitchFamily="18" charset="0"/>
              </a:rPr>
              <a:t>Maria </a:t>
            </a:r>
            <a:r>
              <a:rPr lang="en-US" sz="1800" b="1" dirty="0" err="1">
                <a:solidFill>
                  <a:schemeClr val="tx1"/>
                </a:solidFill>
                <a:latin typeface="Times New Roman" panose="02020603050405020304" pitchFamily="18" charset="0"/>
                <a:cs typeface="Times New Roman" panose="02020603050405020304" pitchFamily="18" charset="0"/>
              </a:rPr>
              <a:t>Loredana</a:t>
            </a:r>
            <a:r>
              <a:rPr lang="en-US" sz="1800" b="1" dirty="0">
                <a:solidFill>
                  <a:schemeClr val="tx1"/>
                </a:solidFill>
                <a:latin typeface="Times New Roman" panose="02020603050405020304" pitchFamily="18" charset="0"/>
                <a:cs typeface="Times New Roman" panose="02020603050405020304" pitchFamily="18" charset="0"/>
              </a:rPr>
              <a:t> </a:t>
            </a:r>
            <a:r>
              <a:rPr lang="en-US" sz="1800" b="1" dirty="0" err="1">
                <a:solidFill>
                  <a:schemeClr val="tx1"/>
                </a:solidFill>
                <a:latin typeface="Times New Roman" panose="02020603050405020304" pitchFamily="18" charset="0"/>
                <a:cs typeface="Times New Roman" panose="02020603050405020304" pitchFamily="18" charset="0"/>
              </a:rPr>
              <a:t>Popescu</a:t>
            </a:r>
            <a:r>
              <a:rPr lang="en-US" sz="1800" b="1" dirty="0">
                <a:solidFill>
                  <a:schemeClr val="tx1"/>
                </a:solidFill>
                <a:latin typeface="Times New Roman" panose="02020603050405020304" pitchFamily="18" charset="0"/>
                <a:cs typeface="Times New Roman" panose="02020603050405020304" pitchFamily="18" charset="0"/>
              </a:rPr>
              <a:t>, Bucharest University of Economics </a:t>
            </a:r>
          </a:p>
          <a:p>
            <a:pPr algn="l"/>
            <a:r>
              <a:rPr lang="en-US" sz="1800" b="1" dirty="0">
                <a:solidFill>
                  <a:schemeClr val="tx1"/>
                </a:solidFill>
                <a:latin typeface="Times New Roman" panose="02020603050405020304" pitchFamily="18" charset="0"/>
                <a:cs typeface="Times New Roman" panose="02020603050405020304" pitchFamily="18" charset="0"/>
              </a:rPr>
              <a:t>Victor Adrian </a:t>
            </a:r>
            <a:r>
              <a:rPr lang="en-US" sz="1800" b="1" dirty="0" err="1">
                <a:solidFill>
                  <a:schemeClr val="tx1"/>
                </a:solidFill>
                <a:latin typeface="Times New Roman" panose="02020603050405020304" pitchFamily="18" charset="0"/>
                <a:cs typeface="Times New Roman" panose="02020603050405020304" pitchFamily="18" charset="0"/>
              </a:rPr>
              <a:t>Troaca</a:t>
            </a:r>
            <a:r>
              <a:rPr lang="en-US" sz="1800" b="1" dirty="0">
                <a:solidFill>
                  <a:schemeClr val="tx1"/>
                </a:solidFill>
                <a:latin typeface="Times New Roman" panose="02020603050405020304" pitchFamily="18" charset="0"/>
                <a:cs typeface="Times New Roman" panose="02020603050405020304" pitchFamily="18" charset="0"/>
              </a:rPr>
              <a:t>, Bucharest University of Economics </a:t>
            </a:r>
          </a:p>
        </p:txBody>
      </p:sp>
      <p:sp>
        <p:nvSpPr>
          <p:cNvPr id="4" name="Slide Number Placeholder 3"/>
          <p:cNvSpPr>
            <a:spLocks noGrp="1"/>
          </p:cNvSpPr>
          <p:nvPr>
            <p:ph type="sldNum" sz="quarter" idx="12"/>
          </p:nvPr>
        </p:nvSpPr>
        <p:spPr/>
        <p:txBody>
          <a:bodyPr/>
          <a:lstStyle/>
          <a:p>
            <a:fld id="{D1A11A12-0D50-42CC-B80C-B8EA6A778F89}" type="slidenum">
              <a:rPr lang="en-US" smtClean="0"/>
              <a:pPr/>
              <a:t>1</a:t>
            </a:fld>
            <a:endParaRPr lang="en-US"/>
          </a:p>
        </p:txBody>
      </p:sp>
    </p:spTree>
    <p:extLst>
      <p:ext uri="{BB962C8B-B14F-4D97-AF65-F5344CB8AC3E}">
        <p14:creationId xmlns:p14="http://schemas.microsoft.com/office/powerpoint/2010/main" val="1034255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58762"/>
          </a:xfrm>
        </p:spPr>
        <p:txBody>
          <a:bodyPr/>
          <a:lstStyle/>
          <a:p>
            <a:pPr algn="ctr"/>
            <a:r>
              <a:rPr lang="ro-RO" sz="1600" b="1" dirty="0">
                <a:solidFill>
                  <a:srgbClr val="FF0000"/>
                </a:solidFill>
              </a:rPr>
              <a:t>Conclusions</a:t>
            </a:r>
            <a:endParaRPr lang="en-US" sz="1600" b="1" dirty="0">
              <a:solidFill>
                <a:srgbClr val="FF0000"/>
              </a:solidFill>
            </a:endParaRPr>
          </a:p>
        </p:txBody>
      </p:sp>
      <p:sp>
        <p:nvSpPr>
          <p:cNvPr id="3" name="Content Placeholder 2"/>
          <p:cNvSpPr>
            <a:spLocks noGrp="1"/>
          </p:cNvSpPr>
          <p:nvPr>
            <p:ph idx="1"/>
          </p:nvPr>
        </p:nvSpPr>
        <p:spPr>
          <a:xfrm>
            <a:off x="152400" y="609600"/>
            <a:ext cx="8077200" cy="5791200"/>
          </a:xfrm>
        </p:spPr>
        <p:txBody>
          <a:bodyPr>
            <a:normAutofit fontScale="85000" lnSpcReduction="10000"/>
          </a:bodyPr>
          <a:lstStyle/>
          <a:p>
            <a:pPr algn="just"/>
            <a:r>
              <a:rPr lang="en-GB" sz="2000" b="1" dirty="0">
                <a:solidFill>
                  <a:srgbClr val="0070C0"/>
                </a:solidFill>
                <a:latin typeface="Times New Roman" panose="02020603050405020304" pitchFamily="18" charset="0"/>
                <a:cs typeface="Times New Roman" panose="02020603050405020304" pitchFamily="18" charset="0"/>
              </a:rPr>
              <a:t>Education and lifelong learning create resilience. </a:t>
            </a:r>
            <a:r>
              <a:rPr lang="en-GB" sz="2000" dirty="0">
                <a:latin typeface="Times New Roman" panose="02020603050405020304" pitchFamily="18" charset="0"/>
                <a:cs typeface="Times New Roman" panose="02020603050405020304" pitchFamily="18" charset="0"/>
              </a:rPr>
              <a:t>Both the European economy and the World will face great pressures and will have to respond to new development opportunities and solutions, focused on </a:t>
            </a:r>
            <a:r>
              <a:rPr lang="en-GB" sz="2000" dirty="0" err="1">
                <a:latin typeface="Times New Roman" panose="02020603050405020304" pitchFamily="18" charset="0"/>
                <a:cs typeface="Times New Roman" panose="02020603050405020304" pitchFamily="18" charset="0"/>
              </a:rPr>
              <a:t>labor</a:t>
            </a:r>
            <a:r>
              <a:rPr lang="en-GB" sz="2000" dirty="0">
                <a:latin typeface="Times New Roman" panose="02020603050405020304" pitchFamily="18" charset="0"/>
                <a:cs typeface="Times New Roman" panose="02020603050405020304" pitchFamily="18" charset="0"/>
              </a:rPr>
              <a:t> market reform, infrastructure investment, education and competitiveness.</a:t>
            </a:r>
          </a:p>
          <a:p>
            <a:pPr algn="just"/>
            <a:r>
              <a:rPr lang="en-GB" sz="2000" b="1" dirty="0">
                <a:solidFill>
                  <a:srgbClr val="0070C0"/>
                </a:solidFill>
                <a:latin typeface="Times New Roman" panose="02020603050405020304" pitchFamily="18" charset="0"/>
                <a:cs typeface="Times New Roman" panose="02020603050405020304" pitchFamily="18" charset="0"/>
              </a:rPr>
              <a:t>The case of Germany highlights four main areas of concern that will focus on: </a:t>
            </a:r>
            <a:r>
              <a:rPr lang="en-GB" sz="2000" dirty="0">
                <a:latin typeface="Times New Roman" panose="02020603050405020304" pitchFamily="18" charset="0"/>
                <a:cs typeface="Times New Roman" panose="02020603050405020304" pitchFamily="18" charset="0"/>
              </a:rPr>
              <a:t>the continued development of skills, Smart regulations for employment, labour market prevention policies, the complementary role of social dialogue.</a:t>
            </a:r>
          </a:p>
          <a:p>
            <a:pPr algn="just"/>
            <a:r>
              <a:rPr lang="en-GB" sz="2000" b="1" dirty="0">
                <a:solidFill>
                  <a:srgbClr val="0070C0"/>
                </a:solidFill>
                <a:latin typeface="+mj-lt"/>
              </a:rPr>
              <a:t>Human resources within companies will be affected, as the rapid availability of external labour</a:t>
            </a:r>
            <a:r>
              <a:rPr lang="en-GB" sz="2000" dirty="0">
                <a:latin typeface="+mj-lt"/>
              </a:rPr>
              <a:t> can reduce incentives for companies to train staff.</a:t>
            </a:r>
          </a:p>
          <a:p>
            <a:pPr algn="just"/>
            <a:r>
              <a:rPr lang="en-GB" sz="2000" b="1" dirty="0">
                <a:solidFill>
                  <a:srgbClr val="0070C0"/>
                </a:solidFill>
                <a:latin typeface="+mj-lt"/>
              </a:rPr>
              <a:t>We have no reason to say that digitalisation can be a major threat to the labour market as a whole</a:t>
            </a:r>
            <a:r>
              <a:rPr lang="en-GB" sz="2000" dirty="0">
                <a:latin typeface="+mj-lt"/>
              </a:rPr>
              <a:t>. It is important to what extent the workforce will be able and willing to cope with new digital technologies, nanotechnologies, green transformations and eco innovation. It is necessary to adapt the educational systems to these requirements, to change the Paradigm that will form a new way of thinking, a new lifestyle.</a:t>
            </a:r>
          </a:p>
          <a:p>
            <a:pPr algn="just"/>
            <a:r>
              <a:rPr lang="en-GB" sz="2000" b="1" dirty="0">
                <a:solidFill>
                  <a:srgbClr val="0070C0"/>
                </a:solidFill>
                <a:latin typeface="+mj-lt"/>
              </a:rPr>
              <a:t>Education will play a priority role for the future development of the industry, for the personal development of the population</a:t>
            </a:r>
            <a:r>
              <a:rPr lang="en-GB" sz="2000" dirty="0">
                <a:latin typeface="+mj-lt"/>
              </a:rPr>
              <a:t>. University and pre-university education institutions need to keep up with market trends and technological development in order to meet market needs.</a:t>
            </a:r>
          </a:p>
          <a:p>
            <a:pPr algn="just"/>
            <a:r>
              <a:rPr lang="en-GB" sz="2000" b="1" dirty="0">
                <a:solidFill>
                  <a:srgbClr val="0070C0"/>
                </a:solidFill>
                <a:latin typeface="+mj-lt"/>
              </a:rPr>
              <a:t>The professional future refers to the depth of skills, knowledge in industry and vital development sector. </a:t>
            </a:r>
            <a:r>
              <a:rPr lang="en-GB" sz="2000" dirty="0">
                <a:latin typeface="+mj-lt"/>
              </a:rPr>
              <a:t>Our conceptualization of high-tech skills is mainly focused on programs, learning projects that combine high-tech skills with specific complementary skills.</a:t>
            </a:r>
            <a:endParaRPr lang="en-US" sz="2000" dirty="0"/>
          </a:p>
          <a:p>
            <a:endParaRPr lang="en-US" sz="2000" dirty="0"/>
          </a:p>
        </p:txBody>
      </p:sp>
      <p:sp>
        <p:nvSpPr>
          <p:cNvPr id="4" name="Slide Number Placeholder 3"/>
          <p:cNvSpPr>
            <a:spLocks noGrp="1"/>
          </p:cNvSpPr>
          <p:nvPr>
            <p:ph type="sldNum" sz="quarter" idx="12"/>
          </p:nvPr>
        </p:nvSpPr>
        <p:spPr/>
        <p:txBody>
          <a:bodyPr/>
          <a:lstStyle/>
          <a:p>
            <a:fld id="{D1A11A12-0D50-42CC-B80C-B8EA6A778F89}" type="slidenum">
              <a:rPr lang="en-US" smtClean="0"/>
              <a:pPr/>
              <a:t>10</a:t>
            </a:fld>
            <a:endParaRPr lang="en-US"/>
          </a:p>
        </p:txBody>
      </p:sp>
    </p:spTree>
    <p:extLst>
      <p:ext uri="{BB962C8B-B14F-4D97-AF65-F5344CB8AC3E}">
        <p14:creationId xmlns:p14="http://schemas.microsoft.com/office/powerpoint/2010/main" val="2411329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pPr algn="ctr"/>
            <a:r>
              <a:rPr lang="en-US" sz="1600" b="1" dirty="0">
                <a:solidFill>
                  <a:srgbClr val="FF0000"/>
                </a:solidFill>
                <a:latin typeface="Times New Roman" panose="02020603050405020304" pitchFamily="18" charset="0"/>
                <a:cs typeface="Times New Roman" panose="02020603050405020304" pitchFamily="18" charset="0"/>
              </a:rPr>
              <a:t>New Trends in Sustainable Business and Consumption, BASIQ 2020</a:t>
            </a:r>
          </a:p>
        </p:txBody>
      </p:sp>
      <p:sp>
        <p:nvSpPr>
          <p:cNvPr id="3" name="Content Placeholder 2"/>
          <p:cNvSpPr>
            <a:spLocks noGrp="1"/>
          </p:cNvSpPr>
          <p:nvPr>
            <p:ph idx="1"/>
          </p:nvPr>
        </p:nvSpPr>
        <p:spPr>
          <a:xfrm>
            <a:off x="381000" y="762000"/>
            <a:ext cx="7772400" cy="5715000"/>
          </a:xfrm>
        </p:spPr>
        <p:txBody>
          <a:bodyPr>
            <a:normAutofit/>
          </a:bodyPr>
          <a:lstStyle/>
          <a:p>
            <a:pPr marL="114300" indent="0" algn="just">
              <a:buNone/>
            </a:pPr>
            <a:r>
              <a:rPr lang="en-GB" sz="1600" b="1" dirty="0">
                <a:solidFill>
                  <a:srgbClr val="0070C0"/>
                </a:solidFill>
                <a:latin typeface="+mj-lt"/>
              </a:rPr>
              <a:t>The digitalization process of the Romanian society faces a series of essential problems. </a:t>
            </a:r>
            <a:r>
              <a:rPr lang="en-GB" sz="1600" dirty="0">
                <a:latin typeface="+mj-lt"/>
              </a:rPr>
              <a:t>The economic development gap at the regional level can be solved by digitizing regional economy, of companies in development regions and educational institutions, health, culture of public administration, the development of precision agriculture and the digital economy . Therefore, this process will have a massive impact on the development of the labour market. In this article we aim to discuss issues related to the impact of digitalisation on the labour market with the advantages and disadvantages of the digital revolution on the economy, society and, above all, on human resources.</a:t>
            </a:r>
          </a:p>
          <a:p>
            <a:pPr marL="114300" indent="0" algn="just">
              <a:buNone/>
            </a:pPr>
            <a:endParaRPr lang="en-GB" sz="1600" b="1" dirty="0">
              <a:solidFill>
                <a:srgbClr val="FF0000"/>
              </a:solidFill>
              <a:latin typeface="+mj-lt"/>
              <a:cs typeface="Times New Roman" panose="02020603050405020304" pitchFamily="18" charset="0"/>
            </a:endParaRPr>
          </a:p>
          <a:p>
            <a:pPr marL="114300" indent="0">
              <a:buNone/>
            </a:pPr>
            <a:r>
              <a:rPr lang="en-GB" sz="1400" b="1" dirty="0">
                <a:solidFill>
                  <a:srgbClr val="FF0000"/>
                </a:solidFill>
                <a:latin typeface="Times New Roman" panose="02020603050405020304" pitchFamily="18" charset="0"/>
                <a:cs typeface="Times New Roman" panose="02020603050405020304" pitchFamily="18" charset="0"/>
              </a:rPr>
              <a:t>National strategy on the digital agenda for Romania.  </a:t>
            </a:r>
          </a:p>
          <a:p>
            <a:pPr marL="114300" indent="0">
              <a:buNone/>
            </a:pPr>
            <a:r>
              <a:rPr lang="en-GB" sz="1600" dirty="0">
                <a:latin typeface="Times New Roman" panose="02020603050405020304" pitchFamily="18" charset="0"/>
                <a:cs typeface="Times New Roman" panose="02020603050405020304" pitchFamily="18" charset="0"/>
              </a:rPr>
              <a:t>It reflects Romania's needs and vision in terms of the development of the ICT sector. There are 3 major areas for action: </a:t>
            </a:r>
            <a:r>
              <a:rPr lang="en-GB" sz="1600" dirty="0">
                <a:solidFill>
                  <a:srgbClr val="0070C0"/>
                </a:solidFill>
                <a:latin typeface="Times New Roman" panose="02020603050405020304" pitchFamily="18" charset="0"/>
                <a:cs typeface="Times New Roman" panose="02020603050405020304" pitchFamily="18" charset="0"/>
              </a:rPr>
              <a:t>public administration and its modernization, the private sector </a:t>
            </a:r>
            <a:r>
              <a:rPr lang="en-GB" sz="1600" dirty="0">
                <a:latin typeface="Times New Roman" panose="02020603050405020304" pitchFamily="18" charset="0"/>
                <a:cs typeface="Times New Roman" panose="02020603050405020304" pitchFamily="18" charset="0"/>
              </a:rPr>
              <a:t>and </a:t>
            </a:r>
            <a:r>
              <a:rPr lang="en-GB" sz="1600" dirty="0">
                <a:solidFill>
                  <a:srgbClr val="0070C0"/>
                </a:solidFill>
                <a:latin typeface="Times New Roman" panose="02020603050405020304" pitchFamily="18" charset="0"/>
                <a:cs typeface="Times New Roman" panose="02020603050405020304" pitchFamily="18" charset="0"/>
              </a:rPr>
              <a:t>indirect support</a:t>
            </a:r>
            <a:r>
              <a:rPr lang="en-GB" sz="1600" dirty="0">
                <a:latin typeface="Times New Roman" panose="02020603050405020304" pitchFamily="18" charset="0"/>
                <a:cs typeface="Times New Roman" panose="02020603050405020304" pitchFamily="18" charset="0"/>
              </a:rPr>
              <a:t> for its competitiveness and the general population, ensuring access to ICT resources and digital inclusion.</a:t>
            </a:r>
          </a:p>
          <a:p>
            <a:pPr marL="114300" indent="0" algn="just">
              <a:buNone/>
            </a:pPr>
            <a:r>
              <a:rPr lang="en-GB" sz="1600" b="1" dirty="0">
                <a:solidFill>
                  <a:srgbClr val="0070C0"/>
                </a:solidFill>
                <a:latin typeface="Times New Roman" panose="02020603050405020304" pitchFamily="18" charset="0"/>
                <a:cs typeface="Times New Roman" panose="02020603050405020304" pitchFamily="18" charset="0"/>
              </a:rPr>
              <a:t>An important issue for Romania is cyber security, which affects all areas of actions</a:t>
            </a:r>
            <a:r>
              <a:rPr lang="en-GB" sz="1600" dirty="0">
                <a:latin typeface="Times New Roman" panose="02020603050405020304" pitchFamily="18" charset="0"/>
                <a:cs typeface="Times New Roman" panose="02020603050405020304" pitchFamily="18" charset="0"/>
              </a:rPr>
              <a:t>. At the level of the private sector, Romania's vision is primarily the development of electronic commerce to ensure retail sales, for further integration into the digital single market</a:t>
            </a:r>
            <a:endParaRPr lang="ro-RO" sz="1600" dirty="0">
              <a:latin typeface="Times New Roman" panose="02020603050405020304" pitchFamily="18" charset="0"/>
              <a:cs typeface="Times New Roman" panose="02020603050405020304" pitchFamily="18" charset="0"/>
            </a:endParaRPr>
          </a:p>
          <a:p>
            <a:pPr marL="114300" indent="0" algn="just">
              <a:buNone/>
            </a:pPr>
            <a:r>
              <a:rPr lang="en-GB" sz="1600" b="1" dirty="0">
                <a:solidFill>
                  <a:srgbClr val="0070C0"/>
                </a:solidFill>
                <a:latin typeface="Times New Roman" panose="02020603050405020304" pitchFamily="18" charset="0"/>
                <a:cs typeface="Times New Roman" panose="02020603050405020304" pitchFamily="18" charset="0"/>
              </a:rPr>
              <a:t>At the general level of the Romanian population, the most important need is the degree of use of broadband internet infrastructures</a:t>
            </a:r>
            <a:r>
              <a:rPr lang="en-GB" sz="1600" dirty="0">
                <a:latin typeface="Times New Roman" panose="02020603050405020304" pitchFamily="18" charset="0"/>
                <a:cs typeface="Times New Roman" panose="02020603050405020304" pitchFamily="18" charset="0"/>
              </a:rPr>
              <a:t>, both in terms of the total population and in the form of the urban-rural relationship.</a:t>
            </a:r>
          </a:p>
          <a:p>
            <a:pPr marL="114300" indent="0" algn="ctr">
              <a:buNone/>
            </a:pPr>
            <a:endParaRPr lang="ro-RO" sz="1600" b="1" dirty="0">
              <a:solidFill>
                <a:srgbClr val="FF0000"/>
              </a:solidFill>
              <a:latin typeface="Times New Roman" panose="02020603050405020304" pitchFamily="18" charset="0"/>
              <a:cs typeface="Times New Roman" panose="02020603050405020304" pitchFamily="18" charset="0"/>
            </a:endParaRPr>
          </a:p>
          <a:p>
            <a:pPr marL="114300" indent="0" algn="ctr">
              <a:buNone/>
            </a:pPr>
            <a:endParaRPr lang="en-US" sz="1400"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A11A12-0D50-42CC-B80C-B8EA6A778F89}" type="slidenum">
              <a:rPr lang="en-US" smtClean="0"/>
              <a:pPr/>
              <a:t>2</a:t>
            </a:fld>
            <a:endParaRPr lang="en-US"/>
          </a:p>
        </p:txBody>
      </p:sp>
    </p:spTree>
    <p:extLst>
      <p:ext uri="{BB962C8B-B14F-4D97-AF65-F5344CB8AC3E}">
        <p14:creationId xmlns:p14="http://schemas.microsoft.com/office/powerpoint/2010/main" val="506246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304800"/>
          </a:xfrm>
        </p:spPr>
        <p:txBody>
          <a:bodyPr/>
          <a:lstStyle/>
          <a:p>
            <a:pPr algn="ctr"/>
            <a:br>
              <a:rPr lang="en-US" sz="1600" b="1" dirty="0">
                <a:solidFill>
                  <a:srgbClr val="FF0000"/>
                </a:solidFill>
              </a:rPr>
            </a:br>
            <a:br>
              <a:rPr lang="en-US" sz="1600" b="1" dirty="0">
                <a:solidFill>
                  <a:srgbClr val="FF0000"/>
                </a:solidFill>
              </a:rPr>
            </a:br>
            <a:r>
              <a:rPr lang="en-GB" sz="1600" b="1" dirty="0"/>
              <a:t> </a:t>
            </a:r>
            <a:r>
              <a:rPr lang="en-GB" sz="1800" b="1" dirty="0">
                <a:solidFill>
                  <a:srgbClr val="FF0000"/>
                </a:solidFill>
                <a:latin typeface="Times New Roman" panose="02020603050405020304" pitchFamily="18" charset="0"/>
                <a:cs typeface="Times New Roman" panose="02020603050405020304" pitchFamily="18" charset="0"/>
              </a:rPr>
              <a:t>National strategy on the digital agenda for Romania </a:t>
            </a:r>
            <a:br>
              <a:rPr lang="vi-VN" sz="2000" dirty="0">
                <a:solidFill>
                  <a:srgbClr val="FF0000"/>
                </a:solidFill>
              </a:rPr>
            </a:br>
            <a:endParaRPr lang="en-US" sz="2000" dirty="0">
              <a:solidFill>
                <a:srgbClr val="FF0000"/>
              </a:solidFill>
            </a:endParaRPr>
          </a:p>
        </p:txBody>
      </p:sp>
      <p:sp>
        <p:nvSpPr>
          <p:cNvPr id="3" name="Content Placeholder 2"/>
          <p:cNvSpPr>
            <a:spLocks noGrp="1"/>
          </p:cNvSpPr>
          <p:nvPr>
            <p:ph idx="1"/>
          </p:nvPr>
        </p:nvSpPr>
        <p:spPr>
          <a:xfrm>
            <a:off x="457200" y="609600"/>
            <a:ext cx="7696200" cy="5638800"/>
          </a:xfrm>
        </p:spPr>
        <p:txBody>
          <a:bodyPr>
            <a:normAutofit fontScale="92500" lnSpcReduction="10000"/>
          </a:bodyPr>
          <a:lstStyle/>
          <a:p>
            <a:pPr algn="just"/>
            <a:r>
              <a:rPr lang="en-GB" sz="1600" b="1" dirty="0">
                <a:solidFill>
                  <a:srgbClr val="0070C0"/>
                </a:solidFill>
                <a:latin typeface="Times New Roman" panose="02020603050405020304" pitchFamily="18" charset="0"/>
                <a:cs typeface="Times New Roman" panose="02020603050405020304" pitchFamily="18" charset="0"/>
              </a:rPr>
              <a:t>It reflects Romania's needs and vision in terms of the development of the ICT sector. </a:t>
            </a:r>
            <a:r>
              <a:rPr lang="en-GB" sz="1600" dirty="0">
                <a:latin typeface="Times New Roman" panose="02020603050405020304" pitchFamily="18" charset="0"/>
                <a:cs typeface="Times New Roman" panose="02020603050405020304" pitchFamily="18" charset="0"/>
              </a:rPr>
              <a:t>There are 3 major areas of action: public administration and its modernization, the private sector and indirect support for its competitiveness and large population, ensuring access to ICT resources and digital inclusion.</a:t>
            </a:r>
          </a:p>
          <a:p>
            <a:pPr algn="just"/>
            <a:r>
              <a:rPr lang="en-GB" sz="1600" b="1" dirty="0">
                <a:solidFill>
                  <a:srgbClr val="0070C0"/>
                </a:solidFill>
                <a:latin typeface="Times New Roman" panose="02020603050405020304" pitchFamily="18" charset="0"/>
                <a:cs typeface="Times New Roman" panose="02020603050405020304" pitchFamily="18" charset="0"/>
              </a:rPr>
              <a:t>An important issue for Romania is cyber security, which affects all areas of action. </a:t>
            </a:r>
            <a:r>
              <a:rPr lang="en-GB" sz="1600" dirty="0">
                <a:latin typeface="Times New Roman" panose="02020603050405020304" pitchFamily="18" charset="0"/>
                <a:cs typeface="Times New Roman" panose="02020603050405020304" pitchFamily="18" charset="0"/>
              </a:rPr>
              <a:t>At the level of the private sector, Romania's vision is primarily the development of electronic commerce to ensure retail sales, for further integration into the digital single market.</a:t>
            </a:r>
          </a:p>
          <a:p>
            <a:pPr algn="just"/>
            <a:r>
              <a:rPr lang="en-GB" sz="1600" b="1" dirty="0">
                <a:solidFill>
                  <a:srgbClr val="0070C0"/>
                </a:solidFill>
                <a:latin typeface="Times New Roman" panose="02020603050405020304" pitchFamily="18" charset="0"/>
                <a:cs typeface="Times New Roman" panose="02020603050405020304" pitchFamily="18" charset="0"/>
              </a:rPr>
              <a:t>At the general level of the Romanian population, the most important need is the degree of use of broadband internet infrastructure, </a:t>
            </a:r>
            <a:r>
              <a:rPr lang="en-GB" sz="1600" dirty="0">
                <a:latin typeface="Times New Roman" panose="02020603050405020304" pitchFamily="18" charset="0"/>
                <a:cs typeface="Times New Roman" panose="02020603050405020304" pitchFamily="18" charset="0"/>
              </a:rPr>
              <a:t>both in terms of the total population and in the form of the urban-rural relationship.</a:t>
            </a:r>
          </a:p>
          <a:p>
            <a:pPr algn="ctr">
              <a:buNone/>
            </a:pPr>
            <a:r>
              <a:rPr lang="ro-RO" sz="1700" b="1" dirty="0">
                <a:solidFill>
                  <a:srgbClr val="FF0000"/>
                </a:solidFill>
                <a:latin typeface="Times New Roman" panose="02020603050405020304" pitchFamily="18" charset="0"/>
                <a:cs typeface="Times New Roman" panose="02020603050405020304" pitchFamily="18" charset="0"/>
              </a:rPr>
              <a:t>PRIORITY AREAS OF ACTION</a:t>
            </a:r>
            <a:endParaRPr lang="en-GB" sz="1700" b="1" dirty="0">
              <a:solidFill>
                <a:srgbClr val="FF0000"/>
              </a:solidFill>
              <a:latin typeface="Times New Roman" panose="02020603050405020304" pitchFamily="18" charset="0"/>
              <a:cs typeface="Times New Roman" panose="02020603050405020304" pitchFamily="18" charset="0"/>
            </a:endParaRPr>
          </a:p>
          <a:p>
            <a:pPr marL="457200" indent="-342900" algn="just">
              <a:buAutoNum type="arabicPeriod"/>
            </a:pPr>
            <a:r>
              <a:rPr lang="en-GB" sz="1700" b="1" dirty="0">
                <a:solidFill>
                  <a:srgbClr val="0070C0"/>
                </a:solidFill>
                <a:latin typeface="Times New Roman" panose="02020603050405020304" pitchFamily="18" charset="0"/>
                <a:cs typeface="Times New Roman" panose="02020603050405020304" pitchFamily="18" charset="0"/>
              </a:rPr>
              <a:t>Electronic governance, interoperability, security </a:t>
            </a:r>
            <a:r>
              <a:rPr lang="en-GB" sz="1700" dirty="0">
                <a:latin typeface="Times New Roman" panose="02020603050405020304" pitchFamily="18" charset="0"/>
                <a:cs typeface="Times New Roman" panose="02020603050405020304" pitchFamily="18" charset="0"/>
              </a:rPr>
              <a:t>of computer networks and systems, cloud computing and social media. Field of action.</a:t>
            </a:r>
          </a:p>
          <a:p>
            <a:pPr marL="457200" indent="-342900" algn="just">
              <a:buFont typeface="+mj-lt"/>
              <a:buAutoNum type="arabicPeriod"/>
            </a:pPr>
            <a:r>
              <a:rPr lang="en-GB" sz="1700" b="1" dirty="0">
                <a:solidFill>
                  <a:srgbClr val="0070C0"/>
                </a:solidFill>
                <a:latin typeface="Times New Roman" panose="02020603050405020304" pitchFamily="18" charset="0"/>
                <a:cs typeface="Times New Roman" panose="02020603050405020304" pitchFamily="18" charset="0"/>
              </a:rPr>
              <a:t>ICT in education, health and culture</a:t>
            </a:r>
            <a:r>
              <a:rPr lang="en-GB" sz="1700" b="1" dirty="0">
                <a:latin typeface="Times New Roman" panose="02020603050405020304" pitchFamily="18" charset="0"/>
                <a:cs typeface="Times New Roman" panose="02020603050405020304" pitchFamily="18" charset="0"/>
              </a:rPr>
              <a:t>.</a:t>
            </a:r>
          </a:p>
          <a:p>
            <a:pPr marL="457200" indent="-342900" algn="just">
              <a:buFont typeface="+mj-lt"/>
              <a:buAutoNum type="arabicPeriod"/>
            </a:pPr>
            <a:r>
              <a:rPr lang="en-GB" sz="1700" b="1" dirty="0">
                <a:solidFill>
                  <a:srgbClr val="0070C0"/>
                </a:solidFill>
                <a:latin typeface="Times New Roman" panose="02020603050405020304" pitchFamily="18" charset="0"/>
                <a:cs typeface="Times New Roman" panose="02020603050405020304" pitchFamily="18" charset="0"/>
              </a:rPr>
              <a:t>E-commerce, ICT and research-development-innovation. </a:t>
            </a:r>
            <a:r>
              <a:rPr lang="en-GB" sz="1700" dirty="0">
                <a:latin typeface="Times New Roman" panose="02020603050405020304" pitchFamily="18" charset="0"/>
                <a:cs typeface="Times New Roman" panose="02020603050405020304" pitchFamily="18" charset="0"/>
              </a:rPr>
              <a:t>Development of the Romanian economy in line with global trends implies the long-term development of the online commerce </a:t>
            </a:r>
            <a:r>
              <a:rPr lang="en-GB" sz="1700" dirty="0" err="1">
                <a:latin typeface="Times New Roman" panose="02020603050405020304" pitchFamily="18" charset="0"/>
                <a:cs typeface="Times New Roman" panose="02020603050405020304" pitchFamily="18" charset="0"/>
              </a:rPr>
              <a:t>sector.The</a:t>
            </a:r>
            <a:r>
              <a:rPr lang="en-GB" sz="1700" dirty="0">
                <a:latin typeface="Times New Roman" panose="02020603050405020304" pitchFamily="18" charset="0"/>
                <a:cs typeface="Times New Roman" panose="02020603050405020304" pitchFamily="18" charset="0"/>
              </a:rPr>
              <a:t> implementation of actions in the field of action 3 generated in the period 2014-2020, an estimated impact on the Romanian economy.</a:t>
            </a:r>
          </a:p>
          <a:p>
            <a:pPr marL="457200" indent="-342900" algn="just">
              <a:buFont typeface="+mj-lt"/>
              <a:buAutoNum type="arabicPeriod"/>
            </a:pPr>
            <a:endParaRPr lang="ro-RO" sz="1700" dirty="0">
              <a:latin typeface="Times New Roman" panose="02020603050405020304" pitchFamily="18" charset="0"/>
              <a:cs typeface="Times New Roman" panose="02020603050405020304" pitchFamily="18" charset="0"/>
            </a:endParaRPr>
          </a:p>
          <a:p>
            <a:pPr marL="114300" indent="0" algn="just">
              <a:buNone/>
            </a:pPr>
            <a:r>
              <a:rPr lang="en-GB" sz="1900" dirty="0">
                <a:latin typeface="Times New Roman" panose="02020603050405020304" pitchFamily="18" charset="0"/>
                <a:cs typeface="Times New Roman" panose="02020603050405020304" pitchFamily="18" charset="0"/>
              </a:rPr>
              <a:t>Moving to a new paradigm, from the information society to the virtual </a:t>
            </a:r>
            <a:r>
              <a:rPr lang="en-GB" sz="1900" dirty="0" err="1">
                <a:latin typeface="Times New Roman" panose="02020603050405020304" pitchFamily="18" charset="0"/>
                <a:cs typeface="Times New Roman" panose="02020603050405020304" pitchFamily="18" charset="0"/>
              </a:rPr>
              <a:t>society,has</a:t>
            </a:r>
            <a:r>
              <a:rPr lang="en-GB" sz="1900" dirty="0">
                <a:latin typeface="Times New Roman" panose="02020603050405020304" pitchFamily="18" charset="0"/>
                <a:cs typeface="Times New Roman" panose="02020603050405020304" pitchFamily="18" charset="0"/>
              </a:rPr>
              <a:t> had a major impact on the way individuals conduct their activities, communicate and share their knowledge through collaboration.</a:t>
            </a:r>
            <a:br>
              <a:rPr lang="vi-VN" sz="1900" b="1" dirty="0">
                <a:latin typeface="Times New Roman" panose="02020603050405020304" pitchFamily="18" charset="0"/>
                <a:cs typeface="Times New Roman" panose="02020603050405020304" pitchFamily="18" charset="0"/>
              </a:rPr>
            </a:br>
            <a:endParaRPr lang="en-US" sz="1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A11A12-0D50-42CC-B80C-B8EA6A778F89}" type="slidenum">
              <a:rPr lang="en-US" smtClean="0"/>
              <a:pPr/>
              <a:t>3</a:t>
            </a:fld>
            <a:endParaRPr lang="en-US"/>
          </a:p>
        </p:txBody>
      </p:sp>
    </p:spTree>
    <p:extLst>
      <p:ext uri="{BB962C8B-B14F-4D97-AF65-F5344CB8AC3E}">
        <p14:creationId xmlns:p14="http://schemas.microsoft.com/office/powerpoint/2010/main" val="3686958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515101" cy="838200"/>
          </a:xfrm>
        </p:spPr>
        <p:txBody>
          <a:bodyPr/>
          <a:lstStyle/>
          <a:p>
            <a:pPr algn="ctr"/>
            <a:r>
              <a:rPr lang="en-US" sz="1400" dirty="0" err="1"/>
              <a:t>Tabel</a:t>
            </a:r>
            <a:r>
              <a:rPr lang="en-US" sz="1400" dirty="0"/>
              <a:t> 1. Structure of households that have access to the Internet at home, according to the occupational status of the head of household, total house holding at national level </a:t>
            </a:r>
            <a:endParaRPr lang="en-US" sz="1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7620000" cy="2286000"/>
          </a:xfrm>
        </p:spPr>
        <p:txBody>
          <a:bodyPr>
            <a:normAutofit/>
          </a:bodyPr>
          <a:lstStyle/>
          <a:p>
            <a:pPr marL="114300" indent="0" algn="just">
              <a:buNone/>
            </a:pPr>
            <a:endParaRPr lang="en-GB" sz="900" dirty="0">
              <a:latin typeface="Times New Roman" panose="02020603050405020304" pitchFamily="18" charset="0"/>
              <a:cs typeface="Times New Roman" panose="02020603050405020304" pitchFamily="18" charset="0"/>
            </a:endParaRPr>
          </a:p>
          <a:p>
            <a:pPr marL="114300" indent="0" algn="just">
              <a:buNone/>
            </a:pPr>
            <a:endParaRPr lang="en-US" sz="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A11A12-0D50-42CC-B80C-B8EA6A778F89}" type="slidenum">
              <a:rPr lang="en-US" smtClean="0"/>
              <a:pPr/>
              <a:t>4</a:t>
            </a:fld>
            <a:endParaRPr lang="en-US"/>
          </a:p>
        </p:txBody>
      </p:sp>
      <p:sp>
        <p:nvSpPr>
          <p:cNvPr id="5" name="Title 1"/>
          <p:cNvSpPr txBox="1">
            <a:spLocks/>
          </p:cNvSpPr>
          <p:nvPr/>
        </p:nvSpPr>
        <p:spPr>
          <a:xfrm>
            <a:off x="381000" y="228600"/>
            <a:ext cx="7848600" cy="838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marL="285750" indent="-285750" algn="ctr">
              <a:buFontTx/>
              <a:buChar char="-"/>
            </a:pPr>
            <a:endParaRPr lang="en-US" sz="1400" b="1" dirty="0">
              <a:solidFill>
                <a:schemeClr val="tx1"/>
              </a:solidFill>
            </a:endParaRPr>
          </a:p>
          <a:p>
            <a:pPr marL="285750" indent="-285750" algn="ctr">
              <a:buFontTx/>
              <a:buChar char="-"/>
            </a:pPr>
            <a:endParaRPr lang="en-US" sz="1400" b="1" dirty="0">
              <a:solidFill>
                <a:schemeClr val="tx1"/>
              </a:solidFill>
            </a:endParaRPr>
          </a:p>
          <a:p>
            <a:pPr marL="285750" indent="-285750" algn="ctr">
              <a:buFontTx/>
              <a:buChar char="-"/>
            </a:pPr>
            <a:endParaRPr lang="en-US" sz="1400" b="1" dirty="0"/>
          </a:p>
          <a:p>
            <a:pPr marL="285750" indent="-285750">
              <a:buFontTx/>
              <a:buChar char="-"/>
            </a:pPr>
            <a:r>
              <a:rPr lang="ro-RO" sz="1400" b="1" dirty="0"/>
              <a:t>% of total households with internet access at home</a:t>
            </a:r>
            <a:r>
              <a:rPr lang="en-US" sz="1400" b="1" dirty="0"/>
              <a:t>. . Occupational status of the head of household.</a:t>
            </a:r>
            <a:r>
              <a:rPr lang="ro-RO" sz="1400" b="1" dirty="0"/>
              <a:t> </a:t>
            </a:r>
            <a:endParaRPr lang="en-US" sz="1400" b="1"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01099224"/>
              </p:ext>
            </p:extLst>
          </p:nvPr>
        </p:nvGraphicFramePr>
        <p:xfrm>
          <a:off x="685798" y="1080281"/>
          <a:ext cx="7086602" cy="2325198"/>
        </p:xfrm>
        <a:graphic>
          <a:graphicData uri="http://schemas.openxmlformats.org/drawingml/2006/table">
            <a:tbl>
              <a:tblPr firstRow="1" bandRow="1">
                <a:tableStyleId>{5C22544A-7EE6-4342-B048-85BDC9FD1C3A}</a:tableStyleId>
              </a:tblPr>
              <a:tblGrid>
                <a:gridCol w="1196051">
                  <a:extLst>
                    <a:ext uri="{9D8B030D-6E8A-4147-A177-3AD203B41FA5}">
                      <a16:colId xmlns:a16="http://schemas.microsoft.com/office/drawing/2014/main" val="20000"/>
                    </a:ext>
                  </a:extLst>
                </a:gridCol>
                <a:gridCol w="1196051">
                  <a:extLst>
                    <a:ext uri="{9D8B030D-6E8A-4147-A177-3AD203B41FA5}">
                      <a16:colId xmlns:a16="http://schemas.microsoft.com/office/drawing/2014/main" val="20001"/>
                    </a:ext>
                  </a:extLst>
                </a:gridCol>
                <a:gridCol w="1196051">
                  <a:extLst>
                    <a:ext uri="{9D8B030D-6E8A-4147-A177-3AD203B41FA5}">
                      <a16:colId xmlns:a16="http://schemas.microsoft.com/office/drawing/2014/main" val="20002"/>
                    </a:ext>
                  </a:extLst>
                </a:gridCol>
                <a:gridCol w="1196051">
                  <a:extLst>
                    <a:ext uri="{9D8B030D-6E8A-4147-A177-3AD203B41FA5}">
                      <a16:colId xmlns:a16="http://schemas.microsoft.com/office/drawing/2014/main" val="20003"/>
                    </a:ext>
                  </a:extLst>
                </a:gridCol>
                <a:gridCol w="1196051">
                  <a:extLst>
                    <a:ext uri="{9D8B030D-6E8A-4147-A177-3AD203B41FA5}">
                      <a16:colId xmlns:a16="http://schemas.microsoft.com/office/drawing/2014/main" val="20004"/>
                    </a:ext>
                  </a:extLst>
                </a:gridCol>
                <a:gridCol w="1106347">
                  <a:extLst>
                    <a:ext uri="{9D8B030D-6E8A-4147-A177-3AD203B41FA5}">
                      <a16:colId xmlns:a16="http://schemas.microsoft.com/office/drawing/2014/main" val="20005"/>
                    </a:ext>
                  </a:extLst>
                </a:gridCol>
              </a:tblGrid>
              <a:tr h="316773">
                <a:tc>
                  <a:txBody>
                    <a:bodyPr/>
                    <a:lstStyle/>
                    <a:p>
                      <a:pPr algn="ctr"/>
                      <a:r>
                        <a:rPr lang="en-US" sz="1200" dirty="0">
                          <a:solidFill>
                            <a:schemeClr val="tx1"/>
                          </a:solidFill>
                        </a:rPr>
                        <a:t>Table 1. </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453509">
                <a:tc>
                  <a:txBody>
                    <a:bodyPr/>
                    <a:lstStyle/>
                    <a:p>
                      <a:endParaRPr lang="en-US" dirty="0"/>
                    </a:p>
                  </a:txBody>
                  <a:tcPr/>
                </a:tc>
                <a:tc>
                  <a:txBody>
                    <a:bodyPr/>
                    <a:lstStyle/>
                    <a:p>
                      <a:pPr algn="ctr"/>
                      <a:r>
                        <a:rPr lang="en-US" sz="1200" b="1" dirty="0"/>
                        <a:t>employee</a:t>
                      </a:r>
                    </a:p>
                  </a:txBody>
                  <a:tcPr/>
                </a:tc>
                <a:tc>
                  <a:txBody>
                    <a:bodyPr/>
                    <a:lstStyle/>
                    <a:p>
                      <a:pPr algn="ctr"/>
                      <a:r>
                        <a:rPr lang="en-US" sz="1200" b="1" dirty="0"/>
                        <a:t>Self-</a:t>
                      </a:r>
                    </a:p>
                    <a:p>
                      <a:pPr algn="ctr"/>
                      <a:r>
                        <a:rPr lang="en-US" sz="1200" b="1" dirty="0"/>
                        <a:t>employed</a:t>
                      </a:r>
                    </a:p>
                  </a:txBody>
                  <a:tcPr/>
                </a:tc>
                <a:tc>
                  <a:txBody>
                    <a:bodyPr/>
                    <a:lstStyle/>
                    <a:p>
                      <a:pPr algn="ctr"/>
                      <a:r>
                        <a:rPr lang="en-US" sz="1200" b="1" dirty="0"/>
                        <a:t>unemployed</a:t>
                      </a:r>
                    </a:p>
                  </a:txBody>
                  <a:tcPr/>
                </a:tc>
                <a:tc>
                  <a:txBody>
                    <a:bodyPr/>
                    <a:lstStyle/>
                    <a:p>
                      <a:pPr algn="ctr"/>
                      <a:r>
                        <a:rPr lang="en-US" sz="1200" b="1" dirty="0"/>
                        <a:t>retired</a:t>
                      </a:r>
                    </a:p>
                  </a:txBody>
                  <a:tcPr/>
                </a:tc>
                <a:tc>
                  <a:txBody>
                    <a:bodyPr/>
                    <a:lstStyle/>
                    <a:p>
                      <a:pPr algn="ctr"/>
                      <a:r>
                        <a:rPr lang="en-US" sz="1200" b="1" dirty="0"/>
                        <a:t>Other inactive person </a:t>
                      </a:r>
                    </a:p>
                  </a:txBody>
                  <a:tcPr/>
                </a:tc>
                <a:extLst>
                  <a:ext uri="{0D108BD9-81ED-4DB2-BD59-A6C34878D82A}">
                    <a16:rowId xmlns:a16="http://schemas.microsoft.com/office/drawing/2014/main" val="10001"/>
                  </a:ext>
                </a:extLst>
              </a:tr>
              <a:tr h="250373">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2014</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58,8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9,9</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2,4</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25,2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3,7</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250373">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2015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58,8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10,4</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25,8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3,4</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250373">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2016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58,8</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9,4</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1,7</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27,1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3</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250373">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2017</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56</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1,9</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27,3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3,8</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250373">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2018</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56,5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9,6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2</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28,8</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3,1</a:t>
                      </a:r>
                      <a:endParaRPr lang="en-US"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r h="250373">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2019</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53,9</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10,7</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1,3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30,4</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3,7</a:t>
                      </a:r>
                      <a:endParaRPr lang="en-US"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44910879"/>
              </p:ext>
            </p:extLst>
          </p:nvPr>
        </p:nvGraphicFramePr>
        <p:xfrm>
          <a:off x="838200" y="4114799"/>
          <a:ext cx="7086600" cy="2011680"/>
        </p:xfrm>
        <a:graphic>
          <a:graphicData uri="http://schemas.openxmlformats.org/drawingml/2006/table">
            <a:tbl>
              <a:tblPr firstRow="1" bandRow="1">
                <a:tableStyleId>{5C22544A-7EE6-4342-B048-85BDC9FD1C3A}</a:tableStyleId>
              </a:tblPr>
              <a:tblGrid>
                <a:gridCol w="228600">
                  <a:extLst>
                    <a:ext uri="{9D8B030D-6E8A-4147-A177-3AD203B41FA5}">
                      <a16:colId xmlns:a16="http://schemas.microsoft.com/office/drawing/2014/main" val="20000"/>
                    </a:ext>
                  </a:extLst>
                </a:gridCol>
                <a:gridCol w="716280">
                  <a:extLst>
                    <a:ext uri="{9D8B030D-6E8A-4147-A177-3AD203B41FA5}">
                      <a16:colId xmlns:a16="http://schemas.microsoft.com/office/drawing/2014/main" val="20001"/>
                    </a:ext>
                  </a:extLst>
                </a:gridCol>
                <a:gridCol w="472440">
                  <a:extLst>
                    <a:ext uri="{9D8B030D-6E8A-4147-A177-3AD203B41FA5}">
                      <a16:colId xmlns:a16="http://schemas.microsoft.com/office/drawing/2014/main" val="20002"/>
                    </a:ext>
                  </a:extLst>
                </a:gridCol>
                <a:gridCol w="472440">
                  <a:extLst>
                    <a:ext uri="{9D8B030D-6E8A-4147-A177-3AD203B41FA5}">
                      <a16:colId xmlns:a16="http://schemas.microsoft.com/office/drawing/2014/main" val="20003"/>
                    </a:ext>
                  </a:extLst>
                </a:gridCol>
                <a:gridCol w="472440">
                  <a:extLst>
                    <a:ext uri="{9D8B030D-6E8A-4147-A177-3AD203B41FA5}">
                      <a16:colId xmlns:a16="http://schemas.microsoft.com/office/drawing/2014/main" val="20004"/>
                    </a:ext>
                  </a:extLst>
                </a:gridCol>
                <a:gridCol w="472440">
                  <a:extLst>
                    <a:ext uri="{9D8B030D-6E8A-4147-A177-3AD203B41FA5}">
                      <a16:colId xmlns:a16="http://schemas.microsoft.com/office/drawing/2014/main" val="20005"/>
                    </a:ext>
                  </a:extLst>
                </a:gridCol>
                <a:gridCol w="472440">
                  <a:extLst>
                    <a:ext uri="{9D8B030D-6E8A-4147-A177-3AD203B41FA5}">
                      <a16:colId xmlns:a16="http://schemas.microsoft.com/office/drawing/2014/main" val="20006"/>
                    </a:ext>
                  </a:extLst>
                </a:gridCol>
                <a:gridCol w="472440">
                  <a:extLst>
                    <a:ext uri="{9D8B030D-6E8A-4147-A177-3AD203B41FA5}">
                      <a16:colId xmlns:a16="http://schemas.microsoft.com/office/drawing/2014/main" val="20007"/>
                    </a:ext>
                  </a:extLst>
                </a:gridCol>
                <a:gridCol w="472440">
                  <a:extLst>
                    <a:ext uri="{9D8B030D-6E8A-4147-A177-3AD203B41FA5}">
                      <a16:colId xmlns:a16="http://schemas.microsoft.com/office/drawing/2014/main" val="20008"/>
                    </a:ext>
                  </a:extLst>
                </a:gridCol>
                <a:gridCol w="472440">
                  <a:extLst>
                    <a:ext uri="{9D8B030D-6E8A-4147-A177-3AD203B41FA5}">
                      <a16:colId xmlns:a16="http://schemas.microsoft.com/office/drawing/2014/main" val="20009"/>
                    </a:ext>
                  </a:extLst>
                </a:gridCol>
                <a:gridCol w="472440">
                  <a:extLst>
                    <a:ext uri="{9D8B030D-6E8A-4147-A177-3AD203B41FA5}">
                      <a16:colId xmlns:a16="http://schemas.microsoft.com/office/drawing/2014/main" val="20010"/>
                    </a:ext>
                  </a:extLst>
                </a:gridCol>
                <a:gridCol w="472440">
                  <a:extLst>
                    <a:ext uri="{9D8B030D-6E8A-4147-A177-3AD203B41FA5}">
                      <a16:colId xmlns:a16="http://schemas.microsoft.com/office/drawing/2014/main" val="20011"/>
                    </a:ext>
                  </a:extLst>
                </a:gridCol>
                <a:gridCol w="472440">
                  <a:extLst>
                    <a:ext uri="{9D8B030D-6E8A-4147-A177-3AD203B41FA5}">
                      <a16:colId xmlns:a16="http://schemas.microsoft.com/office/drawing/2014/main" val="20012"/>
                    </a:ext>
                  </a:extLst>
                </a:gridCol>
                <a:gridCol w="472440">
                  <a:extLst>
                    <a:ext uri="{9D8B030D-6E8A-4147-A177-3AD203B41FA5}">
                      <a16:colId xmlns:a16="http://schemas.microsoft.com/office/drawing/2014/main" val="20013"/>
                    </a:ext>
                  </a:extLst>
                </a:gridCol>
                <a:gridCol w="472440">
                  <a:extLst>
                    <a:ext uri="{9D8B030D-6E8A-4147-A177-3AD203B41FA5}">
                      <a16:colId xmlns:a16="http://schemas.microsoft.com/office/drawing/2014/main" val="20014"/>
                    </a:ext>
                  </a:extLst>
                </a:gridCol>
              </a:tblGrid>
              <a:tr h="415455">
                <a:tc>
                  <a:txBody>
                    <a:bodyPr/>
                    <a:lstStyle/>
                    <a:p>
                      <a:endParaRPr lang="en-US" sz="1200" dirty="0">
                        <a:solidFill>
                          <a:schemeClr val="tx1"/>
                        </a:solidFill>
                      </a:endParaRPr>
                    </a:p>
                  </a:txBody>
                  <a:tcPr/>
                </a:tc>
                <a:tc>
                  <a:txBody>
                    <a:bodyPr/>
                    <a:lstStyle/>
                    <a:p>
                      <a:r>
                        <a:rPr lang="en-US" sz="1200" dirty="0">
                          <a:solidFill>
                            <a:schemeClr val="tx1"/>
                          </a:solidFill>
                        </a:rPr>
                        <a:t>Tabel2</a:t>
                      </a:r>
                    </a:p>
                  </a:txBody>
                  <a:tcPr/>
                </a:tc>
                <a:tc>
                  <a:txBody>
                    <a:bodyPr/>
                    <a:lstStyle/>
                    <a:p>
                      <a:r>
                        <a:rPr lang="en-US" sz="900" dirty="0">
                          <a:solidFill>
                            <a:schemeClr val="tx1"/>
                          </a:solidFill>
                        </a:rPr>
                        <a:t>2007</a:t>
                      </a:r>
                    </a:p>
                  </a:txBody>
                  <a:tcPr/>
                </a:tc>
                <a:tc>
                  <a:txBody>
                    <a:bodyPr/>
                    <a:lstStyle/>
                    <a:p>
                      <a:r>
                        <a:rPr lang="en-US" sz="900" dirty="0">
                          <a:solidFill>
                            <a:schemeClr val="tx1"/>
                          </a:solidFill>
                        </a:rPr>
                        <a:t>2008</a:t>
                      </a:r>
                    </a:p>
                  </a:txBody>
                  <a:tcPr/>
                </a:tc>
                <a:tc>
                  <a:txBody>
                    <a:bodyPr/>
                    <a:lstStyle/>
                    <a:p>
                      <a:r>
                        <a:rPr lang="en-US" sz="900" dirty="0">
                          <a:solidFill>
                            <a:schemeClr val="tx1"/>
                          </a:solidFill>
                        </a:rPr>
                        <a:t>2009</a:t>
                      </a:r>
                    </a:p>
                  </a:txBody>
                  <a:tcPr/>
                </a:tc>
                <a:tc>
                  <a:txBody>
                    <a:bodyPr/>
                    <a:lstStyle/>
                    <a:p>
                      <a:r>
                        <a:rPr lang="en-US" sz="900" dirty="0">
                          <a:solidFill>
                            <a:schemeClr val="tx1"/>
                          </a:solidFill>
                        </a:rPr>
                        <a:t>2010</a:t>
                      </a:r>
                    </a:p>
                  </a:txBody>
                  <a:tcPr/>
                </a:tc>
                <a:tc>
                  <a:txBody>
                    <a:bodyPr/>
                    <a:lstStyle/>
                    <a:p>
                      <a:r>
                        <a:rPr lang="en-US" sz="900" dirty="0">
                          <a:solidFill>
                            <a:schemeClr val="tx1"/>
                          </a:solidFill>
                        </a:rPr>
                        <a:t>2011</a:t>
                      </a:r>
                    </a:p>
                  </a:txBody>
                  <a:tcPr/>
                </a:tc>
                <a:tc>
                  <a:txBody>
                    <a:bodyPr/>
                    <a:lstStyle/>
                    <a:p>
                      <a:r>
                        <a:rPr lang="en-US" sz="900" dirty="0">
                          <a:solidFill>
                            <a:schemeClr val="tx1"/>
                          </a:solidFill>
                        </a:rPr>
                        <a:t>2012</a:t>
                      </a:r>
                    </a:p>
                  </a:txBody>
                  <a:tcPr/>
                </a:tc>
                <a:tc>
                  <a:txBody>
                    <a:bodyPr/>
                    <a:lstStyle/>
                    <a:p>
                      <a:r>
                        <a:rPr lang="en-US" sz="900" dirty="0">
                          <a:solidFill>
                            <a:schemeClr val="tx1"/>
                          </a:solidFill>
                        </a:rPr>
                        <a:t>2013</a:t>
                      </a:r>
                    </a:p>
                  </a:txBody>
                  <a:tcPr/>
                </a:tc>
                <a:tc>
                  <a:txBody>
                    <a:bodyPr/>
                    <a:lstStyle/>
                    <a:p>
                      <a:r>
                        <a:rPr lang="en-US" sz="900" dirty="0">
                          <a:solidFill>
                            <a:schemeClr val="tx1"/>
                          </a:solidFill>
                        </a:rPr>
                        <a:t>2014</a:t>
                      </a:r>
                    </a:p>
                  </a:txBody>
                  <a:tcPr/>
                </a:tc>
                <a:tc>
                  <a:txBody>
                    <a:bodyPr/>
                    <a:lstStyle/>
                    <a:p>
                      <a:r>
                        <a:rPr lang="en-US" sz="900" dirty="0">
                          <a:solidFill>
                            <a:schemeClr val="tx1"/>
                          </a:solidFill>
                        </a:rPr>
                        <a:t>2015</a:t>
                      </a:r>
                    </a:p>
                  </a:txBody>
                  <a:tcPr/>
                </a:tc>
                <a:tc>
                  <a:txBody>
                    <a:bodyPr/>
                    <a:lstStyle/>
                    <a:p>
                      <a:r>
                        <a:rPr lang="en-US" sz="900" dirty="0">
                          <a:solidFill>
                            <a:schemeClr val="tx1"/>
                          </a:solidFill>
                        </a:rPr>
                        <a:t>2016</a:t>
                      </a:r>
                    </a:p>
                  </a:txBody>
                  <a:tcPr/>
                </a:tc>
                <a:tc>
                  <a:txBody>
                    <a:bodyPr/>
                    <a:lstStyle/>
                    <a:p>
                      <a:r>
                        <a:rPr lang="en-US" sz="900" dirty="0">
                          <a:solidFill>
                            <a:schemeClr val="tx1"/>
                          </a:solidFill>
                        </a:rPr>
                        <a:t>2017</a:t>
                      </a:r>
                    </a:p>
                  </a:txBody>
                  <a:tcPr/>
                </a:tc>
                <a:tc>
                  <a:txBody>
                    <a:bodyPr/>
                    <a:lstStyle/>
                    <a:p>
                      <a:r>
                        <a:rPr lang="en-US" sz="900" dirty="0">
                          <a:solidFill>
                            <a:schemeClr val="tx1"/>
                          </a:solidFill>
                        </a:rPr>
                        <a:t>2018</a:t>
                      </a:r>
                    </a:p>
                  </a:txBody>
                  <a:tcPr/>
                </a:tc>
                <a:tc>
                  <a:txBody>
                    <a:bodyPr/>
                    <a:lstStyle/>
                    <a:p>
                      <a:r>
                        <a:rPr lang="en-US" sz="900" dirty="0">
                          <a:solidFill>
                            <a:schemeClr val="tx1"/>
                          </a:solidFill>
                        </a:rPr>
                        <a:t>2019</a:t>
                      </a:r>
                    </a:p>
                  </a:txBody>
                  <a:tcPr/>
                </a:tc>
                <a:extLst>
                  <a:ext uri="{0D108BD9-81ED-4DB2-BD59-A6C34878D82A}">
                    <a16:rowId xmlns:a16="http://schemas.microsoft.com/office/drawing/2014/main" val="10000"/>
                  </a:ext>
                </a:extLst>
              </a:tr>
              <a:tr h="532075">
                <a:tc>
                  <a:txBody>
                    <a:bodyPr/>
                    <a:lstStyle/>
                    <a:p>
                      <a:endParaRPr lang="en-US"/>
                    </a:p>
                  </a:txBody>
                  <a:tcPr/>
                </a:tc>
                <a:tc>
                  <a:txBody>
                    <a:bodyPr/>
                    <a:lstStyle/>
                    <a:p>
                      <a:r>
                        <a:rPr lang="en-US" sz="1200" b="1" dirty="0"/>
                        <a:t>Total</a:t>
                      </a:r>
                    </a:p>
                  </a:txBody>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20,5</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a:solidFill>
                            <a:srgbClr val="000000"/>
                          </a:solidFill>
                          <a:effectLst/>
                          <a:latin typeface="Calibri"/>
                          <a:ea typeface="Times New Roman"/>
                          <a:cs typeface="Calibri"/>
                        </a:rPr>
                        <a:t>27,3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a:solidFill>
                            <a:srgbClr val="000000"/>
                          </a:solidFill>
                          <a:effectLst/>
                          <a:latin typeface="Calibri"/>
                          <a:ea typeface="Times New Roman"/>
                          <a:cs typeface="Calibri"/>
                        </a:rPr>
                        <a:t>35,1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a:solidFill>
                            <a:srgbClr val="000000"/>
                          </a:solidFill>
                          <a:effectLst/>
                          <a:latin typeface="Calibri"/>
                          <a:ea typeface="Times New Roman"/>
                          <a:cs typeface="Calibri"/>
                        </a:rPr>
                        <a:t>38,9</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43,3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49,3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52,9</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54,4</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61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65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68,6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72,4</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75,7</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532075">
                <a:tc>
                  <a:txBody>
                    <a:bodyPr/>
                    <a:lstStyle/>
                    <a:p>
                      <a:endParaRPr lang="en-US"/>
                    </a:p>
                  </a:txBody>
                  <a:tcPr/>
                </a:tc>
                <a:tc>
                  <a:txBody>
                    <a:bodyPr/>
                    <a:lstStyle/>
                    <a:p>
                      <a:r>
                        <a:rPr lang="en-US" sz="1200" b="1" dirty="0"/>
                        <a:t>Urban</a:t>
                      </a:r>
                    </a:p>
                  </a:txBody>
                  <a:tcP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33,6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a:solidFill>
                            <a:srgbClr val="000000"/>
                          </a:solidFill>
                          <a:effectLst/>
                          <a:latin typeface="Calibri"/>
                          <a:ea typeface="Times New Roman"/>
                          <a:cs typeface="Calibri"/>
                        </a:rPr>
                        <a:t>42,5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a:solidFill>
                            <a:srgbClr val="000000"/>
                          </a:solidFill>
                          <a:effectLst/>
                          <a:latin typeface="Calibri"/>
                          <a:ea typeface="Times New Roman"/>
                          <a:cs typeface="Calibri"/>
                        </a:rPr>
                        <a:t>50,8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a:solidFill>
                            <a:srgbClr val="000000"/>
                          </a:solidFill>
                          <a:effectLst/>
                          <a:latin typeface="Calibri"/>
                          <a:ea typeface="Times New Roman"/>
                          <a:cs typeface="Calibri"/>
                        </a:rPr>
                        <a:t>54,3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59,3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64,6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68,3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68,3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71,9</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74,5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77,5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82,5</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32075">
                <a:tc>
                  <a:txBody>
                    <a:bodyPr/>
                    <a:lstStyle/>
                    <a:p>
                      <a:endParaRPr lang="en-US" dirty="0"/>
                    </a:p>
                  </a:txBody>
                  <a:tcPr/>
                </a:tc>
                <a:tc>
                  <a:txBody>
                    <a:bodyPr/>
                    <a:lstStyle/>
                    <a:p>
                      <a:r>
                        <a:rPr lang="en-US" sz="1200" b="1" dirty="0"/>
                        <a:t>Rural</a:t>
                      </a:r>
                    </a:p>
                  </a:txBody>
                  <a:tcP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dirty="0">
                          <a:solidFill>
                            <a:srgbClr val="000000"/>
                          </a:solidFill>
                          <a:effectLst/>
                          <a:latin typeface="Calibri"/>
                          <a:ea typeface="Times New Roman"/>
                          <a:cs typeface="Calibri"/>
                        </a:rPr>
                        <a:t>7,6</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a:solidFill>
                            <a:srgbClr val="000000"/>
                          </a:solidFill>
                          <a:effectLst/>
                          <a:latin typeface="Calibri"/>
                          <a:ea typeface="Times New Roman"/>
                          <a:cs typeface="Calibri"/>
                        </a:rPr>
                        <a:t>13,5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ro-RO" sz="1100">
                          <a:solidFill>
                            <a:srgbClr val="000000"/>
                          </a:solidFill>
                          <a:effectLst/>
                          <a:latin typeface="Calibri"/>
                          <a:ea typeface="Times New Roman"/>
                          <a:cs typeface="Calibri"/>
                        </a:rPr>
                        <a:t>17,8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21,8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27,7</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32,8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36,3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46,6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52,3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56,9</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Calibri"/>
                        </a:rPr>
                        <a:t>61,5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rgbClr val="000000"/>
                          </a:solidFill>
                          <a:effectLst/>
                          <a:latin typeface="Calibri"/>
                          <a:ea typeface="Times New Roman"/>
                          <a:cs typeface="Calibri"/>
                        </a:rPr>
                        <a:t>66,7</a:t>
                      </a:r>
                      <a:endParaRPr lang="en-US"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
        <p:nvSpPr>
          <p:cNvPr id="9" name="Title 1"/>
          <p:cNvSpPr txBox="1">
            <a:spLocks/>
          </p:cNvSpPr>
          <p:nvPr/>
        </p:nvSpPr>
        <p:spPr>
          <a:xfrm>
            <a:off x="761999" y="3657600"/>
            <a:ext cx="7515101" cy="457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1400" b="1" dirty="0"/>
              <a:t>Table 2. The share of households that have access to the Internet at home, by residence area, in total households from each residence area </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31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304800"/>
          </a:xfrm>
        </p:spPr>
        <p:txBody>
          <a:bodyPr/>
          <a:lstStyle/>
          <a:p>
            <a:pPr algn="ctr"/>
            <a:br>
              <a:rPr lang="ro-RO" sz="1800" b="1" dirty="0">
                <a:solidFill>
                  <a:srgbClr val="FF0000"/>
                </a:solidFill>
              </a:rPr>
            </a:br>
            <a:r>
              <a:rPr lang="en-US" sz="1800" b="1" dirty="0">
                <a:solidFill>
                  <a:srgbClr val="FF0000"/>
                </a:solidFill>
              </a:rPr>
              <a:t>B</a:t>
            </a:r>
            <a:r>
              <a:rPr lang="vi-VN" sz="1800" b="1" dirty="0">
                <a:solidFill>
                  <a:srgbClr val="FF0000"/>
                </a:solidFill>
              </a:rPr>
              <a:t>ibliographic study </a:t>
            </a:r>
            <a:br>
              <a:rPr lang="vi-VN" sz="1400" dirty="0"/>
            </a:br>
            <a:endParaRPr lang="en-US" sz="1400" dirty="0"/>
          </a:p>
        </p:txBody>
      </p:sp>
      <p:sp>
        <p:nvSpPr>
          <p:cNvPr id="3" name="Content Placeholder 2"/>
          <p:cNvSpPr>
            <a:spLocks noGrp="1"/>
          </p:cNvSpPr>
          <p:nvPr>
            <p:ph idx="1"/>
          </p:nvPr>
        </p:nvSpPr>
        <p:spPr>
          <a:xfrm>
            <a:off x="228600" y="533400"/>
            <a:ext cx="8001000" cy="5867400"/>
          </a:xfrm>
        </p:spPr>
        <p:txBody>
          <a:bodyPr>
            <a:noAutofit/>
          </a:bodyPr>
          <a:lstStyle/>
          <a:p>
            <a:pPr marL="114300" indent="0" algn="just">
              <a:buNone/>
            </a:pPr>
            <a:endParaRPr lang="en-GB" sz="1800" dirty="0">
              <a:latin typeface="Times New Roman" panose="02020603050405020304" pitchFamily="18" charset="0"/>
              <a:cs typeface="Times New Roman" panose="02020603050405020304" pitchFamily="18" charset="0"/>
            </a:endParaRPr>
          </a:p>
          <a:p>
            <a:pPr marL="114300" indent="0" algn="just">
              <a:buNone/>
            </a:pPr>
            <a:endParaRPr lang="en-GB" sz="1800" dirty="0">
              <a:latin typeface="Times New Roman" panose="02020603050405020304" pitchFamily="18" charset="0"/>
              <a:cs typeface="Times New Roman" panose="02020603050405020304" pitchFamily="18" charset="0"/>
            </a:endParaRPr>
          </a:p>
          <a:p>
            <a:pPr marL="114300" indent="0" algn="just">
              <a:buNone/>
            </a:pPr>
            <a:r>
              <a:rPr lang="en-GB" sz="1800" dirty="0">
                <a:latin typeface="Times New Roman" panose="02020603050405020304" pitchFamily="18" charset="0"/>
                <a:cs typeface="Times New Roman" panose="02020603050405020304" pitchFamily="18" charset="0"/>
              </a:rPr>
              <a:t>New digital technologies are broadly called Industry 4.0.The growth of digitalization, robotics and intelligent automation has an impact on the development of the </a:t>
            </a:r>
            <a:r>
              <a:rPr lang="en-GB" sz="1800" dirty="0" err="1">
                <a:latin typeface="Times New Roman" panose="02020603050405020304" pitchFamily="18" charset="0"/>
                <a:cs typeface="Times New Roman" panose="02020603050405020304" pitchFamily="18" charset="0"/>
              </a:rPr>
              <a:t>labor</a:t>
            </a:r>
            <a:r>
              <a:rPr lang="en-GB" sz="1800" dirty="0">
                <a:latin typeface="Times New Roman" panose="02020603050405020304" pitchFamily="18" charset="0"/>
                <a:cs typeface="Times New Roman" panose="02020603050405020304" pitchFamily="18" charset="0"/>
              </a:rPr>
              <a:t> market. </a:t>
            </a:r>
            <a:r>
              <a:rPr lang="ro-RO" sz="1800" dirty="0">
                <a:latin typeface="Times New Roman" panose="02020603050405020304" pitchFamily="18" charset="0"/>
                <a:cs typeface="Times New Roman" panose="02020603050405020304" pitchFamily="18" charset="0"/>
              </a:rPr>
              <a:t>I</a:t>
            </a:r>
            <a:r>
              <a:rPr lang="en-GB" sz="1800" dirty="0">
                <a:latin typeface="Times New Roman" panose="02020603050405020304" pitchFamily="18" charset="0"/>
                <a:cs typeface="Times New Roman" panose="02020603050405020304" pitchFamily="18" charset="0"/>
              </a:rPr>
              <a:t> The impact of technological change still leads to the destruction of many jobs, replacing humans with robots, smart machines, digitized and connected processes, leading to mass unemployment</a:t>
            </a:r>
            <a:r>
              <a:rPr lang="en-GB" sz="1800" dirty="0">
                <a:solidFill>
                  <a:srgbClr val="FF0000"/>
                </a:solidFill>
                <a:latin typeface="Times New Roman" panose="02020603050405020304" pitchFamily="18" charset="0"/>
                <a:cs typeface="Times New Roman" panose="02020603050405020304" pitchFamily="18" charset="0"/>
              </a:rPr>
              <a:t>. </a:t>
            </a:r>
          </a:p>
          <a:p>
            <a:pPr marL="114300" indent="0" algn="just">
              <a:buNone/>
            </a:pPr>
            <a:r>
              <a:rPr lang="en-GB" sz="1800" dirty="0">
                <a:latin typeface="Times New Roman" panose="02020603050405020304" pitchFamily="18" charset="0"/>
                <a:cs typeface="Times New Roman" panose="02020603050405020304" pitchFamily="18" charset="0"/>
              </a:rPr>
              <a:t>New technologies have a complementary effect that would lead to job </a:t>
            </a:r>
            <a:r>
              <a:rPr lang="en-GB" sz="1800" dirty="0" err="1">
                <a:latin typeface="Times New Roman" panose="02020603050405020304" pitchFamily="18" charset="0"/>
                <a:cs typeface="Times New Roman" panose="02020603050405020304" pitchFamily="18" charset="0"/>
              </a:rPr>
              <a:t>creation.It</a:t>
            </a:r>
            <a:r>
              <a:rPr lang="en-GB" sz="1800" dirty="0">
                <a:latin typeface="Times New Roman" panose="02020603050405020304" pitchFamily="18" charset="0"/>
                <a:cs typeface="Times New Roman" panose="02020603050405020304" pitchFamily="18" charset="0"/>
              </a:rPr>
              <a:t> has been suggested that Turkey can better achieve the negative impact of Industry 4.0 by fully analyzing the problem, </a:t>
            </a:r>
            <a:r>
              <a:rPr lang="en-GB" sz="1800" dirty="0">
                <a:solidFill>
                  <a:srgbClr val="FF0000"/>
                </a:solidFill>
                <a:latin typeface="Times New Roman" panose="02020603050405020304" pitchFamily="18" charset="0"/>
                <a:cs typeface="Times New Roman" panose="02020603050405020304" pitchFamily="18" charset="0"/>
              </a:rPr>
              <a:t>improving training and modernizing skills and promoting jobs in technology and creativity, new areas such as cultural and creative </a:t>
            </a:r>
            <a:r>
              <a:rPr lang="en-GB" sz="1800" dirty="0" err="1">
                <a:solidFill>
                  <a:srgbClr val="FF0000"/>
                </a:solidFill>
                <a:latin typeface="Times New Roman" panose="02020603050405020304" pitchFamily="18" charset="0"/>
                <a:cs typeface="Times New Roman" panose="02020603050405020304" pitchFamily="18" charset="0"/>
              </a:rPr>
              <a:t>industries.In</a:t>
            </a:r>
            <a:r>
              <a:rPr lang="en-GB" sz="1800" dirty="0">
                <a:solidFill>
                  <a:srgbClr val="FF0000"/>
                </a:solidFill>
                <a:latin typeface="Times New Roman" panose="02020603050405020304" pitchFamily="18" charset="0"/>
                <a:cs typeface="Times New Roman" panose="02020603050405020304" pitchFamily="18" charset="0"/>
              </a:rPr>
              <a:t> the author's view: "Technological changes have always acted as job destroyers and job generators." </a:t>
            </a:r>
            <a:r>
              <a:rPr lang="en-GB" sz="1800" dirty="0">
                <a:latin typeface="Times New Roman" panose="02020603050405020304" pitchFamily="18" charset="0"/>
                <a:cs typeface="Times New Roman" panose="02020603050405020304" pitchFamily="18" charset="0"/>
              </a:rPr>
              <a:t>In order to cope with new technologies, Turkey urgently needs a comprehensive project for analysis, </a:t>
            </a:r>
            <a:r>
              <a:rPr lang="en-GB" sz="1800" dirty="0">
                <a:solidFill>
                  <a:srgbClr val="FF0000"/>
                </a:solidFill>
                <a:latin typeface="Times New Roman" panose="02020603050405020304" pitchFamily="18" charset="0"/>
                <a:cs typeface="Times New Roman" panose="02020603050405020304" pitchFamily="18" charset="0"/>
              </a:rPr>
              <a:t>mapping and designing policies and occupations for employment. that Industry 4.0 could have both positive and negative effects. Education and training they need to be reshaped and modernized through the efforts of governmental and non-governmental stakeholders. ''</a:t>
            </a:r>
            <a:endParaRPr lang="ro-RO"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A11A12-0D50-42CC-B80C-B8EA6A778F89}" type="slidenum">
              <a:rPr lang="en-US" smtClean="0"/>
              <a:pPr/>
              <a:t>5</a:t>
            </a:fld>
            <a:endParaRPr lang="en-US"/>
          </a:p>
        </p:txBody>
      </p:sp>
    </p:spTree>
    <p:extLst>
      <p:ext uri="{BB962C8B-B14F-4D97-AF65-F5344CB8AC3E}">
        <p14:creationId xmlns:p14="http://schemas.microsoft.com/office/powerpoint/2010/main" val="3932009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6019800"/>
          </a:xfrm>
        </p:spPr>
        <p:txBody>
          <a:bodyPr>
            <a:noAutofit/>
          </a:bodyPr>
          <a:lstStyle/>
          <a:p>
            <a:pPr marL="114300" indent="0" algn="just">
              <a:buNone/>
            </a:pPr>
            <a:r>
              <a:rPr lang="en-GB" sz="2000" b="1" dirty="0">
                <a:solidFill>
                  <a:srgbClr val="FF0000"/>
                </a:solidFill>
                <a:latin typeface="Times New Roman" panose="02020603050405020304" pitchFamily="18" charset="0"/>
                <a:cs typeface="Times New Roman" panose="02020603050405020304" pitchFamily="18" charset="0"/>
              </a:rPr>
              <a:t>Both methodologies illustrate part of the problem. </a:t>
            </a:r>
            <a:r>
              <a:rPr lang="en-GB" sz="2000" dirty="0">
                <a:latin typeface="Times New Roman" panose="02020603050405020304" pitchFamily="18" charset="0"/>
                <a:cs typeface="Times New Roman" panose="02020603050405020304" pitchFamily="18" charset="0"/>
              </a:rPr>
              <a:t>Jobs are considered the sum of a set of tasks. The nature and number of tasks change due to the technological impact. Over time, the nature of jobs changes as do tasks. The state of technology has led to a new, software-oriented direction: </a:t>
            </a:r>
            <a:r>
              <a:rPr lang="en-GB" sz="2000" dirty="0" err="1">
                <a:latin typeface="Times New Roman" panose="02020603050405020304" pitchFamily="18" charset="0"/>
                <a:cs typeface="Times New Roman" panose="02020603050405020304" pitchFamily="18" charset="0"/>
              </a:rPr>
              <a:t>mechatronic</a:t>
            </a:r>
            <a:r>
              <a:rPr lang="en-GB" sz="2000" dirty="0">
                <a:latin typeface="Times New Roman" panose="02020603050405020304" pitchFamily="18" charset="0"/>
                <a:cs typeface="Times New Roman" panose="02020603050405020304" pitchFamily="18" charset="0"/>
              </a:rPr>
              <a:t>.</a:t>
            </a:r>
            <a:endParaRPr lang="ro-RO" sz="2000" dirty="0">
              <a:latin typeface="Times New Roman" panose="02020603050405020304" pitchFamily="18" charset="0"/>
              <a:cs typeface="Times New Roman" panose="02020603050405020304" pitchFamily="18" charset="0"/>
            </a:endParaRPr>
          </a:p>
          <a:p>
            <a:pPr marL="114300" indent="0" algn="just">
              <a:buNone/>
            </a:pPr>
            <a:r>
              <a:rPr lang="en-GB" sz="2000" b="1" dirty="0">
                <a:solidFill>
                  <a:srgbClr val="FF0000"/>
                </a:solidFill>
                <a:latin typeface="Times New Roman" panose="02020603050405020304" pitchFamily="18" charset="0"/>
                <a:cs typeface="Times New Roman" panose="02020603050405020304" pitchFamily="18" charset="0"/>
              </a:rPr>
              <a:t>Jobs will include several technological aspects</a:t>
            </a:r>
            <a:r>
              <a:rPr lang="en-GB" sz="2000" dirty="0">
                <a:latin typeface="Times New Roman" panose="02020603050405020304" pitchFamily="18" charset="0"/>
                <a:cs typeface="Times New Roman" panose="02020603050405020304" pitchFamily="18" charset="0"/>
              </a:rPr>
              <a:t>. '' According to the author:"The definition and interpretation of jobs is likely to </a:t>
            </a:r>
            <a:r>
              <a:rPr lang="en-GB" sz="2000" dirty="0" err="1">
                <a:latin typeface="Times New Roman" panose="02020603050405020304" pitchFamily="18" charset="0"/>
                <a:cs typeface="Times New Roman" panose="02020603050405020304" pitchFamily="18" charset="0"/>
              </a:rPr>
              <a:t>change.Two</a:t>
            </a:r>
            <a:r>
              <a:rPr lang="en-GB" sz="2000" dirty="0">
                <a:latin typeface="Times New Roman" panose="02020603050405020304" pitchFamily="18" charset="0"/>
                <a:cs typeface="Times New Roman" panose="02020603050405020304" pitchFamily="18" charset="0"/>
              </a:rPr>
              <a:t> authors presented difficult conceptual obstacles to the designation of "safe jobs". </a:t>
            </a:r>
          </a:p>
          <a:p>
            <a:pPr marL="114300" indent="0" algn="just">
              <a:buNone/>
            </a:pPr>
            <a:r>
              <a:rPr lang="en-GB" sz="2000" b="1" dirty="0">
                <a:solidFill>
                  <a:srgbClr val="FF0000"/>
                </a:solidFill>
                <a:latin typeface="Times New Roman" panose="02020603050405020304" pitchFamily="18" charset="0"/>
                <a:cs typeface="Times New Roman" panose="02020603050405020304" pitchFamily="18" charset="0"/>
              </a:rPr>
              <a:t>“The future of work depends on several factors, long-term competitiveness and demographic changes</a:t>
            </a:r>
            <a:r>
              <a:rPr lang="en-GB" sz="2000" dirty="0">
                <a:latin typeface="Times New Roman" panose="02020603050405020304" pitchFamily="18" charset="0"/>
                <a:cs typeface="Times New Roman" panose="02020603050405020304" pitchFamily="18" charset="0"/>
              </a:rPr>
              <a:t>. One of the main factors of technological change in the future is digitalization, and the </a:t>
            </a:r>
            <a:r>
              <a:rPr lang="en-GB" sz="2000" dirty="0" err="1">
                <a:latin typeface="Times New Roman" panose="02020603050405020304" pitchFamily="18" charset="0"/>
                <a:cs typeface="Times New Roman" panose="02020603050405020304" pitchFamily="18" charset="0"/>
              </a:rPr>
              <a:t>center</a:t>
            </a:r>
            <a:r>
              <a:rPr lang="en-GB" sz="2000" dirty="0">
                <a:latin typeface="Times New Roman" panose="02020603050405020304" pitchFamily="18" charset="0"/>
                <a:cs typeface="Times New Roman" panose="02020603050405020304" pitchFamily="18" charset="0"/>
              </a:rPr>
              <a:t> of this development is the production and use of digital logic. Circuits and derived technologies, computers, </a:t>
            </a:r>
            <a:r>
              <a:rPr lang="en-GB" sz="2000" dirty="0" err="1">
                <a:latin typeface="Times New Roman" panose="02020603050405020304" pitchFamily="18" charset="0"/>
                <a:cs typeface="Times New Roman" panose="02020603050405020304" pitchFamily="18" charset="0"/>
              </a:rPr>
              <a:t>smartphones</a:t>
            </a:r>
            <a:r>
              <a:rPr lang="en-GB" sz="2000" dirty="0">
                <a:latin typeface="Times New Roman" panose="02020603050405020304" pitchFamily="18" charset="0"/>
                <a:cs typeface="Times New Roman" panose="02020603050405020304" pitchFamily="18" charset="0"/>
              </a:rPr>
              <a:t> and the Internet. Smart automation will not cause general job losses, but can lead to considerable changes in the structure of employment. In the future it will be difficult to address the structural problems of the </a:t>
            </a:r>
            <a:r>
              <a:rPr lang="en-GB" sz="2000" dirty="0" err="1">
                <a:latin typeface="Times New Roman" panose="02020603050405020304" pitchFamily="18" charset="0"/>
                <a:cs typeface="Times New Roman" panose="02020603050405020304" pitchFamily="18" charset="0"/>
              </a:rPr>
              <a:t>labor</a:t>
            </a:r>
            <a:r>
              <a:rPr lang="en-GB" sz="2000" dirty="0">
                <a:latin typeface="Times New Roman" panose="02020603050405020304" pitchFamily="18" charset="0"/>
                <a:cs typeface="Times New Roman" panose="02020603050405020304" pitchFamily="18" charset="0"/>
              </a:rPr>
              <a:t> market, such as lack of skills, persistent unemployment or employment inequality. </a:t>
            </a:r>
            <a:endParaRPr lang="vi-VN"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A11A12-0D50-42CC-B80C-B8EA6A778F89}" type="slidenum">
              <a:rPr lang="en-US" smtClean="0"/>
              <a:pPr/>
              <a:t>6</a:t>
            </a:fld>
            <a:endParaRPr lang="en-US"/>
          </a:p>
        </p:txBody>
      </p:sp>
    </p:spTree>
    <p:extLst>
      <p:ext uri="{BB962C8B-B14F-4D97-AF65-F5344CB8AC3E}">
        <p14:creationId xmlns:p14="http://schemas.microsoft.com/office/powerpoint/2010/main" val="170231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fontScale="85000" lnSpcReduction="20000"/>
          </a:bodyPr>
          <a:lstStyle/>
          <a:p>
            <a:pPr algn="just"/>
            <a:r>
              <a:rPr lang="en-GB" b="1" dirty="0">
                <a:solidFill>
                  <a:srgbClr val="0070C0"/>
                </a:solidFill>
                <a:latin typeface="Times New Roman" panose="02020603050405020304" pitchFamily="18" charset="0"/>
                <a:cs typeface="Times New Roman" panose="02020603050405020304" pitchFamily="18" charset="0"/>
              </a:rPr>
              <a:t>The first jobs to disappear will be repetitive jobs, </a:t>
            </a:r>
            <a:r>
              <a:rPr lang="en-GB" dirty="0">
                <a:latin typeface="Times New Roman" panose="02020603050405020304" pitchFamily="18" charset="0"/>
                <a:cs typeface="Times New Roman" panose="02020603050405020304" pitchFamily="18" charset="0"/>
              </a:rPr>
              <a:t>both in the services sector and in the industry sector. Workers will have to develop or improve their skills that machines do not have. Creativity will become one of the top three skills, while critical thinking and complex problem solving are two more. Emotional intelligence will become one of the top ten skills, while quality control will not even be in the top ten.                                         It is obvious that some of the skills, considered less necessary, are rinsed on the first scale. (</a:t>
            </a:r>
            <a:r>
              <a:rPr lang="en-GB" dirty="0" err="1">
                <a:latin typeface="Times New Roman" panose="02020603050405020304" pitchFamily="18" charset="0"/>
                <a:cs typeface="Times New Roman" panose="02020603050405020304" pitchFamily="18" charset="0"/>
              </a:rPr>
              <a:t>Schäfer</a:t>
            </a:r>
            <a:r>
              <a:rPr lang="en-GB" dirty="0">
                <a:latin typeface="Times New Roman" panose="02020603050405020304" pitchFamily="18" charset="0"/>
                <a:cs typeface="Times New Roman" panose="02020603050405020304" pitchFamily="18" charset="0"/>
              </a:rPr>
              <a:t>, M., 2018) </a:t>
            </a:r>
            <a:endParaRPr lang="ro-RO" dirty="0">
              <a:latin typeface="Times New Roman" panose="02020603050405020304" pitchFamily="18" charset="0"/>
              <a:cs typeface="Times New Roman" panose="02020603050405020304" pitchFamily="18" charset="0"/>
            </a:endParaRPr>
          </a:p>
          <a:p>
            <a:pPr algn="just"/>
            <a:r>
              <a:rPr lang="en-GB" b="1" dirty="0">
                <a:solidFill>
                  <a:srgbClr val="0070C0"/>
                </a:solidFill>
                <a:latin typeface="Times New Roman" panose="02020603050405020304" pitchFamily="18" charset="0"/>
                <a:cs typeface="Times New Roman" panose="02020603050405020304" pitchFamily="18" charset="0"/>
              </a:rPr>
              <a:t>The fourth industrial revolution </a:t>
            </a:r>
            <a:r>
              <a:rPr lang="en-GB" dirty="0">
                <a:solidFill>
                  <a:srgbClr val="0070C0"/>
                </a:solidFill>
                <a:latin typeface="Times New Roman" panose="02020603050405020304" pitchFamily="18" charset="0"/>
                <a:cs typeface="Times New Roman" panose="02020603050405020304" pitchFamily="18" charset="0"/>
              </a:rPr>
              <a:t>is different from the previous three. </a:t>
            </a:r>
            <a:r>
              <a:rPr lang="en-GB" dirty="0">
                <a:latin typeface="Times New Roman" panose="02020603050405020304" pitchFamily="18" charset="0"/>
                <a:cs typeface="Times New Roman" panose="02020603050405020304" pitchFamily="18" charset="0"/>
              </a:rPr>
              <a:t>It is due to the fact that cars and artificial intelligence have a role to play in improving productivity and wealth creation, which directly modifies and challenges the role of human beings.</a:t>
            </a:r>
            <a:endParaRPr lang="ro-RO" dirty="0">
              <a:latin typeface="Times New Roman" panose="02020603050405020304" pitchFamily="18" charset="0"/>
              <a:cs typeface="Times New Roman" panose="02020603050405020304" pitchFamily="18" charset="0"/>
            </a:endParaRPr>
          </a:p>
          <a:p>
            <a:pPr algn="just"/>
            <a:r>
              <a:rPr lang="en-GB" b="1" dirty="0">
                <a:solidFill>
                  <a:srgbClr val="0070C0"/>
                </a:solidFill>
                <a:latin typeface="Times New Roman" panose="02020603050405020304" pitchFamily="18" charset="0"/>
                <a:cs typeface="Times New Roman" panose="02020603050405020304" pitchFamily="18" charset="0"/>
              </a:rPr>
              <a:t>The fourth industrial revolution will intensify globalization</a:t>
            </a:r>
            <a:r>
              <a:rPr lang="en-GB" b="1" dirty="0">
                <a:latin typeface="Times New Roman" panose="02020603050405020304" pitchFamily="18" charset="0"/>
                <a:cs typeface="Times New Roman" panose="02020603050405020304" pitchFamily="18" charset="0"/>
              </a:rPr>
              <a:t>. </a:t>
            </a:r>
            <a:r>
              <a:rPr lang="en-GB" b="1" dirty="0">
                <a:solidFill>
                  <a:srgbClr val="FF0000"/>
                </a:solidFill>
                <a:latin typeface="Times New Roman" panose="02020603050405020304" pitchFamily="18" charset="0"/>
                <a:cs typeface="Times New Roman" panose="02020603050405020304" pitchFamily="18" charset="0"/>
              </a:rPr>
              <a:t>Technology will become more important, because the regions, public administrations, companies, face the new technological impact, will have a better economic and social future. </a:t>
            </a:r>
          </a:p>
          <a:p>
            <a:pPr algn="just"/>
            <a:r>
              <a:rPr lang="en-GB" b="1" dirty="0">
                <a:solidFill>
                  <a:srgbClr val="0070C0"/>
                </a:solidFill>
                <a:latin typeface="Times New Roman" panose="02020603050405020304" pitchFamily="18" charset="0"/>
                <a:cs typeface="Times New Roman" panose="02020603050405020304" pitchFamily="18" charset="0"/>
              </a:rPr>
              <a:t>The fourth industrial revolution </a:t>
            </a:r>
            <a:r>
              <a:rPr lang="en-GB" b="1" dirty="0">
                <a:solidFill>
                  <a:srgbClr val="FF0000"/>
                </a:solidFill>
                <a:latin typeface="Times New Roman" panose="02020603050405020304" pitchFamily="18" charset="0"/>
                <a:cs typeface="Times New Roman" panose="02020603050405020304" pitchFamily="18" charset="0"/>
              </a:rPr>
              <a:t>is significantly different from its predecessors due to the combination of factors:(a) microchip integrated circuits, (b) memory storage units,(c) networks which contribute to improving communication; (d) software applications that connect directly to consumer needs; and (e) capacity </a:t>
            </a:r>
            <a:r>
              <a:rPr lang="en-GB" dirty="0">
                <a:latin typeface="Times New Roman" panose="02020603050405020304" pitchFamily="18" charset="0"/>
                <a:cs typeface="Times New Roman" panose="02020603050405020304" pitchFamily="18" charset="0"/>
              </a:rPr>
              <a:t>The sensor that allows artificial intelligence to analyze most things that were previously accessible only to the human mind (see Friedman 2016).</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1A11A12-0D50-42CC-B80C-B8EA6A778F89}" type="slidenum">
              <a:rPr lang="en-US" smtClean="0"/>
              <a:pPr/>
              <a:t>7</a:t>
            </a:fld>
            <a:endParaRPr lang="en-US"/>
          </a:p>
        </p:txBody>
      </p:sp>
    </p:spTree>
    <p:extLst>
      <p:ext uri="{BB962C8B-B14F-4D97-AF65-F5344CB8AC3E}">
        <p14:creationId xmlns:p14="http://schemas.microsoft.com/office/powerpoint/2010/main" val="132679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172200"/>
          </a:xfrm>
        </p:spPr>
        <p:txBody>
          <a:bodyPr>
            <a:noAutofit/>
          </a:bodyPr>
          <a:lstStyle/>
          <a:p>
            <a:pPr marL="114300" indent="0" algn="just">
              <a:buNone/>
            </a:pPr>
            <a:r>
              <a:rPr lang="en-GB" sz="1800" b="1" dirty="0">
                <a:solidFill>
                  <a:srgbClr val="0070C0"/>
                </a:solidFill>
                <a:latin typeface="Times New Roman" panose="02020603050405020304" pitchFamily="18" charset="0"/>
                <a:cs typeface="Times New Roman" panose="02020603050405020304" pitchFamily="18" charset="0"/>
              </a:rPr>
              <a:t>The article first describes the historical technological development and then provides a brief overview of the lessons </a:t>
            </a:r>
            <a:r>
              <a:rPr lang="en-GB" sz="1800" dirty="0">
                <a:latin typeface="Times New Roman" panose="02020603050405020304" pitchFamily="18" charset="0"/>
                <a:cs typeface="Times New Roman" panose="02020603050405020304" pitchFamily="18" charset="0"/>
              </a:rPr>
              <a:t>that can be learned by countries with different </a:t>
            </a:r>
            <a:r>
              <a:rPr lang="en-GB" sz="1800" dirty="0" err="1">
                <a:latin typeface="Times New Roman" panose="02020603050405020304" pitchFamily="18" charset="0"/>
                <a:cs typeface="Times New Roman" panose="02020603050405020304" pitchFamily="18" charset="0"/>
              </a:rPr>
              <a:t>policies.Finally</a:t>
            </a:r>
            <a:r>
              <a:rPr lang="en-GB" sz="1800" dirty="0">
                <a:latin typeface="Times New Roman" panose="02020603050405020304" pitchFamily="18" charset="0"/>
                <a:cs typeface="Times New Roman" panose="02020603050405020304" pitchFamily="18" charset="0"/>
              </a:rPr>
              <a:t>, it provides concrete ideas for EU policies</a:t>
            </a:r>
            <a:r>
              <a:rPr lang="vi-VN" sz="1800" dirty="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The author (</a:t>
            </a:r>
            <a:r>
              <a:rPr lang="en-GB" sz="1800" dirty="0" err="1">
                <a:latin typeface="Times New Roman" panose="02020603050405020304" pitchFamily="18" charset="0"/>
                <a:cs typeface="Times New Roman" panose="02020603050405020304" pitchFamily="18" charset="0"/>
              </a:rPr>
              <a:t>Nahavandi</a:t>
            </a:r>
            <a:r>
              <a:rPr lang="en-GB" sz="1800" dirty="0">
                <a:latin typeface="Times New Roman" panose="02020603050405020304" pitchFamily="18" charset="0"/>
                <a:cs typeface="Times New Roman" panose="02020603050405020304" pitchFamily="18" charset="0"/>
              </a:rPr>
              <a:t>, S., 2018) is of the opinion that: '' Stay on </a:t>
            </a:r>
            <a:r>
              <a:rPr lang="en-GB" sz="1800" dirty="0" err="1">
                <a:latin typeface="Times New Roman" panose="02020603050405020304" pitchFamily="18" charset="0"/>
                <a:cs typeface="Times New Roman" panose="02020603050405020304" pitchFamily="18" charset="0"/>
              </a:rPr>
              <a:t>topit</a:t>
            </a:r>
            <a:r>
              <a:rPr lang="en-GB" sz="1800" dirty="0">
                <a:latin typeface="Times New Roman" panose="02020603050405020304" pitchFamily="18" charset="0"/>
                <a:cs typeface="Times New Roman" panose="02020603050405020304" pitchFamily="18" charset="0"/>
              </a:rPr>
              <a:t> is becoming increasingly difficult due to the rapid growth and change of digital technologies and solutions based on artificial intelligence. The world of technology, mass customization and advanced manufacturing is undergoing a rapid transformation. </a:t>
            </a:r>
          </a:p>
          <a:p>
            <a:pPr marL="114300" indent="0" algn="just">
              <a:buNone/>
            </a:pPr>
            <a:r>
              <a:rPr lang="en-GB" sz="1800" dirty="0">
                <a:latin typeface="Times New Roman" panose="02020603050405020304" pitchFamily="18" charset="0"/>
                <a:cs typeface="Times New Roman" panose="02020603050405020304" pitchFamily="18" charset="0"/>
              </a:rPr>
              <a:t>The</a:t>
            </a:r>
            <a:r>
              <a:rPr lang="en-GB" sz="1800" dirty="0">
                <a:solidFill>
                  <a:srgbClr val="FF0000"/>
                </a:solidFill>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authors</a:t>
            </a:r>
            <a:r>
              <a:rPr lang="en-GB" sz="1800" dirty="0">
                <a:solidFill>
                  <a:srgbClr val="FF0000"/>
                </a:solidFill>
                <a:latin typeface="Times New Roman" panose="02020603050405020304" pitchFamily="18" charset="0"/>
                <a:cs typeface="Times New Roman" panose="02020603050405020304" pitchFamily="18" charset="0"/>
              </a:rPr>
              <a:t> present a number of key features and concerns that each manufacturer may have regarding Industry 5.0 It presents some developments made by researchers for use in applications and industry environments 5.0.</a:t>
            </a:r>
          </a:p>
          <a:p>
            <a:pPr marL="114300" indent="0" algn="just">
              <a:buNone/>
            </a:pPr>
            <a:r>
              <a:rPr lang="en-GB" sz="1800" b="1" dirty="0">
                <a:solidFill>
                  <a:srgbClr val="0070C0"/>
                </a:solidFill>
                <a:latin typeface="Times New Roman" panose="02020603050405020304" pitchFamily="18" charset="0"/>
                <a:cs typeface="Times New Roman" panose="02020603050405020304" pitchFamily="18" charset="0"/>
              </a:rPr>
              <a:t>In the study "Skills for smart industrial specialization and digital transformation", </a:t>
            </a:r>
            <a:r>
              <a:rPr lang="en-GB" sz="1800" dirty="0">
                <a:latin typeface="Times New Roman" panose="02020603050405020304" pitchFamily="18" charset="0"/>
                <a:cs typeface="Times New Roman" panose="02020603050405020304" pitchFamily="18" charset="0"/>
              </a:rPr>
              <a:t>(2018) , the study presents the situation in the EU in terms of the presence of policies, initiatives and strategies in support of smart industrial specialization and digital transformation in the city, at regional and national level, as well as those that promote the development of high-tech skills and future professionals.</a:t>
            </a:r>
          </a:p>
          <a:p>
            <a:pPr marL="114300" indent="0" algn="just">
              <a:buNone/>
            </a:pPr>
            <a:r>
              <a:rPr lang="en-GB" sz="1800" b="1" dirty="0">
                <a:solidFill>
                  <a:srgbClr val="0070C0"/>
                </a:solidFill>
                <a:latin typeface="Times New Roman" panose="02020603050405020304" pitchFamily="18" charset="0"/>
                <a:cs typeface="Times New Roman" panose="02020603050405020304" pitchFamily="18" charset="0"/>
              </a:rPr>
              <a:t>The fourth industrial revolution brings major disruptions </a:t>
            </a:r>
            <a:r>
              <a:rPr lang="en-GB" sz="1800" dirty="0">
                <a:latin typeface="Times New Roman" panose="02020603050405020304" pitchFamily="18" charset="0"/>
                <a:cs typeface="Times New Roman" panose="02020603050405020304" pitchFamily="18" charset="0"/>
              </a:rPr>
              <a:t>to the scale at which improvement and requalification efforts are currently underway and therefore is likely to widen these potential gaps.</a:t>
            </a:r>
          </a:p>
        </p:txBody>
      </p:sp>
      <p:sp>
        <p:nvSpPr>
          <p:cNvPr id="4" name="Slide Number Placeholder 3"/>
          <p:cNvSpPr>
            <a:spLocks noGrp="1"/>
          </p:cNvSpPr>
          <p:nvPr>
            <p:ph type="sldNum" sz="quarter" idx="12"/>
          </p:nvPr>
        </p:nvSpPr>
        <p:spPr/>
        <p:txBody>
          <a:bodyPr/>
          <a:lstStyle/>
          <a:p>
            <a:fld id="{D1A11A12-0D50-42CC-B80C-B8EA6A778F89}" type="slidenum">
              <a:rPr lang="en-US" smtClean="0"/>
              <a:pPr/>
              <a:t>8</a:t>
            </a:fld>
            <a:endParaRPr lang="en-US"/>
          </a:p>
        </p:txBody>
      </p:sp>
    </p:spTree>
    <p:extLst>
      <p:ext uri="{BB962C8B-B14F-4D97-AF65-F5344CB8AC3E}">
        <p14:creationId xmlns:p14="http://schemas.microsoft.com/office/powerpoint/2010/main" val="1385222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pPr algn="ctr"/>
            <a:r>
              <a:rPr lang="en-GB" sz="2000" b="1" dirty="0">
                <a:solidFill>
                  <a:srgbClr val="FF0000"/>
                </a:solidFill>
                <a:latin typeface="Times New Roman" panose="02020603050405020304" pitchFamily="18" charset="0"/>
                <a:cs typeface="Times New Roman" panose="02020603050405020304" pitchFamily="18" charset="0"/>
              </a:rPr>
              <a:t>At the end of this article we draw a series of conclusions</a:t>
            </a:r>
            <a:endParaRPr lang="en-US" sz="2000" b="1" dirty="0">
              <a:solidFill>
                <a:srgbClr val="FF0000"/>
              </a:solidFill>
            </a:endParaRPr>
          </a:p>
        </p:txBody>
      </p:sp>
      <p:sp>
        <p:nvSpPr>
          <p:cNvPr id="3" name="Content Placeholder 2"/>
          <p:cNvSpPr>
            <a:spLocks noGrp="1"/>
          </p:cNvSpPr>
          <p:nvPr>
            <p:ph idx="1"/>
          </p:nvPr>
        </p:nvSpPr>
        <p:spPr>
          <a:xfrm>
            <a:off x="457200" y="762000"/>
            <a:ext cx="7620000" cy="5715000"/>
          </a:xfrm>
        </p:spPr>
        <p:txBody>
          <a:bodyPr>
            <a:noAutofit/>
          </a:bodyPr>
          <a:lstStyle/>
          <a:p>
            <a:pPr algn="just"/>
            <a:r>
              <a:rPr lang="en-GB" sz="1800" b="1" dirty="0">
                <a:solidFill>
                  <a:srgbClr val="0070C0"/>
                </a:solidFill>
                <a:latin typeface="Times New Roman" panose="02020603050405020304" pitchFamily="18" charset="0"/>
                <a:cs typeface="Times New Roman" panose="02020603050405020304" pitchFamily="18" charset="0"/>
              </a:rPr>
              <a:t>We consider that jobs represent the sum of a set of tasks, </a:t>
            </a:r>
            <a:r>
              <a:rPr lang="en-GB" sz="1800" dirty="0">
                <a:latin typeface="Times New Roman" panose="02020603050405020304" pitchFamily="18" charset="0"/>
                <a:cs typeface="Times New Roman" panose="02020603050405020304" pitchFamily="18" charset="0"/>
              </a:rPr>
              <a:t>over time, the nature and number of tasks change, technological development is promoted.</a:t>
            </a:r>
          </a:p>
          <a:p>
            <a:pPr algn="just"/>
            <a:r>
              <a:rPr lang="en-GB" sz="1800" b="1" dirty="0">
                <a:solidFill>
                  <a:srgbClr val="0070C0"/>
                </a:solidFill>
                <a:latin typeface="Times New Roman" panose="02020603050405020304" pitchFamily="18" charset="0"/>
                <a:cs typeface="Times New Roman" panose="02020603050405020304" pitchFamily="18" charset="0"/>
              </a:rPr>
              <a:t>It is obvious that some of the skills, considered less necessary, are rinsed on the first scale</a:t>
            </a:r>
            <a:r>
              <a:rPr lang="en-GB" sz="1800" dirty="0">
                <a:latin typeface="Times New Roman" panose="02020603050405020304" pitchFamily="18" charset="0"/>
                <a:cs typeface="Times New Roman" panose="02020603050405020304" pitchFamily="18" charset="0"/>
              </a:rPr>
              <a:t>. It is possible to change the impact on hierarchies and day-to-day business. The companies' technology departments will see increasing investment, which will become costly in potential mergers. Employee training may require large investments; this will further stimulate outsourced work.</a:t>
            </a:r>
          </a:p>
          <a:p>
            <a:pPr algn="just"/>
            <a:r>
              <a:rPr lang="en-GB" sz="1800" b="1" dirty="0">
                <a:solidFill>
                  <a:srgbClr val="0070C0"/>
                </a:solidFill>
                <a:latin typeface="Times New Roman" panose="02020603050405020304" pitchFamily="18" charset="0"/>
                <a:cs typeface="Times New Roman" panose="02020603050405020304" pitchFamily="18" charset="0"/>
              </a:rPr>
              <a:t>Some jobs with a high degree of uniqueness can be promoted with the help of new technologies and creativity that is widely used</a:t>
            </a:r>
            <a:r>
              <a:rPr lang="en-GB" sz="1800" dirty="0">
                <a:latin typeface="Times New Roman" panose="02020603050405020304" pitchFamily="18" charset="0"/>
                <a:cs typeface="Times New Roman" panose="02020603050405020304" pitchFamily="18" charset="0"/>
              </a:rPr>
              <a:t>(in the cultural and creative industries). Reforms, transformations with a change of attitude, care for people, prudence and wisdom.</a:t>
            </a:r>
          </a:p>
          <a:p>
            <a:pPr algn="just"/>
            <a:r>
              <a:rPr lang="en-GB" sz="1800" b="1" dirty="0">
                <a:solidFill>
                  <a:srgbClr val="0070C0"/>
                </a:solidFill>
                <a:latin typeface="Times New Roman" panose="02020603050405020304" pitchFamily="18" charset="0"/>
                <a:cs typeface="Times New Roman" panose="02020603050405020304" pitchFamily="18" charset="0"/>
              </a:rPr>
              <a:t>Decision makers need to be aware of these trends in order to manage them intelligently and efficiently.</a:t>
            </a:r>
          </a:p>
          <a:p>
            <a:pPr algn="just"/>
            <a:r>
              <a:rPr lang="en-GB" sz="1800" b="1" dirty="0">
                <a:solidFill>
                  <a:srgbClr val="0070C0"/>
                </a:solidFill>
                <a:latin typeface="Times New Roman" panose="02020603050405020304" pitchFamily="18" charset="0"/>
                <a:cs typeface="Times New Roman" panose="02020603050405020304" pitchFamily="18" charset="0"/>
              </a:rPr>
              <a:t>Education needs to be rethought and will require investment. </a:t>
            </a:r>
            <a:r>
              <a:rPr lang="en-GB" sz="1800" dirty="0">
                <a:latin typeface="Times New Roman" panose="02020603050405020304" pitchFamily="18" charset="0"/>
                <a:cs typeface="Times New Roman" panose="02020603050405020304" pitchFamily="18" charset="0"/>
              </a:rPr>
              <a:t>An important emphasis is placed on the first quarter of a person's life, After which minor corrections will be made in the professional activity or complementarities.</a:t>
            </a:r>
            <a:endParaRPr lang="vi-VN"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1A11A12-0D50-42CC-B80C-B8EA6A778F89}" type="slidenum">
              <a:rPr lang="en-US" smtClean="0"/>
              <a:pPr/>
              <a:t>9</a:t>
            </a:fld>
            <a:endParaRPr lang="en-US"/>
          </a:p>
        </p:txBody>
      </p:sp>
    </p:spTree>
    <p:extLst>
      <p:ext uri="{BB962C8B-B14F-4D97-AF65-F5344CB8AC3E}">
        <p14:creationId xmlns:p14="http://schemas.microsoft.com/office/powerpoint/2010/main" val="3137074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2620</TotalTime>
  <Words>2173</Words>
  <Application>Microsoft Office PowerPoint</Application>
  <PresentationFormat>Expunere pe ecran (4:3)</PresentationFormat>
  <Paragraphs>166</Paragraphs>
  <Slides>10</Slides>
  <Notes>0</Notes>
  <HiddenSlides>0</HiddenSlides>
  <MMClips>0</MMClips>
  <ScaleCrop>false</ScaleCrop>
  <HeadingPairs>
    <vt:vector size="6" baseType="variant">
      <vt:variant>
        <vt:lpstr>Fonturi utilizate</vt:lpstr>
      </vt:variant>
      <vt:variant>
        <vt:i4>7</vt:i4>
      </vt:variant>
      <vt:variant>
        <vt:lpstr>Temă</vt:lpstr>
      </vt:variant>
      <vt:variant>
        <vt:i4>1</vt:i4>
      </vt:variant>
      <vt:variant>
        <vt:lpstr>Titluri diapozitive</vt:lpstr>
      </vt:variant>
      <vt:variant>
        <vt:i4>10</vt:i4>
      </vt:variant>
    </vt:vector>
  </HeadingPairs>
  <TitlesOfParts>
    <vt:vector size="18" baseType="lpstr">
      <vt:lpstr>Aharoni</vt:lpstr>
      <vt:lpstr>Arial</vt:lpstr>
      <vt:lpstr>Berlin Sans FB</vt:lpstr>
      <vt:lpstr>Calibri</vt:lpstr>
      <vt:lpstr>Cambria</vt:lpstr>
      <vt:lpstr>Engravers MT</vt:lpstr>
      <vt:lpstr>Times New Roman</vt:lpstr>
      <vt:lpstr>Adjacency</vt:lpstr>
      <vt:lpstr>New Trends in Sustainable Business and Consumption, BASIQ 2020   The impact of digitization on the labor market paths and development opportunities   </vt:lpstr>
      <vt:lpstr>New Trends in Sustainable Business and Consumption, BASIQ 2020</vt:lpstr>
      <vt:lpstr>   National strategy on the digital agenda for Romania  </vt:lpstr>
      <vt:lpstr>Tabel 1. Structure of households that have access to the Internet at home, according to the occupational status of the head of household, total house holding at national level </vt:lpstr>
      <vt:lpstr> Bibliographic study  </vt:lpstr>
      <vt:lpstr>Prezentare PowerPoint</vt:lpstr>
      <vt:lpstr>Prezentare PowerPoint</vt:lpstr>
      <vt:lpstr>Prezentare PowerPoint</vt:lpstr>
      <vt:lpstr>At the end of this article we draw a series of conclusions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digitization on the labor market paths and development opportunities</dc:title>
  <dc:creator>Acer</dc:creator>
  <cp:lastModifiedBy>Administrator</cp:lastModifiedBy>
  <cp:revision>52</cp:revision>
  <dcterms:created xsi:type="dcterms:W3CDTF">2020-05-04T08:13:57Z</dcterms:created>
  <dcterms:modified xsi:type="dcterms:W3CDTF">2020-05-20T14:55:35Z</dcterms:modified>
</cp:coreProperties>
</file>