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Lst>
  <p:sldSz cx="30240288" cy="21383625"/>
  <p:notesSz cx="9601200" cy="7315200"/>
  <p:defaultTextStyle>
    <a:defPPr>
      <a:defRPr lang="ro-RO"/>
    </a:defPPr>
    <a:lvl1pPr marL="0" algn="l" defTabSz="2477933" rtl="0" eaLnBrk="1" latinLnBrk="0" hangingPunct="1">
      <a:defRPr sz="4878" kern="1200">
        <a:solidFill>
          <a:schemeClr val="tx1"/>
        </a:solidFill>
        <a:latin typeface="+mn-lt"/>
        <a:ea typeface="+mn-ea"/>
        <a:cs typeface="+mn-cs"/>
      </a:defRPr>
    </a:lvl1pPr>
    <a:lvl2pPr marL="1238966" algn="l" defTabSz="2477933" rtl="0" eaLnBrk="1" latinLnBrk="0" hangingPunct="1">
      <a:defRPr sz="4878" kern="1200">
        <a:solidFill>
          <a:schemeClr val="tx1"/>
        </a:solidFill>
        <a:latin typeface="+mn-lt"/>
        <a:ea typeface="+mn-ea"/>
        <a:cs typeface="+mn-cs"/>
      </a:defRPr>
    </a:lvl2pPr>
    <a:lvl3pPr marL="2477933" algn="l" defTabSz="2477933" rtl="0" eaLnBrk="1" latinLnBrk="0" hangingPunct="1">
      <a:defRPr sz="4878" kern="1200">
        <a:solidFill>
          <a:schemeClr val="tx1"/>
        </a:solidFill>
        <a:latin typeface="+mn-lt"/>
        <a:ea typeface="+mn-ea"/>
        <a:cs typeface="+mn-cs"/>
      </a:defRPr>
    </a:lvl3pPr>
    <a:lvl4pPr marL="3716899" algn="l" defTabSz="2477933" rtl="0" eaLnBrk="1" latinLnBrk="0" hangingPunct="1">
      <a:defRPr sz="4878" kern="1200">
        <a:solidFill>
          <a:schemeClr val="tx1"/>
        </a:solidFill>
        <a:latin typeface="+mn-lt"/>
        <a:ea typeface="+mn-ea"/>
        <a:cs typeface="+mn-cs"/>
      </a:defRPr>
    </a:lvl4pPr>
    <a:lvl5pPr marL="4955865" algn="l" defTabSz="2477933" rtl="0" eaLnBrk="1" latinLnBrk="0" hangingPunct="1">
      <a:defRPr sz="4878" kern="1200">
        <a:solidFill>
          <a:schemeClr val="tx1"/>
        </a:solidFill>
        <a:latin typeface="+mn-lt"/>
        <a:ea typeface="+mn-ea"/>
        <a:cs typeface="+mn-cs"/>
      </a:defRPr>
    </a:lvl5pPr>
    <a:lvl6pPr marL="6194831" algn="l" defTabSz="2477933" rtl="0" eaLnBrk="1" latinLnBrk="0" hangingPunct="1">
      <a:defRPr sz="4878" kern="1200">
        <a:solidFill>
          <a:schemeClr val="tx1"/>
        </a:solidFill>
        <a:latin typeface="+mn-lt"/>
        <a:ea typeface="+mn-ea"/>
        <a:cs typeface="+mn-cs"/>
      </a:defRPr>
    </a:lvl6pPr>
    <a:lvl7pPr marL="7433798" algn="l" defTabSz="2477933" rtl="0" eaLnBrk="1" latinLnBrk="0" hangingPunct="1">
      <a:defRPr sz="4878" kern="1200">
        <a:solidFill>
          <a:schemeClr val="tx1"/>
        </a:solidFill>
        <a:latin typeface="+mn-lt"/>
        <a:ea typeface="+mn-ea"/>
        <a:cs typeface="+mn-cs"/>
      </a:defRPr>
    </a:lvl7pPr>
    <a:lvl8pPr marL="8672764" algn="l" defTabSz="2477933" rtl="0" eaLnBrk="1" latinLnBrk="0" hangingPunct="1">
      <a:defRPr sz="4878" kern="1200">
        <a:solidFill>
          <a:schemeClr val="tx1"/>
        </a:solidFill>
        <a:latin typeface="+mn-lt"/>
        <a:ea typeface="+mn-ea"/>
        <a:cs typeface="+mn-cs"/>
      </a:defRPr>
    </a:lvl8pPr>
    <a:lvl9pPr marL="9911730" algn="l" defTabSz="2477933" rtl="0" eaLnBrk="1" latinLnBrk="0" hangingPunct="1">
      <a:defRPr sz="487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DA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24" d="100"/>
          <a:sy n="24" d="100"/>
        </p:scale>
        <p:origin x="40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11118862899490504"/>
          <c:y val="5.306799336650083E-2"/>
        </c:manualLayout>
      </c:layout>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bar"/>
        <c:grouping val="clustered"/>
        <c:varyColors val="0"/>
        <c:ser>
          <c:idx val="0"/>
          <c:order val="0"/>
          <c:tx>
            <c:strRef>
              <c:f>Sheet1!$B$1</c:f>
              <c:strCache>
                <c:ptCount val="1"/>
                <c:pt idx="0">
                  <c:v>Preferred ways of transmitting information, courses, documents within universities</c:v>
                </c:pt>
              </c:strCache>
            </c:strRef>
          </c:tx>
          <c:spPr>
            <a:solidFill>
              <a:schemeClr val="accent1"/>
            </a:solidFill>
            <a:ln>
              <a:no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0-FA67-4B8C-B0BA-DE25C88936D8}"/>
              </c:ext>
            </c:extLst>
          </c:dPt>
          <c:dPt>
            <c:idx val="1"/>
            <c:invertIfNegative val="0"/>
            <c:bubble3D val="0"/>
            <c:extLst xmlns:c16r2="http://schemas.microsoft.com/office/drawing/2015/06/chart">
              <c:ext xmlns:c16="http://schemas.microsoft.com/office/drawing/2014/chart" uri="{C3380CC4-5D6E-409C-BE32-E72D297353CC}">
                <c16:uniqueId val="{00000001-FA67-4B8C-B0BA-DE25C88936D8}"/>
              </c:ext>
            </c:extLst>
          </c:dPt>
          <c:dPt>
            <c:idx val="2"/>
            <c:invertIfNegative val="0"/>
            <c:bubble3D val="0"/>
            <c:extLst xmlns:c16r2="http://schemas.microsoft.com/office/drawing/2015/06/chart">
              <c:ext xmlns:c16="http://schemas.microsoft.com/office/drawing/2014/chart" uri="{C3380CC4-5D6E-409C-BE32-E72D297353CC}">
                <c16:uniqueId val="{00000002-FA67-4B8C-B0BA-DE25C88936D8}"/>
              </c:ext>
            </c:extLst>
          </c:dPt>
          <c:dPt>
            <c:idx val="3"/>
            <c:invertIfNegative val="0"/>
            <c:bubble3D val="0"/>
            <c:extLst xmlns:c16r2="http://schemas.microsoft.com/office/drawing/2015/06/chart">
              <c:ext xmlns:c16="http://schemas.microsoft.com/office/drawing/2014/chart" uri="{C3380CC4-5D6E-409C-BE32-E72D297353CC}">
                <c16:uniqueId val="{00000003-FA67-4B8C-B0BA-DE25C88936D8}"/>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E-Mail</c:v>
                </c:pt>
                <c:pt idx="1">
                  <c:v>Online groups (Facebook, Google, LinkedIn, Edmodo, Skype, Zoom etc.)</c:v>
                </c:pt>
                <c:pt idx="2">
                  <c:v>Blogs, E-Learning platforms</c:v>
                </c:pt>
                <c:pt idx="3">
                  <c:v>Physical format</c:v>
                </c:pt>
              </c:strCache>
            </c:strRef>
          </c:cat>
          <c:val>
            <c:numRef>
              <c:f>Sheet1!$B$2:$B$5</c:f>
              <c:numCache>
                <c:formatCode>General</c:formatCode>
                <c:ptCount val="4"/>
                <c:pt idx="0">
                  <c:v>67.400000000000006</c:v>
                </c:pt>
                <c:pt idx="1">
                  <c:v>30.2</c:v>
                </c:pt>
                <c:pt idx="2">
                  <c:v>16.3</c:v>
                </c:pt>
                <c:pt idx="3">
                  <c:v>30.2</c:v>
                </c:pt>
              </c:numCache>
            </c:numRef>
          </c:val>
          <c:extLst xmlns:c16r2="http://schemas.microsoft.com/office/drawing/2015/06/chart">
            <c:ext xmlns:c16="http://schemas.microsoft.com/office/drawing/2014/chart" uri="{C3380CC4-5D6E-409C-BE32-E72D297353CC}">
              <c16:uniqueId val="{00000004-FA67-4B8C-B0BA-DE25C88936D8}"/>
            </c:ext>
          </c:extLst>
        </c:ser>
        <c:dLbls>
          <c:dLblPos val="inEnd"/>
          <c:showLegendKey val="0"/>
          <c:showVal val="1"/>
          <c:showCatName val="0"/>
          <c:showSerName val="0"/>
          <c:showPercent val="0"/>
          <c:showBubbleSize val="0"/>
        </c:dLbls>
        <c:gapWidth val="182"/>
        <c:axId val="-1977167312"/>
        <c:axId val="-1977168944"/>
      </c:barChart>
      <c:valAx>
        <c:axId val="-197716894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977167312"/>
        <c:crosses val="autoZero"/>
        <c:crossBetween val="between"/>
      </c:valAx>
      <c:catAx>
        <c:axId val="-19771673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977168944"/>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bar"/>
        <c:grouping val="clustered"/>
        <c:varyColors val="0"/>
        <c:ser>
          <c:idx val="0"/>
          <c:order val="0"/>
          <c:tx>
            <c:strRef>
              <c:f>Sheet1!$B$1</c:f>
              <c:strCache>
                <c:ptCount val="1"/>
                <c:pt idx="0">
                  <c:v>Frequency rate of using blogs as study materials</c:v>
                </c:pt>
              </c:strCache>
            </c:strRef>
          </c:tx>
          <c:spPr>
            <a:solidFill>
              <a:schemeClr val="accent1"/>
            </a:solidFill>
            <a:ln>
              <a:no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0-D590-4387-98DD-4BD4BD52E87D}"/>
              </c:ext>
            </c:extLst>
          </c:dPt>
          <c:dPt>
            <c:idx val="1"/>
            <c:invertIfNegative val="0"/>
            <c:bubble3D val="0"/>
            <c:extLst xmlns:c16r2="http://schemas.microsoft.com/office/drawing/2015/06/chart">
              <c:ext xmlns:c16="http://schemas.microsoft.com/office/drawing/2014/chart" uri="{C3380CC4-5D6E-409C-BE32-E72D297353CC}">
                <c16:uniqueId val="{00000001-D590-4387-98DD-4BD4BD52E87D}"/>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More than 50%</c:v>
                </c:pt>
                <c:pt idx="1">
                  <c:v>Less than 50%</c:v>
                </c:pt>
              </c:strCache>
            </c:strRef>
          </c:cat>
          <c:val>
            <c:numRef>
              <c:f>Sheet1!$B$2:$B$3</c:f>
              <c:numCache>
                <c:formatCode>General</c:formatCode>
                <c:ptCount val="2"/>
                <c:pt idx="0">
                  <c:v>83.7</c:v>
                </c:pt>
                <c:pt idx="1">
                  <c:v>16.3</c:v>
                </c:pt>
              </c:numCache>
            </c:numRef>
          </c:val>
          <c:extLst xmlns:c16r2="http://schemas.microsoft.com/office/drawing/2015/06/chart">
            <c:ext xmlns:c16="http://schemas.microsoft.com/office/drawing/2014/chart" uri="{C3380CC4-5D6E-409C-BE32-E72D297353CC}">
              <c16:uniqueId val="{00000002-D590-4387-98DD-4BD4BD52E87D}"/>
            </c:ext>
          </c:extLst>
        </c:ser>
        <c:dLbls>
          <c:dLblPos val="inEnd"/>
          <c:showLegendKey val="0"/>
          <c:showVal val="1"/>
          <c:showCatName val="0"/>
          <c:showSerName val="0"/>
          <c:showPercent val="0"/>
          <c:showBubbleSize val="0"/>
        </c:dLbls>
        <c:gapWidth val="182"/>
        <c:axId val="-1977166768"/>
        <c:axId val="-1977164048"/>
      </c:barChart>
      <c:valAx>
        <c:axId val="-197716404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977166768"/>
        <c:crosses val="autoZero"/>
        <c:crossBetween val="between"/>
      </c:valAx>
      <c:catAx>
        <c:axId val="-19771667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977164048"/>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bar"/>
        <c:grouping val="clustered"/>
        <c:varyColors val="0"/>
        <c:ser>
          <c:idx val="0"/>
          <c:order val="0"/>
          <c:tx>
            <c:strRef>
              <c:f>Sheet1!$B$1</c:f>
              <c:strCache>
                <c:ptCount val="1"/>
                <c:pt idx="0">
                  <c:v>Preferred study methods by students</c:v>
                </c:pt>
              </c:strCache>
            </c:strRef>
          </c:tx>
          <c:spPr>
            <a:solidFill>
              <a:schemeClr val="accent1"/>
            </a:solidFill>
            <a:ln>
              <a:no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0-02D6-4342-AC61-AD062956DAFC}"/>
              </c:ext>
            </c:extLst>
          </c:dPt>
          <c:dPt>
            <c:idx val="1"/>
            <c:invertIfNegative val="0"/>
            <c:bubble3D val="0"/>
            <c:extLst xmlns:c16r2="http://schemas.microsoft.com/office/drawing/2015/06/chart">
              <c:ext xmlns:c16="http://schemas.microsoft.com/office/drawing/2014/chart" uri="{C3380CC4-5D6E-409C-BE32-E72D297353CC}">
                <c16:uniqueId val="{00000001-02D6-4342-AC61-AD062956DAFC}"/>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Clasical (physical format)</c:v>
                </c:pt>
                <c:pt idx="1">
                  <c:v>Modern (digital format)</c:v>
                </c:pt>
              </c:strCache>
            </c:strRef>
          </c:cat>
          <c:val>
            <c:numRef>
              <c:f>Sheet1!$B$2:$B$3</c:f>
              <c:numCache>
                <c:formatCode>General</c:formatCode>
                <c:ptCount val="2"/>
                <c:pt idx="0">
                  <c:v>46.5</c:v>
                </c:pt>
                <c:pt idx="1">
                  <c:v>60.5</c:v>
                </c:pt>
              </c:numCache>
            </c:numRef>
          </c:val>
          <c:extLst xmlns:c16r2="http://schemas.microsoft.com/office/drawing/2015/06/chart">
            <c:ext xmlns:c16="http://schemas.microsoft.com/office/drawing/2014/chart" uri="{C3380CC4-5D6E-409C-BE32-E72D297353CC}">
              <c16:uniqueId val="{00000002-02D6-4342-AC61-AD062956DAFC}"/>
            </c:ext>
          </c:extLst>
        </c:ser>
        <c:dLbls>
          <c:dLblPos val="inEnd"/>
          <c:showLegendKey val="0"/>
          <c:showVal val="1"/>
          <c:showCatName val="0"/>
          <c:showSerName val="0"/>
          <c:showPercent val="0"/>
          <c:showBubbleSize val="0"/>
        </c:dLbls>
        <c:gapWidth val="182"/>
        <c:axId val="-1977165136"/>
        <c:axId val="-1977166224"/>
      </c:barChart>
      <c:valAx>
        <c:axId val="-19771662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977165136"/>
        <c:crosses val="autoZero"/>
        <c:crossBetween val="between"/>
      </c:valAx>
      <c:catAx>
        <c:axId val="-19771651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977166224"/>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bar"/>
        <c:grouping val="clustered"/>
        <c:varyColors val="0"/>
        <c:ser>
          <c:idx val="0"/>
          <c:order val="0"/>
          <c:tx>
            <c:strRef>
              <c:f>Sheet1!$B$1</c:f>
              <c:strCache>
                <c:ptCount val="1"/>
                <c:pt idx="0">
                  <c:v>Categories of frequented blogs</c:v>
                </c:pt>
              </c:strCache>
            </c:strRef>
          </c:tx>
          <c:spPr>
            <a:solidFill>
              <a:schemeClr val="accent1"/>
            </a:solidFill>
            <a:ln>
              <a:no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0-EEA8-444A-AB0F-1011984422F9}"/>
              </c:ext>
            </c:extLst>
          </c:dPt>
          <c:dPt>
            <c:idx val="1"/>
            <c:invertIfNegative val="0"/>
            <c:bubble3D val="0"/>
            <c:extLst xmlns:c16r2="http://schemas.microsoft.com/office/drawing/2015/06/chart">
              <c:ext xmlns:c16="http://schemas.microsoft.com/office/drawing/2014/chart" uri="{C3380CC4-5D6E-409C-BE32-E72D297353CC}">
                <c16:uniqueId val="{00000001-EEA8-444A-AB0F-1011984422F9}"/>
              </c:ext>
            </c:extLst>
          </c:dPt>
          <c:dPt>
            <c:idx val="2"/>
            <c:invertIfNegative val="0"/>
            <c:bubble3D val="0"/>
            <c:extLst xmlns:c16r2="http://schemas.microsoft.com/office/drawing/2015/06/chart">
              <c:ext xmlns:c16="http://schemas.microsoft.com/office/drawing/2014/chart" uri="{C3380CC4-5D6E-409C-BE32-E72D297353CC}">
                <c16:uniqueId val="{00000002-EEA8-444A-AB0F-1011984422F9}"/>
              </c:ext>
            </c:extLst>
          </c:dPt>
          <c:dPt>
            <c:idx val="3"/>
            <c:invertIfNegative val="0"/>
            <c:bubble3D val="0"/>
            <c:extLst xmlns:c16r2="http://schemas.microsoft.com/office/drawing/2015/06/chart">
              <c:ext xmlns:c16="http://schemas.microsoft.com/office/drawing/2014/chart" uri="{C3380CC4-5D6E-409C-BE32-E72D297353CC}">
                <c16:uniqueId val="{00000003-EEA8-444A-AB0F-1011984422F9}"/>
              </c:ext>
            </c:extLst>
          </c:dPt>
          <c:dPt>
            <c:idx val="4"/>
            <c:invertIfNegative val="0"/>
            <c:bubble3D val="0"/>
            <c:extLst xmlns:c16r2="http://schemas.microsoft.com/office/drawing/2015/06/chart">
              <c:ext xmlns:c16="http://schemas.microsoft.com/office/drawing/2014/chart" uri="{C3380CC4-5D6E-409C-BE32-E72D297353CC}">
                <c16:uniqueId val="{00000004-EEA8-444A-AB0F-1011984422F9}"/>
              </c:ext>
            </c:extLst>
          </c:dPt>
          <c:dPt>
            <c:idx val="5"/>
            <c:invertIfNegative val="0"/>
            <c:bubble3D val="0"/>
            <c:extLst xmlns:c16r2="http://schemas.microsoft.com/office/drawing/2015/06/chart">
              <c:ext xmlns:c16="http://schemas.microsoft.com/office/drawing/2014/chart" uri="{C3380CC4-5D6E-409C-BE32-E72D297353CC}">
                <c16:uniqueId val="{00000005-EEA8-444A-AB0F-1011984422F9}"/>
              </c:ext>
            </c:extLst>
          </c:dPt>
          <c:dPt>
            <c:idx val="6"/>
            <c:invertIfNegative val="0"/>
            <c:bubble3D val="0"/>
            <c:extLst xmlns:c16r2="http://schemas.microsoft.com/office/drawing/2015/06/chart">
              <c:ext xmlns:c16="http://schemas.microsoft.com/office/drawing/2014/chart" uri="{C3380CC4-5D6E-409C-BE32-E72D297353CC}">
                <c16:uniqueId val="{00000006-EEA8-444A-AB0F-1011984422F9}"/>
              </c:ext>
            </c:extLst>
          </c:dPt>
          <c:dPt>
            <c:idx val="7"/>
            <c:invertIfNegative val="0"/>
            <c:bubble3D val="0"/>
            <c:extLst xmlns:c16r2="http://schemas.microsoft.com/office/drawing/2015/06/chart">
              <c:ext xmlns:c16="http://schemas.microsoft.com/office/drawing/2014/chart" uri="{C3380CC4-5D6E-409C-BE32-E72D297353CC}">
                <c16:uniqueId val="{00000007-EEA8-444A-AB0F-1011984422F9}"/>
              </c:ext>
            </c:extLst>
          </c:dPt>
          <c:dPt>
            <c:idx val="8"/>
            <c:invertIfNegative val="0"/>
            <c:bubble3D val="0"/>
            <c:extLst xmlns:c16r2="http://schemas.microsoft.com/office/drawing/2015/06/chart">
              <c:ext xmlns:c16="http://schemas.microsoft.com/office/drawing/2014/chart" uri="{C3380CC4-5D6E-409C-BE32-E72D297353CC}">
                <c16:uniqueId val="{00000008-EEA8-444A-AB0F-1011984422F9}"/>
              </c:ext>
            </c:extLst>
          </c:dPt>
          <c:dPt>
            <c:idx val="9"/>
            <c:invertIfNegative val="0"/>
            <c:bubble3D val="0"/>
            <c:extLst xmlns:c16r2="http://schemas.microsoft.com/office/drawing/2015/06/chart">
              <c:ext xmlns:c16="http://schemas.microsoft.com/office/drawing/2014/chart" uri="{C3380CC4-5D6E-409C-BE32-E72D297353CC}">
                <c16:uniqueId val="{00000009-EEA8-444A-AB0F-1011984422F9}"/>
              </c:ext>
            </c:extLst>
          </c:dPt>
          <c:dLbls>
            <c:dLbl>
              <c:idx val="8"/>
              <c:layout>
                <c:manualLayout>
                  <c:x val="-2.5261399287114868E-3"/>
                  <c:y val="0"/>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EEA8-444A-AB0F-1011984422F9}"/>
                </c:ext>
                <c:ext xmlns:c15="http://schemas.microsoft.com/office/drawing/2012/chart" uri="{CE6537A1-D6FC-4f65-9D91-7224C49458BB}">
                  <c15:layout/>
                </c:ext>
              </c:extLst>
            </c:dLbl>
            <c:dLbl>
              <c:idx val="9"/>
              <c:layout>
                <c:manualLayout>
                  <c:x val="-4.867480172573365E-2"/>
                  <c:y val="2.9442221361674053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EEA8-444A-AB0F-1011984422F9}"/>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Educational</c:v>
                </c:pt>
                <c:pt idx="1">
                  <c:v>Personal development</c:v>
                </c:pt>
                <c:pt idx="2">
                  <c:v>Wellness, sports, beauty, lifestyle</c:v>
                </c:pt>
                <c:pt idx="3">
                  <c:v>Love, relationships, family</c:v>
                </c:pt>
                <c:pt idx="4">
                  <c:v>Tourism</c:v>
                </c:pt>
                <c:pt idx="5">
                  <c:v>Gossip</c:v>
                </c:pt>
                <c:pt idx="6">
                  <c:v>Culinary</c:v>
                </c:pt>
                <c:pt idx="7">
                  <c:v>News</c:v>
                </c:pt>
                <c:pt idx="8">
                  <c:v>Several variants below</c:v>
                </c:pt>
                <c:pt idx="9">
                  <c:v>Do not frequent</c:v>
                </c:pt>
              </c:strCache>
            </c:strRef>
          </c:cat>
          <c:val>
            <c:numRef>
              <c:f>Sheet1!$B$2:$B$11</c:f>
              <c:numCache>
                <c:formatCode>General</c:formatCode>
                <c:ptCount val="10"/>
                <c:pt idx="0">
                  <c:v>53.5</c:v>
                </c:pt>
                <c:pt idx="1">
                  <c:v>46.5</c:v>
                </c:pt>
                <c:pt idx="2">
                  <c:v>37.200000000000003</c:v>
                </c:pt>
                <c:pt idx="3">
                  <c:v>16.3</c:v>
                </c:pt>
                <c:pt idx="4">
                  <c:v>16.3</c:v>
                </c:pt>
                <c:pt idx="5">
                  <c:v>4.7</c:v>
                </c:pt>
                <c:pt idx="6">
                  <c:v>18.600000000000001</c:v>
                </c:pt>
                <c:pt idx="7">
                  <c:v>27.9</c:v>
                </c:pt>
                <c:pt idx="8">
                  <c:v>2.2999999999999998</c:v>
                </c:pt>
                <c:pt idx="9">
                  <c:v>4.5999999999999996</c:v>
                </c:pt>
              </c:numCache>
            </c:numRef>
          </c:val>
          <c:extLst xmlns:c16r2="http://schemas.microsoft.com/office/drawing/2015/06/chart">
            <c:ext xmlns:c16="http://schemas.microsoft.com/office/drawing/2014/chart" uri="{C3380CC4-5D6E-409C-BE32-E72D297353CC}">
              <c16:uniqueId val="{0000000A-EEA8-444A-AB0F-1011984422F9}"/>
            </c:ext>
          </c:extLst>
        </c:ser>
        <c:dLbls>
          <c:showLegendKey val="0"/>
          <c:showVal val="0"/>
          <c:showCatName val="0"/>
          <c:showSerName val="0"/>
          <c:showPercent val="0"/>
          <c:showBubbleSize val="0"/>
        </c:dLbls>
        <c:gapWidth val="182"/>
        <c:axId val="-1898378496"/>
        <c:axId val="-1898383392"/>
      </c:barChart>
      <c:valAx>
        <c:axId val="-189838339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898378496"/>
        <c:crosses val="autoZero"/>
        <c:crossBetween val="between"/>
      </c:valAx>
      <c:catAx>
        <c:axId val="-18983784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898383392"/>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80036" y="3499590"/>
            <a:ext cx="22680216" cy="7444669"/>
          </a:xfrm>
          <a:prstGeom prst="rect">
            <a:avLst/>
          </a:prstGeom>
        </p:spPr>
        <p:txBody>
          <a:bodyPr anchor="b"/>
          <a:lstStyle>
            <a:lvl1pPr algn="ctr">
              <a:defRPr sz="14882"/>
            </a:lvl1pPr>
          </a:lstStyle>
          <a:p>
            <a:r>
              <a:rPr lang="en-US" smtClean="0"/>
              <a:t>Click to edit Master title style</a:t>
            </a:r>
            <a:endParaRPr lang="ro-RO"/>
          </a:p>
        </p:txBody>
      </p:sp>
      <p:sp>
        <p:nvSpPr>
          <p:cNvPr id="3" name="Subtitle 2"/>
          <p:cNvSpPr>
            <a:spLocks noGrp="1"/>
          </p:cNvSpPr>
          <p:nvPr>
            <p:ph type="subTitle" idx="1"/>
          </p:nvPr>
        </p:nvSpPr>
        <p:spPr>
          <a:xfrm>
            <a:off x="3780036" y="11231355"/>
            <a:ext cx="22680216" cy="5162758"/>
          </a:xfrm>
          <a:prstGeom prst="rect">
            <a:avLst/>
          </a:prstGeom>
        </p:spPr>
        <p:txBody>
          <a:bodyPr/>
          <a:lstStyle>
            <a:lvl1pPr marL="0" indent="0" algn="ctr">
              <a:buNone/>
              <a:defRPr sz="5953"/>
            </a:lvl1pPr>
            <a:lvl2pPr marL="1133993" indent="0" algn="ctr">
              <a:buNone/>
              <a:defRPr sz="4961"/>
            </a:lvl2pPr>
            <a:lvl3pPr marL="2267986" indent="0" algn="ctr">
              <a:buNone/>
              <a:defRPr sz="4465"/>
            </a:lvl3pPr>
            <a:lvl4pPr marL="3401979" indent="0" algn="ctr">
              <a:buNone/>
              <a:defRPr sz="3968"/>
            </a:lvl4pPr>
            <a:lvl5pPr marL="4535973" indent="0" algn="ctr">
              <a:buNone/>
              <a:defRPr sz="3968"/>
            </a:lvl5pPr>
            <a:lvl6pPr marL="5669966" indent="0" algn="ctr">
              <a:buNone/>
              <a:defRPr sz="3968"/>
            </a:lvl6pPr>
            <a:lvl7pPr marL="6803959" indent="0" algn="ctr">
              <a:buNone/>
              <a:defRPr sz="3968"/>
            </a:lvl7pPr>
            <a:lvl8pPr marL="7937952" indent="0" algn="ctr">
              <a:buNone/>
              <a:defRPr sz="3968"/>
            </a:lvl8pPr>
            <a:lvl9pPr marL="9071945" indent="0" algn="ctr">
              <a:buNone/>
              <a:defRPr sz="3968"/>
            </a:lvl9pPr>
          </a:lstStyle>
          <a:p>
            <a:r>
              <a:rPr lang="en-US" smtClean="0"/>
              <a:t>Click to edit Master subtitle style</a:t>
            </a:r>
            <a:endParaRPr lang="ro-RO"/>
          </a:p>
        </p:txBody>
      </p:sp>
    </p:spTree>
    <p:extLst>
      <p:ext uri="{BB962C8B-B14F-4D97-AF65-F5344CB8AC3E}">
        <p14:creationId xmlns:p14="http://schemas.microsoft.com/office/powerpoint/2010/main" val="91518070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079020" y="1138482"/>
            <a:ext cx="26082248" cy="4133179"/>
          </a:xfrm>
          <a:prstGeom prst="rect">
            <a:avLst/>
          </a:prstGeom>
        </p:spPr>
        <p:txBody>
          <a:bodyPr/>
          <a:lstStyle/>
          <a:p>
            <a:r>
              <a:rPr lang="en-US" smtClean="0"/>
              <a:t>Click to edit Master title style</a:t>
            </a:r>
            <a:endParaRPr lang="ro-RO"/>
          </a:p>
        </p:txBody>
      </p:sp>
      <p:sp>
        <p:nvSpPr>
          <p:cNvPr id="3" name="Vertical Text Placeholder 2"/>
          <p:cNvSpPr>
            <a:spLocks noGrp="1"/>
          </p:cNvSpPr>
          <p:nvPr>
            <p:ph type="body" orient="vert" idx="1"/>
          </p:nvPr>
        </p:nvSpPr>
        <p:spPr>
          <a:xfrm>
            <a:off x="2079020" y="5692400"/>
            <a:ext cx="26082248" cy="13567714"/>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a:xfrm>
            <a:off x="2079020" y="19819454"/>
            <a:ext cx="6804065" cy="1138480"/>
          </a:xfrm>
          <a:prstGeom prst="rect">
            <a:avLst/>
          </a:prstGeom>
        </p:spPr>
        <p:txBody>
          <a:bodyPr/>
          <a:lstStyle/>
          <a:p>
            <a:fld id="{13740994-1E41-4B40-9593-A9941ACA2044}" type="datetimeFigureOut">
              <a:rPr lang="ro-RO" smtClean="0"/>
              <a:t>30 mai 2020</a:t>
            </a:fld>
            <a:endParaRPr lang="ro-RO"/>
          </a:p>
        </p:txBody>
      </p:sp>
      <p:sp>
        <p:nvSpPr>
          <p:cNvPr id="5" name="Footer Placeholder 4"/>
          <p:cNvSpPr>
            <a:spLocks noGrp="1"/>
          </p:cNvSpPr>
          <p:nvPr>
            <p:ph type="ftr" sz="quarter" idx="11"/>
          </p:nvPr>
        </p:nvSpPr>
        <p:spPr>
          <a:xfrm>
            <a:off x="10017096" y="19819454"/>
            <a:ext cx="10206097" cy="1138480"/>
          </a:xfrm>
          <a:prstGeom prst="rect">
            <a:avLst/>
          </a:prstGeom>
        </p:spPr>
        <p:txBody>
          <a:bodyPr/>
          <a:lstStyle/>
          <a:p>
            <a:endParaRPr lang="ro-RO"/>
          </a:p>
        </p:txBody>
      </p:sp>
      <p:sp>
        <p:nvSpPr>
          <p:cNvPr id="6" name="Slide Number Placeholder 5"/>
          <p:cNvSpPr>
            <a:spLocks noGrp="1"/>
          </p:cNvSpPr>
          <p:nvPr>
            <p:ph type="sldNum" sz="quarter" idx="12"/>
          </p:nvPr>
        </p:nvSpPr>
        <p:spPr>
          <a:xfrm>
            <a:off x="21357203" y="19819454"/>
            <a:ext cx="6804065" cy="1138480"/>
          </a:xfrm>
          <a:prstGeom prst="rect">
            <a:avLst/>
          </a:prstGeom>
        </p:spPr>
        <p:txBody>
          <a:bodyPr/>
          <a:lstStyle/>
          <a:p>
            <a:fld id="{006B0A3C-43B8-4705-A5EA-19FAB52EE76C}" type="slidenum">
              <a:rPr lang="ro-RO" smtClean="0"/>
              <a:t>‹#›</a:t>
            </a:fld>
            <a:endParaRPr lang="ro-RO"/>
          </a:p>
        </p:txBody>
      </p:sp>
    </p:spTree>
    <p:extLst>
      <p:ext uri="{BB962C8B-B14F-4D97-AF65-F5344CB8AC3E}">
        <p14:creationId xmlns:p14="http://schemas.microsoft.com/office/powerpoint/2010/main" val="208574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40706" y="1138480"/>
            <a:ext cx="6520562" cy="18121634"/>
          </a:xfrm>
          <a:prstGeom prst="rect">
            <a:avLst/>
          </a:prstGeom>
        </p:spPr>
        <p:txBody>
          <a:bodyPr vert="eaVert"/>
          <a:lstStyle/>
          <a:p>
            <a:r>
              <a:rPr lang="en-US" smtClean="0"/>
              <a:t>Click to edit Master title style</a:t>
            </a:r>
            <a:endParaRPr lang="ro-RO"/>
          </a:p>
        </p:txBody>
      </p:sp>
      <p:sp>
        <p:nvSpPr>
          <p:cNvPr id="3" name="Vertical Text Placeholder 2"/>
          <p:cNvSpPr>
            <a:spLocks noGrp="1"/>
          </p:cNvSpPr>
          <p:nvPr>
            <p:ph type="body" orient="vert" idx="1"/>
          </p:nvPr>
        </p:nvSpPr>
        <p:spPr>
          <a:xfrm>
            <a:off x="2079020" y="1138480"/>
            <a:ext cx="19183683" cy="18121634"/>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a:xfrm>
            <a:off x="2079020" y="19819454"/>
            <a:ext cx="6804065" cy="1138480"/>
          </a:xfrm>
          <a:prstGeom prst="rect">
            <a:avLst/>
          </a:prstGeom>
        </p:spPr>
        <p:txBody>
          <a:bodyPr/>
          <a:lstStyle/>
          <a:p>
            <a:fld id="{13740994-1E41-4B40-9593-A9941ACA2044}" type="datetimeFigureOut">
              <a:rPr lang="ro-RO" smtClean="0"/>
              <a:t>30 mai 2020</a:t>
            </a:fld>
            <a:endParaRPr lang="ro-RO"/>
          </a:p>
        </p:txBody>
      </p:sp>
      <p:sp>
        <p:nvSpPr>
          <p:cNvPr id="5" name="Footer Placeholder 4"/>
          <p:cNvSpPr>
            <a:spLocks noGrp="1"/>
          </p:cNvSpPr>
          <p:nvPr>
            <p:ph type="ftr" sz="quarter" idx="11"/>
          </p:nvPr>
        </p:nvSpPr>
        <p:spPr>
          <a:xfrm>
            <a:off x="10017096" y="19819454"/>
            <a:ext cx="10206097" cy="1138480"/>
          </a:xfrm>
          <a:prstGeom prst="rect">
            <a:avLst/>
          </a:prstGeom>
        </p:spPr>
        <p:txBody>
          <a:bodyPr/>
          <a:lstStyle/>
          <a:p>
            <a:endParaRPr lang="ro-RO"/>
          </a:p>
        </p:txBody>
      </p:sp>
      <p:sp>
        <p:nvSpPr>
          <p:cNvPr id="6" name="Slide Number Placeholder 5"/>
          <p:cNvSpPr>
            <a:spLocks noGrp="1"/>
          </p:cNvSpPr>
          <p:nvPr>
            <p:ph type="sldNum" sz="quarter" idx="12"/>
          </p:nvPr>
        </p:nvSpPr>
        <p:spPr>
          <a:xfrm>
            <a:off x="21357203" y="19819454"/>
            <a:ext cx="6804065" cy="1138480"/>
          </a:xfrm>
          <a:prstGeom prst="rect">
            <a:avLst/>
          </a:prstGeom>
        </p:spPr>
        <p:txBody>
          <a:bodyPr/>
          <a:lstStyle/>
          <a:p>
            <a:fld id="{006B0A3C-43B8-4705-A5EA-19FAB52EE76C}" type="slidenum">
              <a:rPr lang="ro-RO" smtClean="0"/>
              <a:t>‹#›</a:t>
            </a:fld>
            <a:endParaRPr lang="ro-RO"/>
          </a:p>
        </p:txBody>
      </p:sp>
    </p:spTree>
    <p:extLst>
      <p:ext uri="{BB962C8B-B14F-4D97-AF65-F5344CB8AC3E}">
        <p14:creationId xmlns:p14="http://schemas.microsoft.com/office/powerpoint/2010/main" val="22689233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68022" y="3499590"/>
            <a:ext cx="25704245" cy="7444669"/>
          </a:xfrm>
        </p:spPr>
        <p:txBody>
          <a:bodyPr anchor="b"/>
          <a:lstStyle>
            <a:lvl1pPr algn="ctr">
              <a:defRPr sz="18709"/>
            </a:lvl1pPr>
          </a:lstStyle>
          <a:p>
            <a:r>
              <a:rPr lang="en-US" smtClean="0"/>
              <a:t>Click to edit Master title style</a:t>
            </a:r>
            <a:endParaRPr lang="en-US" dirty="0"/>
          </a:p>
        </p:txBody>
      </p:sp>
      <p:sp>
        <p:nvSpPr>
          <p:cNvPr id="3" name="Subtitle 2"/>
          <p:cNvSpPr>
            <a:spLocks noGrp="1"/>
          </p:cNvSpPr>
          <p:nvPr>
            <p:ph type="subTitle" idx="1"/>
          </p:nvPr>
        </p:nvSpPr>
        <p:spPr>
          <a:xfrm>
            <a:off x="3780036" y="11231355"/>
            <a:ext cx="22680216" cy="5162758"/>
          </a:xfrm>
        </p:spPr>
        <p:txBody>
          <a:bodyPr/>
          <a:lstStyle>
            <a:lvl1pPr marL="0" indent="0" algn="ctr">
              <a:buNone/>
              <a:defRPr sz="7483"/>
            </a:lvl1pPr>
            <a:lvl2pPr marL="1425595" indent="0" algn="ctr">
              <a:buNone/>
              <a:defRPr sz="6236"/>
            </a:lvl2pPr>
            <a:lvl3pPr marL="2851191" indent="0" algn="ctr">
              <a:buNone/>
              <a:defRPr sz="5613"/>
            </a:lvl3pPr>
            <a:lvl4pPr marL="4276786" indent="0" algn="ctr">
              <a:buNone/>
              <a:defRPr sz="4989"/>
            </a:lvl4pPr>
            <a:lvl5pPr marL="5702381" indent="0" algn="ctr">
              <a:buNone/>
              <a:defRPr sz="4989"/>
            </a:lvl5pPr>
            <a:lvl6pPr marL="7127977" indent="0" algn="ctr">
              <a:buNone/>
              <a:defRPr sz="4989"/>
            </a:lvl6pPr>
            <a:lvl7pPr marL="8553572" indent="0" algn="ctr">
              <a:buNone/>
              <a:defRPr sz="4989"/>
            </a:lvl7pPr>
            <a:lvl8pPr marL="9979167" indent="0" algn="ctr">
              <a:buNone/>
              <a:defRPr sz="4989"/>
            </a:lvl8pPr>
            <a:lvl9pPr marL="11404763" indent="0" algn="ctr">
              <a:buNone/>
              <a:defRPr sz="4989"/>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47826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740994-1E41-4B40-9593-A9941ACA2044}" type="datetimeFigureOut">
              <a:rPr lang="ro-RO" smtClean="0"/>
              <a:t>30 mai 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006B0A3C-43B8-4705-A5EA-19FAB52EE76C}" type="slidenum">
              <a:rPr lang="ro-RO" smtClean="0"/>
              <a:t>‹#›</a:t>
            </a:fld>
            <a:endParaRPr lang="ro-RO"/>
          </a:p>
        </p:txBody>
      </p:sp>
    </p:spTree>
    <p:extLst>
      <p:ext uri="{BB962C8B-B14F-4D97-AF65-F5344CB8AC3E}">
        <p14:creationId xmlns:p14="http://schemas.microsoft.com/office/powerpoint/2010/main" val="29001599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3272" y="5331063"/>
            <a:ext cx="26082248" cy="8894992"/>
          </a:xfrm>
        </p:spPr>
        <p:txBody>
          <a:bodyPr anchor="b"/>
          <a:lstStyle>
            <a:lvl1pPr>
              <a:defRPr sz="18709"/>
            </a:lvl1pPr>
          </a:lstStyle>
          <a:p>
            <a:r>
              <a:rPr lang="en-US" smtClean="0"/>
              <a:t>Click to edit Master title style</a:t>
            </a:r>
            <a:endParaRPr lang="en-US" dirty="0"/>
          </a:p>
        </p:txBody>
      </p:sp>
      <p:sp>
        <p:nvSpPr>
          <p:cNvPr id="3" name="Text Placeholder 2"/>
          <p:cNvSpPr>
            <a:spLocks noGrp="1"/>
          </p:cNvSpPr>
          <p:nvPr>
            <p:ph type="body" idx="1"/>
          </p:nvPr>
        </p:nvSpPr>
        <p:spPr>
          <a:xfrm>
            <a:off x="2063272" y="14310205"/>
            <a:ext cx="26082248" cy="4677666"/>
          </a:xfrm>
        </p:spPr>
        <p:txBody>
          <a:bodyPr/>
          <a:lstStyle>
            <a:lvl1pPr marL="0" indent="0">
              <a:buNone/>
              <a:defRPr sz="7483">
                <a:solidFill>
                  <a:schemeClr val="tx1"/>
                </a:solidFill>
              </a:defRPr>
            </a:lvl1pPr>
            <a:lvl2pPr marL="1425595" indent="0">
              <a:buNone/>
              <a:defRPr sz="6236">
                <a:solidFill>
                  <a:schemeClr val="tx1">
                    <a:tint val="75000"/>
                  </a:schemeClr>
                </a:solidFill>
              </a:defRPr>
            </a:lvl2pPr>
            <a:lvl3pPr marL="2851191" indent="0">
              <a:buNone/>
              <a:defRPr sz="5613">
                <a:solidFill>
                  <a:schemeClr val="tx1">
                    <a:tint val="75000"/>
                  </a:schemeClr>
                </a:solidFill>
              </a:defRPr>
            </a:lvl3pPr>
            <a:lvl4pPr marL="4276786" indent="0">
              <a:buNone/>
              <a:defRPr sz="4989">
                <a:solidFill>
                  <a:schemeClr val="tx1">
                    <a:tint val="75000"/>
                  </a:schemeClr>
                </a:solidFill>
              </a:defRPr>
            </a:lvl4pPr>
            <a:lvl5pPr marL="5702381" indent="0">
              <a:buNone/>
              <a:defRPr sz="4989">
                <a:solidFill>
                  <a:schemeClr val="tx1">
                    <a:tint val="75000"/>
                  </a:schemeClr>
                </a:solidFill>
              </a:defRPr>
            </a:lvl5pPr>
            <a:lvl6pPr marL="7127977" indent="0">
              <a:buNone/>
              <a:defRPr sz="4989">
                <a:solidFill>
                  <a:schemeClr val="tx1">
                    <a:tint val="75000"/>
                  </a:schemeClr>
                </a:solidFill>
              </a:defRPr>
            </a:lvl6pPr>
            <a:lvl7pPr marL="8553572" indent="0">
              <a:buNone/>
              <a:defRPr sz="4989">
                <a:solidFill>
                  <a:schemeClr val="tx1">
                    <a:tint val="75000"/>
                  </a:schemeClr>
                </a:solidFill>
              </a:defRPr>
            </a:lvl7pPr>
            <a:lvl8pPr marL="9979167" indent="0">
              <a:buNone/>
              <a:defRPr sz="4989">
                <a:solidFill>
                  <a:schemeClr val="tx1">
                    <a:tint val="75000"/>
                  </a:schemeClr>
                </a:solidFill>
              </a:defRPr>
            </a:lvl8pPr>
            <a:lvl9pPr marL="11404763" indent="0">
              <a:buNone/>
              <a:defRPr sz="4989">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740994-1E41-4B40-9593-A9941ACA2044}" type="datetimeFigureOut">
              <a:rPr lang="ro-RO" smtClean="0"/>
              <a:t>30 mai 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006B0A3C-43B8-4705-A5EA-19FAB52EE76C}" type="slidenum">
              <a:rPr lang="ro-RO" smtClean="0"/>
              <a:t>‹#›</a:t>
            </a:fld>
            <a:endParaRPr lang="ro-RO"/>
          </a:p>
        </p:txBody>
      </p:sp>
    </p:spTree>
    <p:extLst>
      <p:ext uri="{BB962C8B-B14F-4D97-AF65-F5344CB8AC3E}">
        <p14:creationId xmlns:p14="http://schemas.microsoft.com/office/powerpoint/2010/main" val="3456982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079020" y="5692400"/>
            <a:ext cx="12852122" cy="13567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5309146" y="5692400"/>
            <a:ext cx="12852122" cy="13567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3740994-1E41-4B40-9593-A9941ACA2044}" type="datetimeFigureOut">
              <a:rPr lang="ro-RO" smtClean="0"/>
              <a:t>30 mai 2020</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006B0A3C-43B8-4705-A5EA-19FAB52EE76C}" type="slidenum">
              <a:rPr lang="ro-RO" smtClean="0"/>
              <a:t>‹#›</a:t>
            </a:fld>
            <a:endParaRPr lang="ro-RO"/>
          </a:p>
        </p:txBody>
      </p:sp>
    </p:spTree>
    <p:extLst>
      <p:ext uri="{BB962C8B-B14F-4D97-AF65-F5344CB8AC3E}">
        <p14:creationId xmlns:p14="http://schemas.microsoft.com/office/powerpoint/2010/main" val="22609663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82959" y="1138485"/>
            <a:ext cx="26082248" cy="4133179"/>
          </a:xfrm>
        </p:spPr>
        <p:txBody>
          <a:bodyPr>
            <a:normAutofit/>
          </a:bodyPr>
          <a:lstStyle>
            <a:lvl1pPr>
              <a:defRPr lang="en-US" sz="10000" b="1">
                <a:effectLst/>
                <a:latin typeface="Times New Roman" panose="02020603050405020304" pitchFamily="18" charset="0"/>
                <a:cs typeface="Times New Roman" panose="02020603050405020304" pitchFamily="18" charset="0"/>
              </a:defRPr>
            </a:lvl1pPr>
          </a:lstStyle>
          <a:p>
            <a:r>
              <a:rPr lang="en-GB" sz="1400" b="0" dirty="0" smtClean="0">
                <a:solidFill>
                  <a:srgbClr val="000000"/>
                </a:solidFill>
                <a:effectLst/>
                <a:latin typeface="Impact" panose="020B0806030902050204" pitchFamily="34" charset="0"/>
                <a:ea typeface="Times New Roman" panose="02020603050405020304" pitchFamily="18" charset="0"/>
              </a:rPr>
              <a:t>THE RELATIONSHIP BETWEEN E-LEARNING AND SUSTAINABILITY. THE BLOG AS A FUTURE E-LEARNING TOOL </a:t>
            </a:r>
            <a:endParaRPr lang="en-US" sz="1200" b="1" dirty="0">
              <a:solidFill>
                <a:srgbClr val="000000"/>
              </a:solidFill>
              <a:effectLst/>
              <a:latin typeface="Times New Roman" panose="02020603050405020304" pitchFamily="18" charset="0"/>
              <a:ea typeface="Times New Roman" panose="02020603050405020304" pitchFamily="18" charset="0"/>
            </a:endParaRPr>
          </a:p>
        </p:txBody>
      </p:sp>
      <p:sp>
        <p:nvSpPr>
          <p:cNvPr id="3" name="Text Placeholder 2"/>
          <p:cNvSpPr>
            <a:spLocks noGrp="1"/>
          </p:cNvSpPr>
          <p:nvPr>
            <p:ph type="body" idx="1"/>
          </p:nvPr>
        </p:nvSpPr>
        <p:spPr>
          <a:xfrm>
            <a:off x="2082962" y="5241960"/>
            <a:ext cx="12793057" cy="2569003"/>
          </a:xfrm>
        </p:spPr>
        <p:txBody>
          <a:bodyPr anchor="b"/>
          <a:lstStyle>
            <a:lvl1pPr marL="0" indent="0">
              <a:buNone/>
              <a:defRPr sz="7483" b="1"/>
            </a:lvl1pPr>
            <a:lvl2pPr marL="1425595" indent="0">
              <a:buNone/>
              <a:defRPr sz="6236" b="1"/>
            </a:lvl2pPr>
            <a:lvl3pPr marL="2851191" indent="0">
              <a:buNone/>
              <a:defRPr sz="5613" b="1"/>
            </a:lvl3pPr>
            <a:lvl4pPr marL="4276786" indent="0">
              <a:buNone/>
              <a:defRPr sz="4989" b="1"/>
            </a:lvl4pPr>
            <a:lvl5pPr marL="5702381" indent="0">
              <a:buNone/>
              <a:defRPr sz="4989" b="1"/>
            </a:lvl5pPr>
            <a:lvl6pPr marL="7127977" indent="0">
              <a:buNone/>
              <a:defRPr sz="4989" b="1"/>
            </a:lvl6pPr>
            <a:lvl7pPr marL="8553572" indent="0">
              <a:buNone/>
              <a:defRPr sz="4989" b="1"/>
            </a:lvl7pPr>
            <a:lvl8pPr marL="9979167" indent="0">
              <a:buNone/>
              <a:defRPr sz="4989" b="1"/>
            </a:lvl8pPr>
            <a:lvl9pPr marL="11404763" indent="0">
              <a:buNone/>
              <a:defRPr sz="4989" b="1"/>
            </a:lvl9pPr>
          </a:lstStyle>
          <a:p>
            <a:pPr lvl="0"/>
            <a:r>
              <a:rPr lang="en-US" smtClean="0"/>
              <a:t>Click to edit Master text styles</a:t>
            </a:r>
          </a:p>
        </p:txBody>
      </p:sp>
      <p:sp>
        <p:nvSpPr>
          <p:cNvPr id="4" name="Content Placeholder 3"/>
          <p:cNvSpPr>
            <a:spLocks noGrp="1"/>
          </p:cNvSpPr>
          <p:nvPr>
            <p:ph sz="half" idx="2"/>
          </p:nvPr>
        </p:nvSpPr>
        <p:spPr>
          <a:xfrm>
            <a:off x="2082962" y="7810963"/>
            <a:ext cx="12793057" cy="11488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5309148" y="5241960"/>
            <a:ext cx="12856061" cy="2569003"/>
          </a:xfrm>
        </p:spPr>
        <p:txBody>
          <a:bodyPr anchor="b"/>
          <a:lstStyle>
            <a:lvl1pPr marL="0" indent="0">
              <a:buNone/>
              <a:defRPr sz="7483" b="1"/>
            </a:lvl1pPr>
            <a:lvl2pPr marL="1425595" indent="0">
              <a:buNone/>
              <a:defRPr sz="6236" b="1"/>
            </a:lvl2pPr>
            <a:lvl3pPr marL="2851191" indent="0">
              <a:buNone/>
              <a:defRPr sz="5613" b="1"/>
            </a:lvl3pPr>
            <a:lvl4pPr marL="4276786" indent="0">
              <a:buNone/>
              <a:defRPr sz="4989" b="1"/>
            </a:lvl4pPr>
            <a:lvl5pPr marL="5702381" indent="0">
              <a:buNone/>
              <a:defRPr sz="4989" b="1"/>
            </a:lvl5pPr>
            <a:lvl6pPr marL="7127977" indent="0">
              <a:buNone/>
              <a:defRPr sz="4989" b="1"/>
            </a:lvl6pPr>
            <a:lvl7pPr marL="8553572" indent="0">
              <a:buNone/>
              <a:defRPr sz="4989" b="1"/>
            </a:lvl7pPr>
            <a:lvl8pPr marL="9979167" indent="0">
              <a:buNone/>
              <a:defRPr sz="4989" b="1"/>
            </a:lvl8pPr>
            <a:lvl9pPr marL="11404763" indent="0">
              <a:buNone/>
              <a:defRPr sz="4989" b="1"/>
            </a:lvl9pPr>
          </a:lstStyle>
          <a:p>
            <a:pPr lvl="0"/>
            <a:r>
              <a:rPr lang="en-US" smtClean="0"/>
              <a:t>Click to edit Master text styles</a:t>
            </a:r>
          </a:p>
        </p:txBody>
      </p:sp>
      <p:sp>
        <p:nvSpPr>
          <p:cNvPr id="6" name="Content Placeholder 5"/>
          <p:cNvSpPr>
            <a:spLocks noGrp="1"/>
          </p:cNvSpPr>
          <p:nvPr>
            <p:ph sz="quarter" idx="4"/>
          </p:nvPr>
        </p:nvSpPr>
        <p:spPr>
          <a:xfrm>
            <a:off x="15309148" y="7810963"/>
            <a:ext cx="12856061" cy="11488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3740994-1E41-4B40-9593-A9941ACA2044}" type="datetimeFigureOut">
              <a:rPr lang="ro-RO" smtClean="0"/>
              <a:t>30 mai 2020</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006B0A3C-43B8-4705-A5EA-19FAB52EE76C}" type="slidenum">
              <a:rPr lang="ro-RO" smtClean="0"/>
              <a:t>‹#›</a:t>
            </a:fld>
            <a:endParaRPr lang="ro-RO"/>
          </a:p>
        </p:txBody>
      </p:sp>
    </p:spTree>
    <p:extLst>
      <p:ext uri="{BB962C8B-B14F-4D97-AF65-F5344CB8AC3E}">
        <p14:creationId xmlns:p14="http://schemas.microsoft.com/office/powerpoint/2010/main" val="15321303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3740994-1E41-4B40-9593-A9941ACA2044}" type="datetimeFigureOut">
              <a:rPr lang="ro-RO" smtClean="0"/>
              <a:t>30 mai 2020</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006B0A3C-43B8-4705-A5EA-19FAB52EE76C}" type="slidenum">
              <a:rPr lang="ro-RO" smtClean="0"/>
              <a:t>‹#›</a:t>
            </a:fld>
            <a:endParaRPr lang="ro-RO"/>
          </a:p>
        </p:txBody>
      </p:sp>
    </p:spTree>
    <p:extLst>
      <p:ext uri="{BB962C8B-B14F-4D97-AF65-F5344CB8AC3E}">
        <p14:creationId xmlns:p14="http://schemas.microsoft.com/office/powerpoint/2010/main" val="8140966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740994-1E41-4B40-9593-A9941ACA2044}" type="datetimeFigureOut">
              <a:rPr lang="ro-RO" smtClean="0"/>
              <a:t>30 mai 2020</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006B0A3C-43B8-4705-A5EA-19FAB52EE76C}" type="slidenum">
              <a:rPr lang="ro-RO" smtClean="0"/>
              <a:t>‹#›</a:t>
            </a:fld>
            <a:endParaRPr lang="ro-RO"/>
          </a:p>
        </p:txBody>
      </p:sp>
    </p:spTree>
    <p:extLst>
      <p:ext uri="{BB962C8B-B14F-4D97-AF65-F5344CB8AC3E}">
        <p14:creationId xmlns:p14="http://schemas.microsoft.com/office/powerpoint/2010/main" val="10045280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2959" y="1425575"/>
            <a:ext cx="9753280" cy="4989513"/>
          </a:xfrm>
        </p:spPr>
        <p:txBody>
          <a:bodyPr anchor="b"/>
          <a:lstStyle>
            <a:lvl1pPr>
              <a:defRPr sz="9978"/>
            </a:lvl1pPr>
          </a:lstStyle>
          <a:p>
            <a:r>
              <a:rPr lang="en-US" smtClean="0"/>
              <a:t>Click to edit Master title style</a:t>
            </a:r>
            <a:endParaRPr lang="en-US" dirty="0"/>
          </a:p>
        </p:txBody>
      </p:sp>
      <p:sp>
        <p:nvSpPr>
          <p:cNvPr id="3" name="Content Placeholder 2"/>
          <p:cNvSpPr>
            <a:spLocks noGrp="1"/>
          </p:cNvSpPr>
          <p:nvPr>
            <p:ph idx="1"/>
          </p:nvPr>
        </p:nvSpPr>
        <p:spPr>
          <a:xfrm>
            <a:off x="12856061" y="3078850"/>
            <a:ext cx="15309146" cy="15196234"/>
          </a:xfrm>
        </p:spPr>
        <p:txBody>
          <a:bodyPr/>
          <a:lstStyle>
            <a:lvl1pPr>
              <a:defRPr sz="9978"/>
            </a:lvl1pPr>
            <a:lvl2pPr>
              <a:defRPr sz="8731"/>
            </a:lvl2pPr>
            <a:lvl3pPr>
              <a:defRPr sz="7483"/>
            </a:lvl3pPr>
            <a:lvl4pPr>
              <a:defRPr sz="6236"/>
            </a:lvl4pPr>
            <a:lvl5pPr>
              <a:defRPr sz="6236"/>
            </a:lvl5pPr>
            <a:lvl6pPr>
              <a:defRPr sz="6236"/>
            </a:lvl6pPr>
            <a:lvl7pPr>
              <a:defRPr sz="6236"/>
            </a:lvl7pPr>
            <a:lvl8pPr>
              <a:defRPr sz="6236"/>
            </a:lvl8pPr>
            <a:lvl9pPr>
              <a:defRPr sz="6236"/>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082959" y="6415088"/>
            <a:ext cx="9753280" cy="11884743"/>
          </a:xfrm>
        </p:spPr>
        <p:txBody>
          <a:bodyPr/>
          <a:lstStyle>
            <a:lvl1pPr marL="0" indent="0">
              <a:buNone/>
              <a:defRPr sz="4989"/>
            </a:lvl1pPr>
            <a:lvl2pPr marL="1425595" indent="0">
              <a:buNone/>
              <a:defRPr sz="4365"/>
            </a:lvl2pPr>
            <a:lvl3pPr marL="2851191" indent="0">
              <a:buNone/>
              <a:defRPr sz="3742"/>
            </a:lvl3pPr>
            <a:lvl4pPr marL="4276786" indent="0">
              <a:buNone/>
              <a:defRPr sz="3118"/>
            </a:lvl4pPr>
            <a:lvl5pPr marL="5702381" indent="0">
              <a:buNone/>
              <a:defRPr sz="3118"/>
            </a:lvl5pPr>
            <a:lvl6pPr marL="7127977" indent="0">
              <a:buNone/>
              <a:defRPr sz="3118"/>
            </a:lvl6pPr>
            <a:lvl7pPr marL="8553572" indent="0">
              <a:buNone/>
              <a:defRPr sz="3118"/>
            </a:lvl7pPr>
            <a:lvl8pPr marL="9979167" indent="0">
              <a:buNone/>
              <a:defRPr sz="3118"/>
            </a:lvl8pPr>
            <a:lvl9pPr marL="11404763" indent="0">
              <a:buNone/>
              <a:defRPr sz="3118"/>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740994-1E41-4B40-9593-A9941ACA2044}" type="datetimeFigureOut">
              <a:rPr lang="ro-RO" smtClean="0"/>
              <a:t>30 mai 2020</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006B0A3C-43B8-4705-A5EA-19FAB52EE76C}" type="slidenum">
              <a:rPr lang="ro-RO" smtClean="0"/>
              <a:t>‹#›</a:t>
            </a:fld>
            <a:endParaRPr lang="ro-RO"/>
          </a:p>
        </p:txBody>
      </p:sp>
    </p:spTree>
    <p:extLst>
      <p:ext uri="{BB962C8B-B14F-4D97-AF65-F5344CB8AC3E}">
        <p14:creationId xmlns:p14="http://schemas.microsoft.com/office/powerpoint/2010/main" val="3297102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79020" y="1138482"/>
            <a:ext cx="26082248" cy="4133179"/>
          </a:xfrm>
          <a:prstGeom prst="rect">
            <a:avLst/>
          </a:prstGeom>
        </p:spPr>
        <p:txBody>
          <a:bodyPr/>
          <a:lstStyle/>
          <a:p>
            <a:r>
              <a:rPr lang="en-US" smtClean="0"/>
              <a:t>Click to edit Master title style</a:t>
            </a:r>
            <a:endParaRPr lang="ro-RO"/>
          </a:p>
        </p:txBody>
      </p:sp>
      <p:sp>
        <p:nvSpPr>
          <p:cNvPr id="3" name="Content Placeholder 2"/>
          <p:cNvSpPr>
            <a:spLocks noGrp="1"/>
          </p:cNvSpPr>
          <p:nvPr>
            <p:ph idx="1"/>
          </p:nvPr>
        </p:nvSpPr>
        <p:spPr>
          <a:xfrm>
            <a:off x="2079020" y="5692400"/>
            <a:ext cx="26082248" cy="13567714"/>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a:xfrm>
            <a:off x="2079020" y="19819454"/>
            <a:ext cx="6804065" cy="1138480"/>
          </a:xfrm>
          <a:prstGeom prst="rect">
            <a:avLst/>
          </a:prstGeom>
        </p:spPr>
        <p:txBody>
          <a:bodyPr/>
          <a:lstStyle/>
          <a:p>
            <a:fld id="{13740994-1E41-4B40-9593-A9941ACA2044}" type="datetimeFigureOut">
              <a:rPr lang="ro-RO" smtClean="0"/>
              <a:t>30 mai 2020</a:t>
            </a:fld>
            <a:endParaRPr lang="ro-RO"/>
          </a:p>
        </p:txBody>
      </p:sp>
      <p:sp>
        <p:nvSpPr>
          <p:cNvPr id="5" name="Footer Placeholder 4"/>
          <p:cNvSpPr>
            <a:spLocks noGrp="1"/>
          </p:cNvSpPr>
          <p:nvPr>
            <p:ph type="ftr" sz="quarter" idx="11"/>
          </p:nvPr>
        </p:nvSpPr>
        <p:spPr>
          <a:xfrm>
            <a:off x="10017096" y="19819454"/>
            <a:ext cx="10206097" cy="1138480"/>
          </a:xfrm>
          <a:prstGeom prst="rect">
            <a:avLst/>
          </a:prstGeom>
        </p:spPr>
        <p:txBody>
          <a:bodyPr/>
          <a:lstStyle/>
          <a:p>
            <a:endParaRPr lang="ro-RO"/>
          </a:p>
        </p:txBody>
      </p:sp>
      <p:sp>
        <p:nvSpPr>
          <p:cNvPr id="6" name="Slide Number Placeholder 5"/>
          <p:cNvSpPr>
            <a:spLocks noGrp="1"/>
          </p:cNvSpPr>
          <p:nvPr>
            <p:ph type="sldNum" sz="quarter" idx="12"/>
          </p:nvPr>
        </p:nvSpPr>
        <p:spPr>
          <a:xfrm>
            <a:off x="21357203" y="19819454"/>
            <a:ext cx="6804065" cy="1138480"/>
          </a:xfrm>
          <a:prstGeom prst="rect">
            <a:avLst/>
          </a:prstGeom>
        </p:spPr>
        <p:txBody>
          <a:bodyPr/>
          <a:lstStyle/>
          <a:p>
            <a:fld id="{006B0A3C-43B8-4705-A5EA-19FAB52EE76C}" type="slidenum">
              <a:rPr lang="ro-RO" smtClean="0"/>
              <a:t>‹#›</a:t>
            </a:fld>
            <a:endParaRPr lang="ro-RO"/>
          </a:p>
        </p:txBody>
      </p:sp>
    </p:spTree>
    <p:extLst>
      <p:ext uri="{BB962C8B-B14F-4D97-AF65-F5344CB8AC3E}">
        <p14:creationId xmlns:p14="http://schemas.microsoft.com/office/powerpoint/2010/main" val="15151404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2959" y="1425575"/>
            <a:ext cx="9753280" cy="4989513"/>
          </a:xfrm>
        </p:spPr>
        <p:txBody>
          <a:bodyPr anchor="b"/>
          <a:lstStyle>
            <a:lvl1pPr>
              <a:defRPr sz="9978"/>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56061" y="3078850"/>
            <a:ext cx="15309146" cy="15196234"/>
          </a:xfrm>
        </p:spPr>
        <p:txBody>
          <a:bodyPr anchor="t"/>
          <a:lstStyle>
            <a:lvl1pPr marL="0" indent="0">
              <a:buNone/>
              <a:defRPr sz="9978"/>
            </a:lvl1pPr>
            <a:lvl2pPr marL="1425595" indent="0">
              <a:buNone/>
              <a:defRPr sz="8731"/>
            </a:lvl2pPr>
            <a:lvl3pPr marL="2851191" indent="0">
              <a:buNone/>
              <a:defRPr sz="7483"/>
            </a:lvl3pPr>
            <a:lvl4pPr marL="4276786" indent="0">
              <a:buNone/>
              <a:defRPr sz="6236"/>
            </a:lvl4pPr>
            <a:lvl5pPr marL="5702381" indent="0">
              <a:buNone/>
              <a:defRPr sz="6236"/>
            </a:lvl5pPr>
            <a:lvl6pPr marL="7127977" indent="0">
              <a:buNone/>
              <a:defRPr sz="6236"/>
            </a:lvl6pPr>
            <a:lvl7pPr marL="8553572" indent="0">
              <a:buNone/>
              <a:defRPr sz="6236"/>
            </a:lvl7pPr>
            <a:lvl8pPr marL="9979167" indent="0">
              <a:buNone/>
              <a:defRPr sz="6236"/>
            </a:lvl8pPr>
            <a:lvl9pPr marL="11404763" indent="0">
              <a:buNone/>
              <a:defRPr sz="6236"/>
            </a:lvl9pPr>
          </a:lstStyle>
          <a:p>
            <a:r>
              <a:rPr lang="en-US" smtClean="0"/>
              <a:t>Click icon to add picture</a:t>
            </a:r>
            <a:endParaRPr lang="en-US" dirty="0"/>
          </a:p>
        </p:txBody>
      </p:sp>
      <p:sp>
        <p:nvSpPr>
          <p:cNvPr id="4" name="Text Placeholder 3"/>
          <p:cNvSpPr>
            <a:spLocks noGrp="1"/>
          </p:cNvSpPr>
          <p:nvPr>
            <p:ph type="body" sz="half" idx="2"/>
          </p:nvPr>
        </p:nvSpPr>
        <p:spPr>
          <a:xfrm>
            <a:off x="2082959" y="6415088"/>
            <a:ext cx="9753280" cy="11884743"/>
          </a:xfrm>
        </p:spPr>
        <p:txBody>
          <a:bodyPr/>
          <a:lstStyle>
            <a:lvl1pPr marL="0" indent="0">
              <a:buNone/>
              <a:defRPr sz="4989"/>
            </a:lvl1pPr>
            <a:lvl2pPr marL="1425595" indent="0">
              <a:buNone/>
              <a:defRPr sz="4365"/>
            </a:lvl2pPr>
            <a:lvl3pPr marL="2851191" indent="0">
              <a:buNone/>
              <a:defRPr sz="3742"/>
            </a:lvl3pPr>
            <a:lvl4pPr marL="4276786" indent="0">
              <a:buNone/>
              <a:defRPr sz="3118"/>
            </a:lvl4pPr>
            <a:lvl5pPr marL="5702381" indent="0">
              <a:buNone/>
              <a:defRPr sz="3118"/>
            </a:lvl5pPr>
            <a:lvl6pPr marL="7127977" indent="0">
              <a:buNone/>
              <a:defRPr sz="3118"/>
            </a:lvl6pPr>
            <a:lvl7pPr marL="8553572" indent="0">
              <a:buNone/>
              <a:defRPr sz="3118"/>
            </a:lvl7pPr>
            <a:lvl8pPr marL="9979167" indent="0">
              <a:buNone/>
              <a:defRPr sz="3118"/>
            </a:lvl8pPr>
            <a:lvl9pPr marL="11404763" indent="0">
              <a:buNone/>
              <a:defRPr sz="3118"/>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740994-1E41-4B40-9593-A9941ACA2044}" type="datetimeFigureOut">
              <a:rPr lang="ro-RO" smtClean="0"/>
              <a:t>30 mai 2020</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006B0A3C-43B8-4705-A5EA-19FAB52EE76C}" type="slidenum">
              <a:rPr lang="ro-RO" smtClean="0"/>
              <a:t>‹#›</a:t>
            </a:fld>
            <a:endParaRPr lang="ro-RO"/>
          </a:p>
        </p:txBody>
      </p:sp>
    </p:spTree>
    <p:extLst>
      <p:ext uri="{BB962C8B-B14F-4D97-AF65-F5344CB8AC3E}">
        <p14:creationId xmlns:p14="http://schemas.microsoft.com/office/powerpoint/2010/main" val="34186879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740994-1E41-4B40-9593-A9941ACA2044}" type="datetimeFigureOut">
              <a:rPr lang="ro-RO" smtClean="0"/>
              <a:t>30 mai 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006B0A3C-43B8-4705-A5EA-19FAB52EE76C}" type="slidenum">
              <a:rPr lang="ro-RO" smtClean="0"/>
              <a:t>‹#›</a:t>
            </a:fld>
            <a:endParaRPr lang="ro-RO"/>
          </a:p>
        </p:txBody>
      </p:sp>
    </p:spTree>
    <p:extLst>
      <p:ext uri="{BB962C8B-B14F-4D97-AF65-F5344CB8AC3E}">
        <p14:creationId xmlns:p14="http://schemas.microsoft.com/office/powerpoint/2010/main" val="29955047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40708" y="1138480"/>
            <a:ext cx="6520562" cy="1812163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079021" y="1138480"/>
            <a:ext cx="19183683" cy="181216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740994-1E41-4B40-9593-A9941ACA2044}" type="datetimeFigureOut">
              <a:rPr lang="ro-RO" smtClean="0"/>
              <a:t>30 mai 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006B0A3C-43B8-4705-A5EA-19FAB52EE76C}" type="slidenum">
              <a:rPr lang="ro-RO" smtClean="0"/>
              <a:t>‹#›</a:t>
            </a:fld>
            <a:endParaRPr lang="ro-RO"/>
          </a:p>
        </p:txBody>
      </p:sp>
    </p:spTree>
    <p:extLst>
      <p:ext uri="{BB962C8B-B14F-4D97-AF65-F5344CB8AC3E}">
        <p14:creationId xmlns:p14="http://schemas.microsoft.com/office/powerpoint/2010/main" val="3024617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3270" y="5331060"/>
            <a:ext cx="26082248" cy="8894992"/>
          </a:xfrm>
          <a:prstGeom prst="rect">
            <a:avLst/>
          </a:prstGeom>
        </p:spPr>
        <p:txBody>
          <a:bodyPr anchor="b"/>
          <a:lstStyle>
            <a:lvl1pPr>
              <a:defRPr sz="14882"/>
            </a:lvl1pPr>
          </a:lstStyle>
          <a:p>
            <a:r>
              <a:rPr lang="en-US" smtClean="0"/>
              <a:t>Click to edit Master title style</a:t>
            </a:r>
            <a:endParaRPr lang="ro-RO"/>
          </a:p>
        </p:txBody>
      </p:sp>
      <p:sp>
        <p:nvSpPr>
          <p:cNvPr id="3" name="Text Placeholder 2"/>
          <p:cNvSpPr>
            <a:spLocks noGrp="1"/>
          </p:cNvSpPr>
          <p:nvPr>
            <p:ph type="body" idx="1"/>
          </p:nvPr>
        </p:nvSpPr>
        <p:spPr>
          <a:xfrm>
            <a:off x="2063270" y="14310202"/>
            <a:ext cx="26082248" cy="4677666"/>
          </a:xfrm>
          <a:prstGeom prst="rect">
            <a:avLst/>
          </a:prstGeom>
        </p:spPr>
        <p:txBody>
          <a:bodyPr/>
          <a:lstStyle>
            <a:lvl1pPr marL="0" indent="0">
              <a:buNone/>
              <a:defRPr sz="5953">
                <a:solidFill>
                  <a:schemeClr val="tx1">
                    <a:tint val="75000"/>
                  </a:schemeClr>
                </a:solidFill>
              </a:defRPr>
            </a:lvl1pPr>
            <a:lvl2pPr marL="1133993" indent="0">
              <a:buNone/>
              <a:defRPr sz="4961">
                <a:solidFill>
                  <a:schemeClr val="tx1">
                    <a:tint val="75000"/>
                  </a:schemeClr>
                </a:solidFill>
              </a:defRPr>
            </a:lvl2pPr>
            <a:lvl3pPr marL="2267986" indent="0">
              <a:buNone/>
              <a:defRPr sz="4465">
                <a:solidFill>
                  <a:schemeClr val="tx1">
                    <a:tint val="75000"/>
                  </a:schemeClr>
                </a:solidFill>
              </a:defRPr>
            </a:lvl3pPr>
            <a:lvl4pPr marL="3401979" indent="0">
              <a:buNone/>
              <a:defRPr sz="3968">
                <a:solidFill>
                  <a:schemeClr val="tx1">
                    <a:tint val="75000"/>
                  </a:schemeClr>
                </a:solidFill>
              </a:defRPr>
            </a:lvl4pPr>
            <a:lvl5pPr marL="4535973" indent="0">
              <a:buNone/>
              <a:defRPr sz="3968">
                <a:solidFill>
                  <a:schemeClr val="tx1">
                    <a:tint val="75000"/>
                  </a:schemeClr>
                </a:solidFill>
              </a:defRPr>
            </a:lvl5pPr>
            <a:lvl6pPr marL="5669966" indent="0">
              <a:buNone/>
              <a:defRPr sz="3968">
                <a:solidFill>
                  <a:schemeClr val="tx1">
                    <a:tint val="75000"/>
                  </a:schemeClr>
                </a:solidFill>
              </a:defRPr>
            </a:lvl6pPr>
            <a:lvl7pPr marL="6803959" indent="0">
              <a:buNone/>
              <a:defRPr sz="3968">
                <a:solidFill>
                  <a:schemeClr val="tx1">
                    <a:tint val="75000"/>
                  </a:schemeClr>
                </a:solidFill>
              </a:defRPr>
            </a:lvl7pPr>
            <a:lvl8pPr marL="7937952" indent="0">
              <a:buNone/>
              <a:defRPr sz="3968">
                <a:solidFill>
                  <a:schemeClr val="tx1">
                    <a:tint val="75000"/>
                  </a:schemeClr>
                </a:solidFill>
              </a:defRPr>
            </a:lvl8pPr>
            <a:lvl9pPr marL="9071945" indent="0">
              <a:buNone/>
              <a:defRPr sz="3968">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2079020" y="19819454"/>
            <a:ext cx="6804065" cy="1138480"/>
          </a:xfrm>
          <a:prstGeom prst="rect">
            <a:avLst/>
          </a:prstGeom>
        </p:spPr>
        <p:txBody>
          <a:bodyPr/>
          <a:lstStyle/>
          <a:p>
            <a:fld id="{13740994-1E41-4B40-9593-A9941ACA2044}" type="datetimeFigureOut">
              <a:rPr lang="ro-RO" smtClean="0"/>
              <a:t>30 mai 2020</a:t>
            </a:fld>
            <a:endParaRPr lang="ro-RO"/>
          </a:p>
        </p:txBody>
      </p:sp>
      <p:sp>
        <p:nvSpPr>
          <p:cNvPr id="5" name="Footer Placeholder 4"/>
          <p:cNvSpPr>
            <a:spLocks noGrp="1"/>
          </p:cNvSpPr>
          <p:nvPr>
            <p:ph type="ftr" sz="quarter" idx="11"/>
          </p:nvPr>
        </p:nvSpPr>
        <p:spPr>
          <a:xfrm>
            <a:off x="10017096" y="19819454"/>
            <a:ext cx="10206097" cy="1138480"/>
          </a:xfrm>
          <a:prstGeom prst="rect">
            <a:avLst/>
          </a:prstGeom>
        </p:spPr>
        <p:txBody>
          <a:bodyPr/>
          <a:lstStyle/>
          <a:p>
            <a:endParaRPr lang="ro-RO"/>
          </a:p>
        </p:txBody>
      </p:sp>
      <p:sp>
        <p:nvSpPr>
          <p:cNvPr id="6" name="Slide Number Placeholder 5"/>
          <p:cNvSpPr>
            <a:spLocks noGrp="1"/>
          </p:cNvSpPr>
          <p:nvPr>
            <p:ph type="sldNum" sz="quarter" idx="12"/>
          </p:nvPr>
        </p:nvSpPr>
        <p:spPr>
          <a:xfrm>
            <a:off x="21357203" y="19819454"/>
            <a:ext cx="6804065" cy="1138480"/>
          </a:xfrm>
          <a:prstGeom prst="rect">
            <a:avLst/>
          </a:prstGeom>
        </p:spPr>
        <p:txBody>
          <a:bodyPr/>
          <a:lstStyle/>
          <a:p>
            <a:fld id="{006B0A3C-43B8-4705-A5EA-19FAB52EE76C}" type="slidenum">
              <a:rPr lang="ro-RO" smtClean="0"/>
              <a:t>‹#›</a:t>
            </a:fld>
            <a:endParaRPr lang="ro-RO"/>
          </a:p>
        </p:txBody>
      </p:sp>
    </p:spTree>
    <p:extLst>
      <p:ext uri="{BB962C8B-B14F-4D97-AF65-F5344CB8AC3E}">
        <p14:creationId xmlns:p14="http://schemas.microsoft.com/office/powerpoint/2010/main" val="1183430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079020" y="1138482"/>
            <a:ext cx="26082248" cy="4133179"/>
          </a:xfrm>
          <a:prstGeom prst="rect">
            <a:avLst/>
          </a:prstGeom>
        </p:spPr>
        <p:txBody>
          <a:bodyPr/>
          <a:lstStyle/>
          <a:p>
            <a:r>
              <a:rPr lang="en-US" smtClean="0"/>
              <a:t>Click to edit Master title style</a:t>
            </a:r>
            <a:endParaRPr lang="ro-RO"/>
          </a:p>
        </p:txBody>
      </p:sp>
      <p:sp>
        <p:nvSpPr>
          <p:cNvPr id="3" name="Content Placeholder 2"/>
          <p:cNvSpPr>
            <a:spLocks noGrp="1"/>
          </p:cNvSpPr>
          <p:nvPr>
            <p:ph sz="half" idx="1"/>
          </p:nvPr>
        </p:nvSpPr>
        <p:spPr>
          <a:xfrm>
            <a:off x="2079020" y="5692400"/>
            <a:ext cx="12852122" cy="13567714"/>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half" idx="2"/>
          </p:nvPr>
        </p:nvSpPr>
        <p:spPr>
          <a:xfrm>
            <a:off x="15309146" y="5692400"/>
            <a:ext cx="12852122" cy="13567714"/>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Date Placeholder 4"/>
          <p:cNvSpPr>
            <a:spLocks noGrp="1"/>
          </p:cNvSpPr>
          <p:nvPr>
            <p:ph type="dt" sz="half" idx="10"/>
          </p:nvPr>
        </p:nvSpPr>
        <p:spPr>
          <a:xfrm>
            <a:off x="2079020" y="19819454"/>
            <a:ext cx="6804065" cy="1138480"/>
          </a:xfrm>
          <a:prstGeom prst="rect">
            <a:avLst/>
          </a:prstGeom>
        </p:spPr>
        <p:txBody>
          <a:bodyPr/>
          <a:lstStyle/>
          <a:p>
            <a:fld id="{13740994-1E41-4B40-9593-A9941ACA2044}" type="datetimeFigureOut">
              <a:rPr lang="ro-RO" smtClean="0"/>
              <a:t>30 mai 2020</a:t>
            </a:fld>
            <a:endParaRPr lang="ro-RO"/>
          </a:p>
        </p:txBody>
      </p:sp>
      <p:sp>
        <p:nvSpPr>
          <p:cNvPr id="6" name="Footer Placeholder 5"/>
          <p:cNvSpPr>
            <a:spLocks noGrp="1"/>
          </p:cNvSpPr>
          <p:nvPr>
            <p:ph type="ftr" sz="quarter" idx="11"/>
          </p:nvPr>
        </p:nvSpPr>
        <p:spPr>
          <a:xfrm>
            <a:off x="10017096" y="19819454"/>
            <a:ext cx="10206097" cy="1138480"/>
          </a:xfrm>
          <a:prstGeom prst="rect">
            <a:avLst/>
          </a:prstGeom>
        </p:spPr>
        <p:txBody>
          <a:bodyPr/>
          <a:lstStyle/>
          <a:p>
            <a:endParaRPr lang="ro-RO"/>
          </a:p>
        </p:txBody>
      </p:sp>
      <p:sp>
        <p:nvSpPr>
          <p:cNvPr id="7" name="Slide Number Placeholder 6"/>
          <p:cNvSpPr>
            <a:spLocks noGrp="1"/>
          </p:cNvSpPr>
          <p:nvPr>
            <p:ph type="sldNum" sz="quarter" idx="12"/>
          </p:nvPr>
        </p:nvSpPr>
        <p:spPr>
          <a:xfrm>
            <a:off x="21357203" y="19819454"/>
            <a:ext cx="6804065" cy="1138480"/>
          </a:xfrm>
          <a:prstGeom prst="rect">
            <a:avLst/>
          </a:prstGeom>
        </p:spPr>
        <p:txBody>
          <a:bodyPr/>
          <a:lstStyle/>
          <a:p>
            <a:fld id="{006B0A3C-43B8-4705-A5EA-19FAB52EE76C}" type="slidenum">
              <a:rPr lang="ro-RO" smtClean="0"/>
              <a:t>‹#›</a:t>
            </a:fld>
            <a:endParaRPr lang="ro-RO"/>
          </a:p>
        </p:txBody>
      </p:sp>
    </p:spTree>
    <p:extLst>
      <p:ext uri="{BB962C8B-B14F-4D97-AF65-F5344CB8AC3E}">
        <p14:creationId xmlns:p14="http://schemas.microsoft.com/office/powerpoint/2010/main" val="253778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2959" y="1138482"/>
            <a:ext cx="26082248" cy="4133179"/>
          </a:xfrm>
          <a:prstGeom prst="rect">
            <a:avLst/>
          </a:prstGeom>
        </p:spPr>
        <p:txBody>
          <a:bodyPr/>
          <a:lstStyle/>
          <a:p>
            <a:r>
              <a:rPr lang="en-US" smtClean="0"/>
              <a:t>Click to edit Master title style</a:t>
            </a:r>
            <a:endParaRPr lang="ro-RO"/>
          </a:p>
        </p:txBody>
      </p:sp>
      <p:sp>
        <p:nvSpPr>
          <p:cNvPr id="3" name="Text Placeholder 2"/>
          <p:cNvSpPr>
            <a:spLocks noGrp="1"/>
          </p:cNvSpPr>
          <p:nvPr>
            <p:ph type="body" idx="1"/>
          </p:nvPr>
        </p:nvSpPr>
        <p:spPr>
          <a:xfrm>
            <a:off x="2082960" y="5241960"/>
            <a:ext cx="12793058" cy="2569003"/>
          </a:xfrm>
          <a:prstGeom prst="rect">
            <a:avLst/>
          </a:prstGeom>
        </p:spPr>
        <p:txBody>
          <a:bodyPr anchor="b"/>
          <a:lstStyle>
            <a:lvl1pPr marL="0" indent="0">
              <a:buNone/>
              <a:defRPr sz="5953" b="1"/>
            </a:lvl1pPr>
            <a:lvl2pPr marL="1133993" indent="0">
              <a:buNone/>
              <a:defRPr sz="4961" b="1"/>
            </a:lvl2pPr>
            <a:lvl3pPr marL="2267986" indent="0">
              <a:buNone/>
              <a:defRPr sz="4465" b="1"/>
            </a:lvl3pPr>
            <a:lvl4pPr marL="3401979" indent="0">
              <a:buNone/>
              <a:defRPr sz="3968" b="1"/>
            </a:lvl4pPr>
            <a:lvl5pPr marL="4535973" indent="0">
              <a:buNone/>
              <a:defRPr sz="3968" b="1"/>
            </a:lvl5pPr>
            <a:lvl6pPr marL="5669966" indent="0">
              <a:buNone/>
              <a:defRPr sz="3968" b="1"/>
            </a:lvl6pPr>
            <a:lvl7pPr marL="6803959" indent="0">
              <a:buNone/>
              <a:defRPr sz="3968" b="1"/>
            </a:lvl7pPr>
            <a:lvl8pPr marL="7937952" indent="0">
              <a:buNone/>
              <a:defRPr sz="3968" b="1"/>
            </a:lvl8pPr>
            <a:lvl9pPr marL="9071945" indent="0">
              <a:buNone/>
              <a:defRPr sz="3968" b="1"/>
            </a:lvl9pPr>
          </a:lstStyle>
          <a:p>
            <a:pPr lvl="0"/>
            <a:r>
              <a:rPr lang="en-US" smtClean="0"/>
              <a:t>Edit Master text styles</a:t>
            </a:r>
          </a:p>
        </p:txBody>
      </p:sp>
      <p:sp>
        <p:nvSpPr>
          <p:cNvPr id="4" name="Content Placeholder 3"/>
          <p:cNvSpPr>
            <a:spLocks noGrp="1"/>
          </p:cNvSpPr>
          <p:nvPr>
            <p:ph sz="half" idx="2"/>
          </p:nvPr>
        </p:nvSpPr>
        <p:spPr>
          <a:xfrm>
            <a:off x="2082960" y="7810963"/>
            <a:ext cx="12793058" cy="11488750"/>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Text Placeholder 4"/>
          <p:cNvSpPr>
            <a:spLocks noGrp="1"/>
          </p:cNvSpPr>
          <p:nvPr>
            <p:ph type="body" sz="quarter" idx="3"/>
          </p:nvPr>
        </p:nvSpPr>
        <p:spPr>
          <a:xfrm>
            <a:off x="15309146" y="5241960"/>
            <a:ext cx="12856061" cy="2569003"/>
          </a:xfrm>
          <a:prstGeom prst="rect">
            <a:avLst/>
          </a:prstGeom>
        </p:spPr>
        <p:txBody>
          <a:bodyPr anchor="b"/>
          <a:lstStyle>
            <a:lvl1pPr marL="0" indent="0">
              <a:buNone/>
              <a:defRPr sz="5953" b="1"/>
            </a:lvl1pPr>
            <a:lvl2pPr marL="1133993" indent="0">
              <a:buNone/>
              <a:defRPr sz="4961" b="1"/>
            </a:lvl2pPr>
            <a:lvl3pPr marL="2267986" indent="0">
              <a:buNone/>
              <a:defRPr sz="4465" b="1"/>
            </a:lvl3pPr>
            <a:lvl4pPr marL="3401979" indent="0">
              <a:buNone/>
              <a:defRPr sz="3968" b="1"/>
            </a:lvl4pPr>
            <a:lvl5pPr marL="4535973" indent="0">
              <a:buNone/>
              <a:defRPr sz="3968" b="1"/>
            </a:lvl5pPr>
            <a:lvl6pPr marL="5669966" indent="0">
              <a:buNone/>
              <a:defRPr sz="3968" b="1"/>
            </a:lvl6pPr>
            <a:lvl7pPr marL="6803959" indent="0">
              <a:buNone/>
              <a:defRPr sz="3968" b="1"/>
            </a:lvl7pPr>
            <a:lvl8pPr marL="7937952" indent="0">
              <a:buNone/>
              <a:defRPr sz="3968" b="1"/>
            </a:lvl8pPr>
            <a:lvl9pPr marL="9071945" indent="0">
              <a:buNone/>
              <a:defRPr sz="3968" b="1"/>
            </a:lvl9pPr>
          </a:lstStyle>
          <a:p>
            <a:pPr lvl="0"/>
            <a:r>
              <a:rPr lang="en-US" smtClean="0"/>
              <a:t>Edit Master text styles</a:t>
            </a:r>
          </a:p>
        </p:txBody>
      </p:sp>
      <p:sp>
        <p:nvSpPr>
          <p:cNvPr id="6" name="Content Placeholder 5"/>
          <p:cNvSpPr>
            <a:spLocks noGrp="1"/>
          </p:cNvSpPr>
          <p:nvPr>
            <p:ph sz="quarter" idx="4"/>
          </p:nvPr>
        </p:nvSpPr>
        <p:spPr>
          <a:xfrm>
            <a:off x="15309146" y="7810963"/>
            <a:ext cx="12856061" cy="11488750"/>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7" name="Date Placeholder 6"/>
          <p:cNvSpPr>
            <a:spLocks noGrp="1"/>
          </p:cNvSpPr>
          <p:nvPr>
            <p:ph type="dt" sz="half" idx="10"/>
          </p:nvPr>
        </p:nvSpPr>
        <p:spPr>
          <a:xfrm>
            <a:off x="2079020" y="19819454"/>
            <a:ext cx="6804065" cy="1138480"/>
          </a:xfrm>
          <a:prstGeom prst="rect">
            <a:avLst/>
          </a:prstGeom>
        </p:spPr>
        <p:txBody>
          <a:bodyPr/>
          <a:lstStyle/>
          <a:p>
            <a:fld id="{13740994-1E41-4B40-9593-A9941ACA2044}" type="datetimeFigureOut">
              <a:rPr lang="ro-RO" smtClean="0"/>
              <a:t>30 mai 2020</a:t>
            </a:fld>
            <a:endParaRPr lang="ro-RO"/>
          </a:p>
        </p:txBody>
      </p:sp>
      <p:sp>
        <p:nvSpPr>
          <p:cNvPr id="8" name="Footer Placeholder 7"/>
          <p:cNvSpPr>
            <a:spLocks noGrp="1"/>
          </p:cNvSpPr>
          <p:nvPr>
            <p:ph type="ftr" sz="quarter" idx="11"/>
          </p:nvPr>
        </p:nvSpPr>
        <p:spPr>
          <a:xfrm>
            <a:off x="10017096" y="19819454"/>
            <a:ext cx="10206097" cy="1138480"/>
          </a:xfrm>
          <a:prstGeom prst="rect">
            <a:avLst/>
          </a:prstGeom>
        </p:spPr>
        <p:txBody>
          <a:bodyPr/>
          <a:lstStyle/>
          <a:p>
            <a:endParaRPr lang="ro-RO"/>
          </a:p>
        </p:txBody>
      </p:sp>
      <p:sp>
        <p:nvSpPr>
          <p:cNvPr id="9" name="Slide Number Placeholder 8"/>
          <p:cNvSpPr>
            <a:spLocks noGrp="1"/>
          </p:cNvSpPr>
          <p:nvPr>
            <p:ph type="sldNum" sz="quarter" idx="12"/>
          </p:nvPr>
        </p:nvSpPr>
        <p:spPr>
          <a:xfrm>
            <a:off x="21357203" y="19819454"/>
            <a:ext cx="6804065" cy="1138480"/>
          </a:xfrm>
          <a:prstGeom prst="rect">
            <a:avLst/>
          </a:prstGeom>
        </p:spPr>
        <p:txBody>
          <a:bodyPr/>
          <a:lstStyle/>
          <a:p>
            <a:fld id="{006B0A3C-43B8-4705-A5EA-19FAB52EE76C}" type="slidenum">
              <a:rPr lang="ro-RO" smtClean="0"/>
              <a:t>‹#›</a:t>
            </a:fld>
            <a:endParaRPr lang="ro-RO"/>
          </a:p>
        </p:txBody>
      </p:sp>
    </p:spTree>
    <p:extLst>
      <p:ext uri="{BB962C8B-B14F-4D97-AF65-F5344CB8AC3E}">
        <p14:creationId xmlns:p14="http://schemas.microsoft.com/office/powerpoint/2010/main" val="3196008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079020" y="1138482"/>
            <a:ext cx="26082248" cy="4133179"/>
          </a:xfrm>
          <a:prstGeom prst="rect">
            <a:avLst/>
          </a:prstGeom>
        </p:spPr>
        <p:txBody>
          <a:bodyPr/>
          <a:lstStyle/>
          <a:p>
            <a:r>
              <a:rPr lang="en-US" smtClean="0"/>
              <a:t>Click to edit Master title style</a:t>
            </a:r>
            <a:endParaRPr lang="ro-RO"/>
          </a:p>
        </p:txBody>
      </p:sp>
      <p:sp>
        <p:nvSpPr>
          <p:cNvPr id="3" name="Date Placeholder 2"/>
          <p:cNvSpPr>
            <a:spLocks noGrp="1"/>
          </p:cNvSpPr>
          <p:nvPr>
            <p:ph type="dt" sz="half" idx="10"/>
          </p:nvPr>
        </p:nvSpPr>
        <p:spPr>
          <a:xfrm>
            <a:off x="2079020" y="19819454"/>
            <a:ext cx="6804065" cy="1138480"/>
          </a:xfrm>
          <a:prstGeom prst="rect">
            <a:avLst/>
          </a:prstGeom>
        </p:spPr>
        <p:txBody>
          <a:bodyPr/>
          <a:lstStyle/>
          <a:p>
            <a:fld id="{13740994-1E41-4B40-9593-A9941ACA2044}" type="datetimeFigureOut">
              <a:rPr lang="ro-RO" smtClean="0"/>
              <a:t>30 mai 2020</a:t>
            </a:fld>
            <a:endParaRPr lang="ro-RO"/>
          </a:p>
        </p:txBody>
      </p:sp>
      <p:sp>
        <p:nvSpPr>
          <p:cNvPr id="4" name="Footer Placeholder 3"/>
          <p:cNvSpPr>
            <a:spLocks noGrp="1"/>
          </p:cNvSpPr>
          <p:nvPr>
            <p:ph type="ftr" sz="quarter" idx="11"/>
          </p:nvPr>
        </p:nvSpPr>
        <p:spPr>
          <a:xfrm>
            <a:off x="10017096" y="19819454"/>
            <a:ext cx="10206097" cy="1138480"/>
          </a:xfrm>
          <a:prstGeom prst="rect">
            <a:avLst/>
          </a:prstGeom>
        </p:spPr>
        <p:txBody>
          <a:bodyPr/>
          <a:lstStyle/>
          <a:p>
            <a:endParaRPr lang="ro-RO"/>
          </a:p>
        </p:txBody>
      </p:sp>
      <p:sp>
        <p:nvSpPr>
          <p:cNvPr id="5" name="Slide Number Placeholder 4"/>
          <p:cNvSpPr>
            <a:spLocks noGrp="1"/>
          </p:cNvSpPr>
          <p:nvPr>
            <p:ph type="sldNum" sz="quarter" idx="12"/>
          </p:nvPr>
        </p:nvSpPr>
        <p:spPr>
          <a:xfrm>
            <a:off x="21357203" y="19819454"/>
            <a:ext cx="6804065" cy="1138480"/>
          </a:xfrm>
          <a:prstGeom prst="rect">
            <a:avLst/>
          </a:prstGeom>
        </p:spPr>
        <p:txBody>
          <a:bodyPr/>
          <a:lstStyle/>
          <a:p>
            <a:fld id="{006B0A3C-43B8-4705-A5EA-19FAB52EE76C}" type="slidenum">
              <a:rPr lang="ro-RO" smtClean="0"/>
              <a:t>‹#›</a:t>
            </a:fld>
            <a:endParaRPr lang="ro-RO"/>
          </a:p>
        </p:txBody>
      </p:sp>
    </p:spTree>
    <p:extLst>
      <p:ext uri="{BB962C8B-B14F-4D97-AF65-F5344CB8AC3E}">
        <p14:creationId xmlns:p14="http://schemas.microsoft.com/office/powerpoint/2010/main" val="2071179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079020" y="19819454"/>
            <a:ext cx="6804065" cy="1138480"/>
          </a:xfrm>
          <a:prstGeom prst="rect">
            <a:avLst/>
          </a:prstGeom>
        </p:spPr>
        <p:txBody>
          <a:bodyPr/>
          <a:lstStyle/>
          <a:p>
            <a:fld id="{13740994-1E41-4B40-9593-A9941ACA2044}" type="datetimeFigureOut">
              <a:rPr lang="ro-RO" smtClean="0"/>
              <a:t>30 mai 2020</a:t>
            </a:fld>
            <a:endParaRPr lang="ro-RO"/>
          </a:p>
        </p:txBody>
      </p:sp>
      <p:sp>
        <p:nvSpPr>
          <p:cNvPr id="3" name="Footer Placeholder 2"/>
          <p:cNvSpPr>
            <a:spLocks noGrp="1"/>
          </p:cNvSpPr>
          <p:nvPr>
            <p:ph type="ftr" sz="quarter" idx="11"/>
          </p:nvPr>
        </p:nvSpPr>
        <p:spPr>
          <a:xfrm>
            <a:off x="10017096" y="19819454"/>
            <a:ext cx="10206097" cy="1138480"/>
          </a:xfrm>
          <a:prstGeom prst="rect">
            <a:avLst/>
          </a:prstGeom>
        </p:spPr>
        <p:txBody>
          <a:bodyPr/>
          <a:lstStyle/>
          <a:p>
            <a:endParaRPr lang="ro-RO"/>
          </a:p>
        </p:txBody>
      </p:sp>
      <p:sp>
        <p:nvSpPr>
          <p:cNvPr id="4" name="Slide Number Placeholder 3"/>
          <p:cNvSpPr>
            <a:spLocks noGrp="1"/>
          </p:cNvSpPr>
          <p:nvPr>
            <p:ph type="sldNum" sz="quarter" idx="12"/>
          </p:nvPr>
        </p:nvSpPr>
        <p:spPr>
          <a:xfrm>
            <a:off x="21357203" y="19819454"/>
            <a:ext cx="6804065" cy="1138480"/>
          </a:xfrm>
          <a:prstGeom prst="rect">
            <a:avLst/>
          </a:prstGeom>
        </p:spPr>
        <p:txBody>
          <a:bodyPr/>
          <a:lstStyle/>
          <a:p>
            <a:fld id="{006B0A3C-43B8-4705-A5EA-19FAB52EE76C}" type="slidenum">
              <a:rPr lang="ro-RO" smtClean="0"/>
              <a:t>‹#›</a:t>
            </a:fld>
            <a:endParaRPr lang="ro-RO"/>
          </a:p>
        </p:txBody>
      </p:sp>
    </p:spTree>
    <p:extLst>
      <p:ext uri="{BB962C8B-B14F-4D97-AF65-F5344CB8AC3E}">
        <p14:creationId xmlns:p14="http://schemas.microsoft.com/office/powerpoint/2010/main" val="3972079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2960" y="1425575"/>
            <a:ext cx="9753279" cy="4989513"/>
          </a:xfrm>
          <a:prstGeom prst="rect">
            <a:avLst/>
          </a:prstGeom>
        </p:spPr>
        <p:txBody>
          <a:bodyPr anchor="b"/>
          <a:lstStyle>
            <a:lvl1pPr>
              <a:defRPr sz="7937"/>
            </a:lvl1pPr>
          </a:lstStyle>
          <a:p>
            <a:r>
              <a:rPr lang="en-US" smtClean="0"/>
              <a:t>Click to edit Master title style</a:t>
            </a:r>
            <a:endParaRPr lang="ro-RO"/>
          </a:p>
        </p:txBody>
      </p:sp>
      <p:sp>
        <p:nvSpPr>
          <p:cNvPr id="3" name="Content Placeholder 2"/>
          <p:cNvSpPr>
            <a:spLocks noGrp="1"/>
          </p:cNvSpPr>
          <p:nvPr>
            <p:ph idx="1"/>
          </p:nvPr>
        </p:nvSpPr>
        <p:spPr>
          <a:xfrm>
            <a:off x="12856061" y="3078847"/>
            <a:ext cx="15309146" cy="15196234"/>
          </a:xfrm>
          <a:prstGeom prst="rect">
            <a:avLst/>
          </a:prstGeom>
        </p:spPr>
        <p:txBody>
          <a:bodyPr/>
          <a:lstStyle>
            <a:lvl1pPr>
              <a:defRPr sz="7937"/>
            </a:lvl1pPr>
            <a:lvl2pPr>
              <a:defRPr sz="6945"/>
            </a:lvl2pPr>
            <a:lvl3pPr>
              <a:defRPr sz="5953"/>
            </a:lvl3pPr>
            <a:lvl4pPr>
              <a:defRPr sz="4961"/>
            </a:lvl4pPr>
            <a:lvl5pPr>
              <a:defRPr sz="4961"/>
            </a:lvl5pPr>
            <a:lvl6pPr>
              <a:defRPr sz="4961"/>
            </a:lvl6pPr>
            <a:lvl7pPr>
              <a:defRPr sz="4961"/>
            </a:lvl7pPr>
            <a:lvl8pPr>
              <a:defRPr sz="4961"/>
            </a:lvl8pPr>
            <a:lvl9pPr>
              <a:defRPr sz="4961"/>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Text Placeholder 3"/>
          <p:cNvSpPr>
            <a:spLocks noGrp="1"/>
          </p:cNvSpPr>
          <p:nvPr>
            <p:ph type="body" sz="half" idx="2"/>
          </p:nvPr>
        </p:nvSpPr>
        <p:spPr>
          <a:xfrm>
            <a:off x="2082960" y="6415088"/>
            <a:ext cx="9753279" cy="11884743"/>
          </a:xfrm>
          <a:prstGeom prst="rect">
            <a:avLst/>
          </a:prstGeom>
        </p:spPr>
        <p:txBody>
          <a:bodyPr/>
          <a:lstStyle>
            <a:lvl1pPr marL="0" indent="0">
              <a:buNone/>
              <a:defRPr sz="3968"/>
            </a:lvl1pPr>
            <a:lvl2pPr marL="1133993" indent="0">
              <a:buNone/>
              <a:defRPr sz="3472"/>
            </a:lvl2pPr>
            <a:lvl3pPr marL="2267986" indent="0">
              <a:buNone/>
              <a:defRPr sz="2976"/>
            </a:lvl3pPr>
            <a:lvl4pPr marL="3401979" indent="0">
              <a:buNone/>
              <a:defRPr sz="2480"/>
            </a:lvl4pPr>
            <a:lvl5pPr marL="4535973" indent="0">
              <a:buNone/>
              <a:defRPr sz="2480"/>
            </a:lvl5pPr>
            <a:lvl6pPr marL="5669966" indent="0">
              <a:buNone/>
              <a:defRPr sz="2480"/>
            </a:lvl6pPr>
            <a:lvl7pPr marL="6803959" indent="0">
              <a:buNone/>
              <a:defRPr sz="2480"/>
            </a:lvl7pPr>
            <a:lvl8pPr marL="7937952" indent="0">
              <a:buNone/>
              <a:defRPr sz="2480"/>
            </a:lvl8pPr>
            <a:lvl9pPr marL="9071945" indent="0">
              <a:buNone/>
              <a:defRPr sz="2480"/>
            </a:lvl9pPr>
          </a:lstStyle>
          <a:p>
            <a:pPr lvl="0"/>
            <a:r>
              <a:rPr lang="en-US" smtClean="0"/>
              <a:t>Edit Master text styles</a:t>
            </a:r>
          </a:p>
        </p:txBody>
      </p:sp>
      <p:sp>
        <p:nvSpPr>
          <p:cNvPr id="5" name="Date Placeholder 4"/>
          <p:cNvSpPr>
            <a:spLocks noGrp="1"/>
          </p:cNvSpPr>
          <p:nvPr>
            <p:ph type="dt" sz="half" idx="10"/>
          </p:nvPr>
        </p:nvSpPr>
        <p:spPr>
          <a:xfrm>
            <a:off x="2079020" y="19819454"/>
            <a:ext cx="6804065" cy="1138480"/>
          </a:xfrm>
          <a:prstGeom prst="rect">
            <a:avLst/>
          </a:prstGeom>
        </p:spPr>
        <p:txBody>
          <a:bodyPr/>
          <a:lstStyle/>
          <a:p>
            <a:fld id="{13740994-1E41-4B40-9593-A9941ACA2044}" type="datetimeFigureOut">
              <a:rPr lang="ro-RO" smtClean="0"/>
              <a:t>30 mai 2020</a:t>
            </a:fld>
            <a:endParaRPr lang="ro-RO"/>
          </a:p>
        </p:txBody>
      </p:sp>
      <p:sp>
        <p:nvSpPr>
          <p:cNvPr id="6" name="Footer Placeholder 5"/>
          <p:cNvSpPr>
            <a:spLocks noGrp="1"/>
          </p:cNvSpPr>
          <p:nvPr>
            <p:ph type="ftr" sz="quarter" idx="11"/>
          </p:nvPr>
        </p:nvSpPr>
        <p:spPr>
          <a:xfrm>
            <a:off x="10017096" y="19819454"/>
            <a:ext cx="10206097" cy="1138480"/>
          </a:xfrm>
          <a:prstGeom prst="rect">
            <a:avLst/>
          </a:prstGeom>
        </p:spPr>
        <p:txBody>
          <a:bodyPr/>
          <a:lstStyle/>
          <a:p>
            <a:endParaRPr lang="ro-RO"/>
          </a:p>
        </p:txBody>
      </p:sp>
      <p:sp>
        <p:nvSpPr>
          <p:cNvPr id="7" name="Slide Number Placeholder 6"/>
          <p:cNvSpPr>
            <a:spLocks noGrp="1"/>
          </p:cNvSpPr>
          <p:nvPr>
            <p:ph type="sldNum" sz="quarter" idx="12"/>
          </p:nvPr>
        </p:nvSpPr>
        <p:spPr>
          <a:xfrm>
            <a:off x="21357203" y="19819454"/>
            <a:ext cx="6804065" cy="1138480"/>
          </a:xfrm>
          <a:prstGeom prst="rect">
            <a:avLst/>
          </a:prstGeom>
        </p:spPr>
        <p:txBody>
          <a:bodyPr/>
          <a:lstStyle/>
          <a:p>
            <a:fld id="{006B0A3C-43B8-4705-A5EA-19FAB52EE76C}" type="slidenum">
              <a:rPr lang="ro-RO" smtClean="0"/>
              <a:t>‹#›</a:t>
            </a:fld>
            <a:endParaRPr lang="ro-RO"/>
          </a:p>
        </p:txBody>
      </p:sp>
    </p:spTree>
    <p:extLst>
      <p:ext uri="{BB962C8B-B14F-4D97-AF65-F5344CB8AC3E}">
        <p14:creationId xmlns:p14="http://schemas.microsoft.com/office/powerpoint/2010/main" val="270213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2960" y="1425575"/>
            <a:ext cx="9753279" cy="4989513"/>
          </a:xfrm>
          <a:prstGeom prst="rect">
            <a:avLst/>
          </a:prstGeom>
        </p:spPr>
        <p:txBody>
          <a:bodyPr anchor="b"/>
          <a:lstStyle>
            <a:lvl1pPr>
              <a:defRPr sz="7937"/>
            </a:lvl1pPr>
          </a:lstStyle>
          <a:p>
            <a:r>
              <a:rPr lang="en-US" smtClean="0"/>
              <a:t>Click to edit Master title style</a:t>
            </a:r>
            <a:endParaRPr lang="ro-RO"/>
          </a:p>
        </p:txBody>
      </p:sp>
      <p:sp>
        <p:nvSpPr>
          <p:cNvPr id="3" name="Picture Placeholder 2"/>
          <p:cNvSpPr>
            <a:spLocks noGrp="1"/>
          </p:cNvSpPr>
          <p:nvPr>
            <p:ph type="pic" idx="1"/>
          </p:nvPr>
        </p:nvSpPr>
        <p:spPr>
          <a:xfrm>
            <a:off x="12856061" y="3078847"/>
            <a:ext cx="15309146" cy="15196234"/>
          </a:xfrm>
          <a:prstGeom prst="rect">
            <a:avLst/>
          </a:prstGeom>
        </p:spPr>
        <p:txBody>
          <a:bodyPr/>
          <a:lstStyle>
            <a:lvl1pPr marL="0" indent="0">
              <a:buNone/>
              <a:defRPr sz="7937"/>
            </a:lvl1pPr>
            <a:lvl2pPr marL="1133993" indent="0">
              <a:buNone/>
              <a:defRPr sz="6945"/>
            </a:lvl2pPr>
            <a:lvl3pPr marL="2267986" indent="0">
              <a:buNone/>
              <a:defRPr sz="5953"/>
            </a:lvl3pPr>
            <a:lvl4pPr marL="3401979" indent="0">
              <a:buNone/>
              <a:defRPr sz="4961"/>
            </a:lvl4pPr>
            <a:lvl5pPr marL="4535973" indent="0">
              <a:buNone/>
              <a:defRPr sz="4961"/>
            </a:lvl5pPr>
            <a:lvl6pPr marL="5669966" indent="0">
              <a:buNone/>
              <a:defRPr sz="4961"/>
            </a:lvl6pPr>
            <a:lvl7pPr marL="6803959" indent="0">
              <a:buNone/>
              <a:defRPr sz="4961"/>
            </a:lvl7pPr>
            <a:lvl8pPr marL="7937952" indent="0">
              <a:buNone/>
              <a:defRPr sz="4961"/>
            </a:lvl8pPr>
            <a:lvl9pPr marL="9071945" indent="0">
              <a:buNone/>
              <a:defRPr sz="4961"/>
            </a:lvl9pPr>
          </a:lstStyle>
          <a:p>
            <a:endParaRPr lang="ro-RO"/>
          </a:p>
        </p:txBody>
      </p:sp>
      <p:sp>
        <p:nvSpPr>
          <p:cNvPr id="4" name="Text Placeholder 3"/>
          <p:cNvSpPr>
            <a:spLocks noGrp="1"/>
          </p:cNvSpPr>
          <p:nvPr>
            <p:ph type="body" sz="half" idx="2"/>
          </p:nvPr>
        </p:nvSpPr>
        <p:spPr>
          <a:xfrm>
            <a:off x="2082960" y="6415088"/>
            <a:ext cx="9753279" cy="11884743"/>
          </a:xfrm>
          <a:prstGeom prst="rect">
            <a:avLst/>
          </a:prstGeom>
        </p:spPr>
        <p:txBody>
          <a:bodyPr/>
          <a:lstStyle>
            <a:lvl1pPr marL="0" indent="0">
              <a:buNone/>
              <a:defRPr sz="3968"/>
            </a:lvl1pPr>
            <a:lvl2pPr marL="1133993" indent="0">
              <a:buNone/>
              <a:defRPr sz="3472"/>
            </a:lvl2pPr>
            <a:lvl3pPr marL="2267986" indent="0">
              <a:buNone/>
              <a:defRPr sz="2976"/>
            </a:lvl3pPr>
            <a:lvl4pPr marL="3401979" indent="0">
              <a:buNone/>
              <a:defRPr sz="2480"/>
            </a:lvl4pPr>
            <a:lvl5pPr marL="4535973" indent="0">
              <a:buNone/>
              <a:defRPr sz="2480"/>
            </a:lvl5pPr>
            <a:lvl6pPr marL="5669966" indent="0">
              <a:buNone/>
              <a:defRPr sz="2480"/>
            </a:lvl6pPr>
            <a:lvl7pPr marL="6803959" indent="0">
              <a:buNone/>
              <a:defRPr sz="2480"/>
            </a:lvl7pPr>
            <a:lvl8pPr marL="7937952" indent="0">
              <a:buNone/>
              <a:defRPr sz="2480"/>
            </a:lvl8pPr>
            <a:lvl9pPr marL="9071945" indent="0">
              <a:buNone/>
              <a:defRPr sz="2480"/>
            </a:lvl9pPr>
          </a:lstStyle>
          <a:p>
            <a:pPr lvl="0"/>
            <a:r>
              <a:rPr lang="en-US" smtClean="0"/>
              <a:t>Edit Master text styles</a:t>
            </a:r>
          </a:p>
        </p:txBody>
      </p:sp>
      <p:sp>
        <p:nvSpPr>
          <p:cNvPr id="5" name="Date Placeholder 4"/>
          <p:cNvSpPr>
            <a:spLocks noGrp="1"/>
          </p:cNvSpPr>
          <p:nvPr>
            <p:ph type="dt" sz="half" idx="10"/>
          </p:nvPr>
        </p:nvSpPr>
        <p:spPr>
          <a:xfrm>
            <a:off x="2079020" y="19819454"/>
            <a:ext cx="6804065" cy="1138480"/>
          </a:xfrm>
          <a:prstGeom prst="rect">
            <a:avLst/>
          </a:prstGeom>
        </p:spPr>
        <p:txBody>
          <a:bodyPr/>
          <a:lstStyle/>
          <a:p>
            <a:fld id="{13740994-1E41-4B40-9593-A9941ACA2044}" type="datetimeFigureOut">
              <a:rPr lang="ro-RO" smtClean="0"/>
              <a:t>30 mai 2020</a:t>
            </a:fld>
            <a:endParaRPr lang="ro-RO"/>
          </a:p>
        </p:txBody>
      </p:sp>
      <p:sp>
        <p:nvSpPr>
          <p:cNvPr id="6" name="Footer Placeholder 5"/>
          <p:cNvSpPr>
            <a:spLocks noGrp="1"/>
          </p:cNvSpPr>
          <p:nvPr>
            <p:ph type="ftr" sz="quarter" idx="11"/>
          </p:nvPr>
        </p:nvSpPr>
        <p:spPr>
          <a:xfrm>
            <a:off x="10017096" y="19819454"/>
            <a:ext cx="10206097" cy="1138480"/>
          </a:xfrm>
          <a:prstGeom prst="rect">
            <a:avLst/>
          </a:prstGeom>
        </p:spPr>
        <p:txBody>
          <a:bodyPr/>
          <a:lstStyle/>
          <a:p>
            <a:endParaRPr lang="ro-RO"/>
          </a:p>
        </p:txBody>
      </p:sp>
      <p:sp>
        <p:nvSpPr>
          <p:cNvPr id="7" name="Slide Number Placeholder 6"/>
          <p:cNvSpPr>
            <a:spLocks noGrp="1"/>
          </p:cNvSpPr>
          <p:nvPr>
            <p:ph type="sldNum" sz="quarter" idx="12"/>
          </p:nvPr>
        </p:nvSpPr>
        <p:spPr>
          <a:xfrm>
            <a:off x="21357203" y="19819454"/>
            <a:ext cx="6804065" cy="1138480"/>
          </a:xfrm>
          <a:prstGeom prst="rect">
            <a:avLst/>
          </a:prstGeom>
        </p:spPr>
        <p:txBody>
          <a:bodyPr/>
          <a:lstStyle/>
          <a:p>
            <a:fld id="{006B0A3C-43B8-4705-A5EA-19FAB52EE76C}" type="slidenum">
              <a:rPr lang="ro-RO" smtClean="0"/>
              <a:t>‹#›</a:t>
            </a:fld>
            <a:endParaRPr lang="ro-RO"/>
          </a:p>
        </p:txBody>
      </p:sp>
    </p:spTree>
    <p:extLst>
      <p:ext uri="{BB962C8B-B14F-4D97-AF65-F5344CB8AC3E}">
        <p14:creationId xmlns:p14="http://schemas.microsoft.com/office/powerpoint/2010/main" val="2830939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Box 6"/>
          <p:cNvSpPr txBox="1"/>
          <p:nvPr userDrawn="1"/>
        </p:nvSpPr>
        <p:spPr>
          <a:xfrm>
            <a:off x="864009" y="434465"/>
            <a:ext cx="19764191" cy="855747"/>
          </a:xfrm>
          <a:prstGeom prst="rect">
            <a:avLst/>
          </a:prstGeom>
          <a:noFill/>
        </p:spPr>
        <p:txBody>
          <a:bodyPr wrap="square" rtlCol="0">
            <a:spAutoFit/>
          </a:bodyPr>
          <a:lstStyle/>
          <a:p>
            <a:pPr marL="0" marR="0" lvl="0" indent="0" algn="l" defTabSz="2267986" rtl="0" eaLnBrk="1" fontAlgn="auto" latinLnBrk="0" hangingPunct="1">
              <a:lnSpc>
                <a:spcPct val="100000"/>
              </a:lnSpc>
              <a:spcBef>
                <a:spcPts val="0"/>
              </a:spcBef>
              <a:spcAft>
                <a:spcPts val="0"/>
              </a:spcAft>
              <a:buClrTx/>
              <a:buSzTx/>
              <a:buFontTx/>
              <a:buNone/>
              <a:tabLst/>
              <a:defRPr/>
            </a:pPr>
            <a:r>
              <a:rPr lang="en-US" sz="4465" b="1" cap="none" spc="0"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rPr>
              <a:t>BASIQ</a:t>
            </a:r>
            <a:r>
              <a:rPr lang="en-US" sz="4465" b="1" cap="none" spc="0" baseline="0"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rPr>
              <a:t> 20</a:t>
            </a:r>
            <a:r>
              <a:rPr lang="ro-RO" sz="4465" b="1" cap="none" spc="0" baseline="0"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rPr>
              <a:t>20</a:t>
            </a:r>
            <a:r>
              <a:rPr lang="en-US" sz="4465" b="1" cap="none" spc="0" baseline="0"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rPr>
              <a:t>  </a:t>
            </a:r>
            <a:r>
              <a:rPr lang="he-IL" sz="4961" b="1" cap="none" spc="0" baseline="0" dirty="0" smtClean="0">
                <a:ln w="9525">
                  <a:solidFill>
                    <a:schemeClr val="bg1"/>
                  </a:solidFill>
                  <a:prstDash val="solid"/>
                </a:ln>
                <a:solidFill>
                  <a:schemeClr val="tx1"/>
                </a:solidFill>
                <a:effectLst/>
              </a:rPr>
              <a:t>׀</a:t>
            </a:r>
            <a:r>
              <a:rPr lang="en-US" sz="4465" b="1" cap="none" spc="0" baseline="0"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rPr>
              <a:t> </a:t>
            </a:r>
            <a:r>
              <a:rPr lang="en-US" sz="3472" b="1" i="1" kern="1200" dirty="0" smtClean="0">
                <a:solidFill>
                  <a:schemeClr val="tx1"/>
                </a:solidFill>
                <a:effectLst/>
                <a:latin typeface="+mn-lt"/>
                <a:ea typeface="+mn-ea"/>
                <a:cs typeface="+mn-cs"/>
              </a:rPr>
              <a:t>New Trends in Sustainable Business and Consumption</a:t>
            </a:r>
            <a:endParaRPr lang="en-US" sz="3472" b="0" i="0" kern="1200" dirty="0" smtClean="0">
              <a:solidFill>
                <a:schemeClr val="tx1"/>
              </a:solidFill>
              <a:effectLst/>
              <a:latin typeface="+mn-lt"/>
              <a:ea typeface="+mn-ea"/>
              <a:cs typeface="+mn-cs"/>
            </a:endParaRPr>
          </a:p>
        </p:txBody>
      </p:sp>
      <p:sp>
        <p:nvSpPr>
          <p:cNvPr id="2" name="TextBox 1"/>
          <p:cNvSpPr txBox="1"/>
          <p:nvPr userDrawn="1"/>
        </p:nvSpPr>
        <p:spPr>
          <a:xfrm>
            <a:off x="1515979" y="2021305"/>
            <a:ext cx="34738997" cy="842988"/>
          </a:xfrm>
          <a:prstGeom prst="rect">
            <a:avLst/>
          </a:prstGeom>
          <a:noFill/>
        </p:spPr>
        <p:txBody>
          <a:bodyPr wrap="none" rtlCol="0">
            <a:spAutoFit/>
          </a:bodyPr>
          <a:lstStyle/>
          <a:p>
            <a:pPr marL="0" marR="0" lvl="0" indent="0" algn="l" defTabSz="2477933" rtl="0" eaLnBrk="1" fontAlgn="auto" latinLnBrk="0" hangingPunct="1">
              <a:lnSpc>
                <a:spcPct val="100000"/>
              </a:lnSpc>
              <a:spcBef>
                <a:spcPts val="0"/>
              </a:spcBef>
              <a:spcAft>
                <a:spcPts val="0"/>
              </a:spcAft>
              <a:buClrTx/>
              <a:buSzTx/>
              <a:buFontTx/>
              <a:buNone/>
              <a:tabLst/>
              <a:defRPr/>
            </a:pPr>
            <a:r>
              <a:rPr lang="en-GB" sz="4878" b="1" kern="1200" dirty="0" smtClean="0">
                <a:solidFill>
                  <a:schemeClr val="tx1"/>
                </a:solidFill>
                <a:effectLst/>
                <a:latin typeface="Times New Roman" panose="02020603050405020304" pitchFamily="18" charset="0"/>
                <a:ea typeface="+mn-ea"/>
                <a:cs typeface="Times New Roman" panose="02020603050405020304" pitchFamily="18" charset="0"/>
              </a:rPr>
              <a:t>THE RELATIONSHIP BETWEEN E-LEARNING AND SUSTAINABILITY. THE BLOG AS A FUTURE E-LEARNING TOOL </a:t>
            </a:r>
            <a:endParaRPr lang="en-US" sz="4878" b="1" kern="1200" dirty="0" smtClean="0">
              <a:solidFill>
                <a:schemeClr val="tx1"/>
              </a:solidFill>
              <a:effectLst/>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512661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2267986" rtl="0" eaLnBrk="1" latinLnBrk="0" hangingPunct="1">
        <a:lnSpc>
          <a:spcPct val="90000"/>
        </a:lnSpc>
        <a:spcBef>
          <a:spcPct val="0"/>
        </a:spcBef>
        <a:buNone/>
        <a:defRPr sz="10913" kern="1200">
          <a:solidFill>
            <a:schemeClr val="tx1"/>
          </a:solidFill>
          <a:latin typeface="+mj-lt"/>
          <a:ea typeface="+mj-ea"/>
          <a:cs typeface="+mj-cs"/>
        </a:defRPr>
      </a:lvl1pPr>
    </p:titleStyle>
    <p:bodyStyle>
      <a:lvl1pPr marL="566997" indent="-566997" algn="l" defTabSz="2267986" rtl="0" eaLnBrk="1" latinLnBrk="0" hangingPunct="1">
        <a:lnSpc>
          <a:spcPct val="90000"/>
        </a:lnSpc>
        <a:spcBef>
          <a:spcPts val="2480"/>
        </a:spcBef>
        <a:buFont typeface="Arial" panose="020B0604020202020204" pitchFamily="34" charset="0"/>
        <a:buChar char="•"/>
        <a:defRPr sz="6945" kern="1200">
          <a:solidFill>
            <a:schemeClr val="tx1"/>
          </a:solidFill>
          <a:latin typeface="+mn-lt"/>
          <a:ea typeface="+mn-ea"/>
          <a:cs typeface="+mn-cs"/>
        </a:defRPr>
      </a:lvl1pPr>
      <a:lvl2pPr marL="1700990" indent="-566997" algn="l" defTabSz="2267986" rtl="0" eaLnBrk="1" latinLnBrk="0" hangingPunct="1">
        <a:lnSpc>
          <a:spcPct val="90000"/>
        </a:lnSpc>
        <a:spcBef>
          <a:spcPts val="1240"/>
        </a:spcBef>
        <a:buFont typeface="Arial" panose="020B0604020202020204" pitchFamily="34" charset="0"/>
        <a:buChar char="•"/>
        <a:defRPr sz="5953" kern="1200">
          <a:solidFill>
            <a:schemeClr val="tx1"/>
          </a:solidFill>
          <a:latin typeface="+mn-lt"/>
          <a:ea typeface="+mn-ea"/>
          <a:cs typeface="+mn-cs"/>
        </a:defRPr>
      </a:lvl2pPr>
      <a:lvl3pPr marL="2834983" indent="-566997" algn="l" defTabSz="2267986" rtl="0" eaLnBrk="1" latinLnBrk="0" hangingPunct="1">
        <a:lnSpc>
          <a:spcPct val="90000"/>
        </a:lnSpc>
        <a:spcBef>
          <a:spcPts val="1240"/>
        </a:spcBef>
        <a:buFont typeface="Arial" panose="020B0604020202020204" pitchFamily="34" charset="0"/>
        <a:buChar char="•"/>
        <a:defRPr sz="4961" kern="1200">
          <a:solidFill>
            <a:schemeClr val="tx1"/>
          </a:solidFill>
          <a:latin typeface="+mn-lt"/>
          <a:ea typeface="+mn-ea"/>
          <a:cs typeface="+mn-cs"/>
        </a:defRPr>
      </a:lvl3pPr>
      <a:lvl4pPr marL="3968976" indent="-566997" algn="l" defTabSz="2267986" rtl="0" eaLnBrk="1" latinLnBrk="0" hangingPunct="1">
        <a:lnSpc>
          <a:spcPct val="90000"/>
        </a:lnSpc>
        <a:spcBef>
          <a:spcPts val="1240"/>
        </a:spcBef>
        <a:buFont typeface="Arial" panose="020B0604020202020204" pitchFamily="34" charset="0"/>
        <a:buChar char="•"/>
        <a:defRPr sz="4465" kern="1200">
          <a:solidFill>
            <a:schemeClr val="tx1"/>
          </a:solidFill>
          <a:latin typeface="+mn-lt"/>
          <a:ea typeface="+mn-ea"/>
          <a:cs typeface="+mn-cs"/>
        </a:defRPr>
      </a:lvl4pPr>
      <a:lvl5pPr marL="5102969" indent="-566997" algn="l" defTabSz="2267986" rtl="0" eaLnBrk="1" latinLnBrk="0" hangingPunct="1">
        <a:lnSpc>
          <a:spcPct val="90000"/>
        </a:lnSpc>
        <a:spcBef>
          <a:spcPts val="1240"/>
        </a:spcBef>
        <a:buFont typeface="Arial" panose="020B0604020202020204" pitchFamily="34" charset="0"/>
        <a:buChar char="•"/>
        <a:defRPr sz="4465" kern="1200">
          <a:solidFill>
            <a:schemeClr val="tx1"/>
          </a:solidFill>
          <a:latin typeface="+mn-lt"/>
          <a:ea typeface="+mn-ea"/>
          <a:cs typeface="+mn-cs"/>
        </a:defRPr>
      </a:lvl5pPr>
      <a:lvl6pPr marL="6236962" indent="-566997" algn="l" defTabSz="2267986" rtl="0" eaLnBrk="1" latinLnBrk="0" hangingPunct="1">
        <a:lnSpc>
          <a:spcPct val="90000"/>
        </a:lnSpc>
        <a:spcBef>
          <a:spcPts val="1240"/>
        </a:spcBef>
        <a:buFont typeface="Arial" panose="020B0604020202020204" pitchFamily="34" charset="0"/>
        <a:buChar char="•"/>
        <a:defRPr sz="4465" kern="1200">
          <a:solidFill>
            <a:schemeClr val="tx1"/>
          </a:solidFill>
          <a:latin typeface="+mn-lt"/>
          <a:ea typeface="+mn-ea"/>
          <a:cs typeface="+mn-cs"/>
        </a:defRPr>
      </a:lvl6pPr>
      <a:lvl7pPr marL="7370956" indent="-566997" algn="l" defTabSz="2267986" rtl="0" eaLnBrk="1" latinLnBrk="0" hangingPunct="1">
        <a:lnSpc>
          <a:spcPct val="90000"/>
        </a:lnSpc>
        <a:spcBef>
          <a:spcPts val="1240"/>
        </a:spcBef>
        <a:buFont typeface="Arial" panose="020B0604020202020204" pitchFamily="34" charset="0"/>
        <a:buChar char="•"/>
        <a:defRPr sz="4465" kern="1200">
          <a:solidFill>
            <a:schemeClr val="tx1"/>
          </a:solidFill>
          <a:latin typeface="+mn-lt"/>
          <a:ea typeface="+mn-ea"/>
          <a:cs typeface="+mn-cs"/>
        </a:defRPr>
      </a:lvl7pPr>
      <a:lvl8pPr marL="8504949" indent="-566997" algn="l" defTabSz="2267986" rtl="0" eaLnBrk="1" latinLnBrk="0" hangingPunct="1">
        <a:lnSpc>
          <a:spcPct val="90000"/>
        </a:lnSpc>
        <a:spcBef>
          <a:spcPts val="1240"/>
        </a:spcBef>
        <a:buFont typeface="Arial" panose="020B0604020202020204" pitchFamily="34" charset="0"/>
        <a:buChar char="•"/>
        <a:defRPr sz="4465" kern="1200">
          <a:solidFill>
            <a:schemeClr val="tx1"/>
          </a:solidFill>
          <a:latin typeface="+mn-lt"/>
          <a:ea typeface="+mn-ea"/>
          <a:cs typeface="+mn-cs"/>
        </a:defRPr>
      </a:lvl8pPr>
      <a:lvl9pPr marL="9638942" indent="-566997" algn="l" defTabSz="2267986" rtl="0" eaLnBrk="1" latinLnBrk="0" hangingPunct="1">
        <a:lnSpc>
          <a:spcPct val="90000"/>
        </a:lnSpc>
        <a:spcBef>
          <a:spcPts val="1240"/>
        </a:spcBef>
        <a:buFont typeface="Arial" panose="020B0604020202020204" pitchFamily="34" charset="0"/>
        <a:buChar char="•"/>
        <a:defRPr sz="4465" kern="1200">
          <a:solidFill>
            <a:schemeClr val="tx1"/>
          </a:solidFill>
          <a:latin typeface="+mn-lt"/>
          <a:ea typeface="+mn-ea"/>
          <a:cs typeface="+mn-cs"/>
        </a:defRPr>
      </a:lvl9pPr>
    </p:bodyStyle>
    <p:otherStyle>
      <a:defPPr>
        <a:defRPr lang="ro-RO"/>
      </a:defPPr>
      <a:lvl1pPr marL="0" algn="l" defTabSz="2267986" rtl="0" eaLnBrk="1" latinLnBrk="0" hangingPunct="1">
        <a:defRPr sz="4465" kern="1200">
          <a:solidFill>
            <a:schemeClr val="tx1"/>
          </a:solidFill>
          <a:latin typeface="+mn-lt"/>
          <a:ea typeface="+mn-ea"/>
          <a:cs typeface="+mn-cs"/>
        </a:defRPr>
      </a:lvl1pPr>
      <a:lvl2pPr marL="1133993" algn="l" defTabSz="2267986" rtl="0" eaLnBrk="1" latinLnBrk="0" hangingPunct="1">
        <a:defRPr sz="4465" kern="1200">
          <a:solidFill>
            <a:schemeClr val="tx1"/>
          </a:solidFill>
          <a:latin typeface="+mn-lt"/>
          <a:ea typeface="+mn-ea"/>
          <a:cs typeface="+mn-cs"/>
        </a:defRPr>
      </a:lvl2pPr>
      <a:lvl3pPr marL="2267986" algn="l" defTabSz="2267986" rtl="0" eaLnBrk="1" latinLnBrk="0" hangingPunct="1">
        <a:defRPr sz="4465" kern="1200">
          <a:solidFill>
            <a:schemeClr val="tx1"/>
          </a:solidFill>
          <a:latin typeface="+mn-lt"/>
          <a:ea typeface="+mn-ea"/>
          <a:cs typeface="+mn-cs"/>
        </a:defRPr>
      </a:lvl3pPr>
      <a:lvl4pPr marL="3401979" algn="l" defTabSz="2267986" rtl="0" eaLnBrk="1" latinLnBrk="0" hangingPunct="1">
        <a:defRPr sz="4465" kern="1200">
          <a:solidFill>
            <a:schemeClr val="tx1"/>
          </a:solidFill>
          <a:latin typeface="+mn-lt"/>
          <a:ea typeface="+mn-ea"/>
          <a:cs typeface="+mn-cs"/>
        </a:defRPr>
      </a:lvl4pPr>
      <a:lvl5pPr marL="4535973" algn="l" defTabSz="2267986" rtl="0" eaLnBrk="1" latinLnBrk="0" hangingPunct="1">
        <a:defRPr sz="4465" kern="1200">
          <a:solidFill>
            <a:schemeClr val="tx1"/>
          </a:solidFill>
          <a:latin typeface="+mn-lt"/>
          <a:ea typeface="+mn-ea"/>
          <a:cs typeface="+mn-cs"/>
        </a:defRPr>
      </a:lvl5pPr>
      <a:lvl6pPr marL="5669966" algn="l" defTabSz="2267986" rtl="0" eaLnBrk="1" latinLnBrk="0" hangingPunct="1">
        <a:defRPr sz="4465" kern="1200">
          <a:solidFill>
            <a:schemeClr val="tx1"/>
          </a:solidFill>
          <a:latin typeface="+mn-lt"/>
          <a:ea typeface="+mn-ea"/>
          <a:cs typeface="+mn-cs"/>
        </a:defRPr>
      </a:lvl6pPr>
      <a:lvl7pPr marL="6803959" algn="l" defTabSz="2267986" rtl="0" eaLnBrk="1" latinLnBrk="0" hangingPunct="1">
        <a:defRPr sz="4465" kern="1200">
          <a:solidFill>
            <a:schemeClr val="tx1"/>
          </a:solidFill>
          <a:latin typeface="+mn-lt"/>
          <a:ea typeface="+mn-ea"/>
          <a:cs typeface="+mn-cs"/>
        </a:defRPr>
      </a:lvl7pPr>
      <a:lvl8pPr marL="7937952" algn="l" defTabSz="2267986" rtl="0" eaLnBrk="1" latinLnBrk="0" hangingPunct="1">
        <a:defRPr sz="4465" kern="1200">
          <a:solidFill>
            <a:schemeClr val="tx1"/>
          </a:solidFill>
          <a:latin typeface="+mn-lt"/>
          <a:ea typeface="+mn-ea"/>
          <a:cs typeface="+mn-cs"/>
        </a:defRPr>
      </a:lvl8pPr>
      <a:lvl9pPr marL="9071945" algn="l" defTabSz="2267986" rtl="0" eaLnBrk="1" latinLnBrk="0" hangingPunct="1">
        <a:defRPr sz="4465"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79020" y="1138485"/>
            <a:ext cx="26082248" cy="413317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079020" y="5692400"/>
            <a:ext cx="26082248" cy="13567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079020" y="19819457"/>
            <a:ext cx="6804065" cy="1138480"/>
          </a:xfrm>
          <a:prstGeom prst="rect">
            <a:avLst/>
          </a:prstGeom>
        </p:spPr>
        <p:txBody>
          <a:bodyPr vert="horz" lIns="91440" tIns="45720" rIns="91440" bIns="45720" rtlCol="0" anchor="ctr"/>
          <a:lstStyle>
            <a:lvl1pPr algn="l">
              <a:defRPr sz="3742">
                <a:solidFill>
                  <a:schemeClr val="tx1">
                    <a:tint val="75000"/>
                  </a:schemeClr>
                </a:solidFill>
              </a:defRPr>
            </a:lvl1pPr>
          </a:lstStyle>
          <a:p>
            <a:fld id="{C764DE79-268F-4C1A-8933-263129D2AF90}" type="datetimeFigureOut">
              <a:rPr lang="en-US" dirty="0"/>
              <a:t>5/30/2020</a:t>
            </a:fld>
            <a:endParaRPr lang="en-US" dirty="0"/>
          </a:p>
        </p:txBody>
      </p:sp>
      <p:sp>
        <p:nvSpPr>
          <p:cNvPr id="5" name="Footer Placeholder 4"/>
          <p:cNvSpPr>
            <a:spLocks noGrp="1"/>
          </p:cNvSpPr>
          <p:nvPr>
            <p:ph type="ftr" sz="quarter" idx="3"/>
          </p:nvPr>
        </p:nvSpPr>
        <p:spPr>
          <a:xfrm>
            <a:off x="10017096" y="19819457"/>
            <a:ext cx="10206097" cy="1138480"/>
          </a:xfrm>
          <a:prstGeom prst="rect">
            <a:avLst/>
          </a:prstGeom>
        </p:spPr>
        <p:txBody>
          <a:bodyPr vert="horz" lIns="91440" tIns="45720" rIns="91440" bIns="45720" rtlCol="0" anchor="ctr"/>
          <a:lstStyle>
            <a:lvl1pPr algn="ctr">
              <a:defRPr sz="374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1357203" y="19819457"/>
            <a:ext cx="6804065" cy="1138480"/>
          </a:xfrm>
          <a:prstGeom prst="rect">
            <a:avLst/>
          </a:prstGeom>
        </p:spPr>
        <p:txBody>
          <a:bodyPr vert="horz" lIns="91440" tIns="45720" rIns="91440" bIns="45720" rtlCol="0" anchor="ctr"/>
          <a:lstStyle>
            <a:lvl1pPr algn="r">
              <a:defRPr sz="3742">
                <a:solidFill>
                  <a:schemeClr val="tx1">
                    <a:tint val="75000"/>
                  </a:schemeClr>
                </a:solidFill>
              </a:defRPr>
            </a:lvl1pPr>
          </a:lstStyle>
          <a:p>
            <a:fld id="{48F63A3B-78C7-47BE-AE5E-E10140E04643}" type="slidenum">
              <a:rPr lang="en-US" dirty="0"/>
              <a:t>‹#›</a:t>
            </a:fld>
            <a:endParaRPr lang="en-US" dirty="0"/>
          </a:p>
        </p:txBody>
      </p:sp>
      <p:sp>
        <p:nvSpPr>
          <p:cNvPr id="7" name="TextBox 6"/>
          <p:cNvSpPr txBox="1"/>
          <p:nvPr userDrawn="1"/>
        </p:nvSpPr>
        <p:spPr>
          <a:xfrm>
            <a:off x="864009" y="434465"/>
            <a:ext cx="19764191" cy="855747"/>
          </a:xfrm>
          <a:prstGeom prst="rect">
            <a:avLst/>
          </a:prstGeom>
          <a:noFill/>
        </p:spPr>
        <p:txBody>
          <a:bodyPr wrap="square" rtlCol="0">
            <a:spAutoFit/>
          </a:bodyPr>
          <a:lstStyle/>
          <a:p>
            <a:pPr marL="0" marR="0" lvl="0" indent="0" algn="l" defTabSz="2267986" rtl="0" eaLnBrk="1" fontAlgn="auto" latinLnBrk="0" hangingPunct="1">
              <a:lnSpc>
                <a:spcPct val="100000"/>
              </a:lnSpc>
              <a:spcBef>
                <a:spcPts val="0"/>
              </a:spcBef>
              <a:spcAft>
                <a:spcPts val="0"/>
              </a:spcAft>
              <a:buClrTx/>
              <a:buSzTx/>
              <a:buFontTx/>
              <a:buNone/>
              <a:tabLst/>
              <a:defRPr/>
            </a:pPr>
            <a:r>
              <a:rPr lang="en-US" sz="4465" b="1" cap="none" spc="0"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rPr>
              <a:t>BASIQ</a:t>
            </a:r>
            <a:r>
              <a:rPr lang="en-US" sz="4465" b="1" cap="none" spc="0" baseline="0"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rPr>
              <a:t> 20</a:t>
            </a:r>
            <a:r>
              <a:rPr lang="ro-RO" sz="4465" b="1" cap="none" spc="0" baseline="0"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rPr>
              <a:t>20</a:t>
            </a:r>
            <a:r>
              <a:rPr lang="en-US" sz="4465" b="1" cap="none" spc="0" baseline="0"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rPr>
              <a:t>  </a:t>
            </a:r>
            <a:r>
              <a:rPr lang="he-IL" sz="4961" b="1" cap="none" spc="0" baseline="0" dirty="0" smtClean="0">
                <a:ln w="9525">
                  <a:solidFill>
                    <a:schemeClr val="bg1"/>
                  </a:solidFill>
                  <a:prstDash val="solid"/>
                </a:ln>
                <a:solidFill>
                  <a:schemeClr val="tx1"/>
                </a:solidFill>
                <a:effectLst/>
              </a:rPr>
              <a:t>׀</a:t>
            </a:r>
            <a:r>
              <a:rPr lang="en-US" sz="4465" b="1" cap="none" spc="0" baseline="0"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rPr>
              <a:t> </a:t>
            </a:r>
            <a:r>
              <a:rPr lang="en-US" sz="3472" b="1" i="1" kern="1200" dirty="0" smtClean="0">
                <a:solidFill>
                  <a:schemeClr val="tx1"/>
                </a:solidFill>
                <a:effectLst/>
                <a:latin typeface="+mn-lt"/>
                <a:ea typeface="+mn-ea"/>
                <a:cs typeface="+mn-cs"/>
              </a:rPr>
              <a:t>New Trends in Sustainable Business and Consumption</a:t>
            </a:r>
            <a:endParaRPr lang="en-US" sz="3472" b="0" i="0" kern="1200" dirty="0" smtClean="0">
              <a:solidFill>
                <a:schemeClr val="tx1"/>
              </a:solidFill>
              <a:effectLst/>
              <a:latin typeface="+mn-lt"/>
              <a:ea typeface="+mn-ea"/>
              <a:cs typeface="+mn-cs"/>
            </a:endParaRPr>
          </a:p>
        </p:txBody>
      </p:sp>
    </p:spTree>
    <p:extLst>
      <p:ext uri="{BB962C8B-B14F-4D97-AF65-F5344CB8AC3E}">
        <p14:creationId xmlns:p14="http://schemas.microsoft.com/office/powerpoint/2010/main" val="12812960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851191" rtl="0" eaLnBrk="1" latinLnBrk="0" hangingPunct="1">
        <a:lnSpc>
          <a:spcPct val="90000"/>
        </a:lnSpc>
        <a:spcBef>
          <a:spcPct val="0"/>
        </a:spcBef>
        <a:buNone/>
        <a:defRPr sz="13720" kern="1200">
          <a:solidFill>
            <a:schemeClr val="tx1"/>
          </a:solidFill>
          <a:latin typeface="+mj-lt"/>
          <a:ea typeface="+mj-ea"/>
          <a:cs typeface="+mj-cs"/>
        </a:defRPr>
      </a:lvl1pPr>
    </p:titleStyle>
    <p:bodyStyle>
      <a:lvl1pPr marL="712798" indent="-712798" algn="l" defTabSz="2851191" rtl="0" eaLnBrk="1" latinLnBrk="0" hangingPunct="1">
        <a:lnSpc>
          <a:spcPct val="90000"/>
        </a:lnSpc>
        <a:spcBef>
          <a:spcPts val="3118"/>
        </a:spcBef>
        <a:buFont typeface="Arial" panose="020B0604020202020204" pitchFamily="34" charset="0"/>
        <a:buChar char="•"/>
        <a:defRPr sz="8731" kern="1200">
          <a:solidFill>
            <a:schemeClr val="tx1"/>
          </a:solidFill>
          <a:latin typeface="+mn-lt"/>
          <a:ea typeface="+mn-ea"/>
          <a:cs typeface="+mn-cs"/>
        </a:defRPr>
      </a:lvl1pPr>
      <a:lvl2pPr marL="2138393" indent="-712798" algn="l" defTabSz="2851191" rtl="0" eaLnBrk="1" latinLnBrk="0" hangingPunct="1">
        <a:lnSpc>
          <a:spcPct val="90000"/>
        </a:lnSpc>
        <a:spcBef>
          <a:spcPts val="1559"/>
        </a:spcBef>
        <a:buFont typeface="Arial" panose="020B0604020202020204" pitchFamily="34" charset="0"/>
        <a:buChar char="•"/>
        <a:defRPr sz="7483" kern="1200">
          <a:solidFill>
            <a:schemeClr val="tx1"/>
          </a:solidFill>
          <a:latin typeface="+mn-lt"/>
          <a:ea typeface="+mn-ea"/>
          <a:cs typeface="+mn-cs"/>
        </a:defRPr>
      </a:lvl2pPr>
      <a:lvl3pPr marL="3563988" indent="-712798" algn="l" defTabSz="2851191" rtl="0" eaLnBrk="1" latinLnBrk="0" hangingPunct="1">
        <a:lnSpc>
          <a:spcPct val="90000"/>
        </a:lnSpc>
        <a:spcBef>
          <a:spcPts val="1559"/>
        </a:spcBef>
        <a:buFont typeface="Arial" panose="020B0604020202020204" pitchFamily="34" charset="0"/>
        <a:buChar char="•"/>
        <a:defRPr sz="6236" kern="1200">
          <a:solidFill>
            <a:schemeClr val="tx1"/>
          </a:solidFill>
          <a:latin typeface="+mn-lt"/>
          <a:ea typeface="+mn-ea"/>
          <a:cs typeface="+mn-cs"/>
        </a:defRPr>
      </a:lvl3pPr>
      <a:lvl4pPr marL="4989584"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4pPr>
      <a:lvl5pPr marL="6415179"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5pPr>
      <a:lvl6pPr marL="7840774"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6pPr>
      <a:lvl7pPr marL="9266370"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7pPr>
      <a:lvl8pPr marL="10691965"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8pPr>
      <a:lvl9pPr marL="12117560"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9pPr>
    </p:bodyStyle>
    <p:otherStyle>
      <a:defPPr>
        <a:defRPr lang="en-US"/>
      </a:defPPr>
      <a:lvl1pPr marL="0" algn="l" defTabSz="2851191" rtl="0" eaLnBrk="1" latinLnBrk="0" hangingPunct="1">
        <a:defRPr sz="5613" kern="1200">
          <a:solidFill>
            <a:schemeClr val="tx1"/>
          </a:solidFill>
          <a:latin typeface="+mn-lt"/>
          <a:ea typeface="+mn-ea"/>
          <a:cs typeface="+mn-cs"/>
        </a:defRPr>
      </a:lvl1pPr>
      <a:lvl2pPr marL="1425595" algn="l" defTabSz="2851191" rtl="0" eaLnBrk="1" latinLnBrk="0" hangingPunct="1">
        <a:defRPr sz="5613" kern="1200">
          <a:solidFill>
            <a:schemeClr val="tx1"/>
          </a:solidFill>
          <a:latin typeface="+mn-lt"/>
          <a:ea typeface="+mn-ea"/>
          <a:cs typeface="+mn-cs"/>
        </a:defRPr>
      </a:lvl2pPr>
      <a:lvl3pPr marL="2851191" algn="l" defTabSz="2851191" rtl="0" eaLnBrk="1" latinLnBrk="0" hangingPunct="1">
        <a:defRPr sz="5613" kern="1200">
          <a:solidFill>
            <a:schemeClr val="tx1"/>
          </a:solidFill>
          <a:latin typeface="+mn-lt"/>
          <a:ea typeface="+mn-ea"/>
          <a:cs typeface="+mn-cs"/>
        </a:defRPr>
      </a:lvl3pPr>
      <a:lvl4pPr marL="4276786" algn="l" defTabSz="2851191" rtl="0" eaLnBrk="1" latinLnBrk="0" hangingPunct="1">
        <a:defRPr sz="5613" kern="1200">
          <a:solidFill>
            <a:schemeClr val="tx1"/>
          </a:solidFill>
          <a:latin typeface="+mn-lt"/>
          <a:ea typeface="+mn-ea"/>
          <a:cs typeface="+mn-cs"/>
        </a:defRPr>
      </a:lvl4pPr>
      <a:lvl5pPr marL="5702381" algn="l" defTabSz="2851191" rtl="0" eaLnBrk="1" latinLnBrk="0" hangingPunct="1">
        <a:defRPr sz="5613" kern="1200">
          <a:solidFill>
            <a:schemeClr val="tx1"/>
          </a:solidFill>
          <a:latin typeface="+mn-lt"/>
          <a:ea typeface="+mn-ea"/>
          <a:cs typeface="+mn-cs"/>
        </a:defRPr>
      </a:lvl5pPr>
      <a:lvl6pPr marL="7127977" algn="l" defTabSz="2851191" rtl="0" eaLnBrk="1" latinLnBrk="0" hangingPunct="1">
        <a:defRPr sz="5613" kern="1200">
          <a:solidFill>
            <a:schemeClr val="tx1"/>
          </a:solidFill>
          <a:latin typeface="+mn-lt"/>
          <a:ea typeface="+mn-ea"/>
          <a:cs typeface="+mn-cs"/>
        </a:defRPr>
      </a:lvl6pPr>
      <a:lvl7pPr marL="8553572" algn="l" defTabSz="2851191" rtl="0" eaLnBrk="1" latinLnBrk="0" hangingPunct="1">
        <a:defRPr sz="5613" kern="1200">
          <a:solidFill>
            <a:schemeClr val="tx1"/>
          </a:solidFill>
          <a:latin typeface="+mn-lt"/>
          <a:ea typeface="+mn-ea"/>
          <a:cs typeface="+mn-cs"/>
        </a:defRPr>
      </a:lvl7pPr>
      <a:lvl8pPr marL="9979167" algn="l" defTabSz="2851191" rtl="0" eaLnBrk="1" latinLnBrk="0" hangingPunct="1">
        <a:defRPr sz="5613" kern="1200">
          <a:solidFill>
            <a:schemeClr val="tx1"/>
          </a:solidFill>
          <a:latin typeface="+mn-lt"/>
          <a:ea typeface="+mn-ea"/>
          <a:cs typeface="+mn-cs"/>
        </a:defRPr>
      </a:lvl8pPr>
      <a:lvl9pPr marL="11404763" algn="l" defTabSz="2851191" rtl="0" eaLnBrk="1" latinLnBrk="0" hangingPunct="1">
        <a:defRPr sz="56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8.xml"/><Relationship Id="rId5" Type="http://schemas.openxmlformats.org/officeDocument/2006/relationships/chart" Target="../charts/chart4.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9DAF2"/>
        </a:solidFill>
        <a:effectLst/>
      </p:bgPr>
    </p:bg>
    <p:spTree>
      <p:nvGrpSpPr>
        <p:cNvPr id="1" name=""/>
        <p:cNvGrpSpPr/>
        <p:nvPr/>
      </p:nvGrpSpPr>
      <p:grpSpPr>
        <a:xfrm>
          <a:off x="0" y="0"/>
          <a:ext cx="0" cy="0"/>
          <a:chOff x="0" y="0"/>
          <a:chExt cx="0" cy="0"/>
        </a:xfrm>
      </p:grpSpPr>
      <p:sp>
        <p:nvSpPr>
          <p:cNvPr id="2" name="TextBox 1"/>
          <p:cNvSpPr txBox="1"/>
          <p:nvPr/>
        </p:nvSpPr>
        <p:spPr>
          <a:xfrm>
            <a:off x="1631139" y="1426602"/>
            <a:ext cx="27359810" cy="1323439"/>
          </a:xfrm>
          <a:prstGeom prst="rect">
            <a:avLst/>
          </a:prstGeom>
          <a:noFill/>
        </p:spPr>
        <p:txBody>
          <a:bodyPr wrap="square" rtlCol="0">
            <a:spAutoFit/>
          </a:bodyPr>
          <a:lstStyle/>
          <a:p>
            <a:pPr algn="ctr"/>
            <a:r>
              <a:rPr lang="en-GB" sz="2400" b="1" dirty="0">
                <a:latin typeface="Times New Roman" panose="02020603050405020304" pitchFamily="18" charset="0"/>
                <a:cs typeface="Times New Roman" panose="02020603050405020304" pitchFamily="18" charset="0"/>
              </a:rPr>
              <a:t>THE RELATIONSHIP BETWEEN E-LEARNING AND SUSTAINABILITY. THE BLOG AS A FUTURE E-LEARNING TOOL </a:t>
            </a:r>
            <a:endParaRPr lang="en-GB" sz="2400" b="1" dirty="0" smtClean="0">
              <a:latin typeface="Times New Roman" panose="02020603050405020304" pitchFamily="18" charset="0"/>
              <a:cs typeface="Times New Roman" panose="02020603050405020304" pitchFamily="18" charset="0"/>
            </a:endParaRPr>
          </a:p>
          <a:p>
            <a:pPr algn="ctr"/>
            <a:r>
              <a:rPr lang="en-GB" sz="2800" b="1" dirty="0">
                <a:latin typeface="Times New Roman" panose="02020603050405020304" pitchFamily="18" charset="0"/>
                <a:cs typeface="Times New Roman" panose="02020603050405020304" pitchFamily="18" charset="0"/>
              </a:rPr>
              <a:t>Bogdan Cristian Onete</a:t>
            </a:r>
            <a:r>
              <a:rPr lang="en-GB" sz="2800" b="1" baseline="30000" dirty="0">
                <a:latin typeface="Times New Roman" panose="02020603050405020304" pitchFamily="18" charset="0"/>
                <a:cs typeface="Times New Roman" panose="02020603050405020304" pitchFamily="18" charset="0"/>
              </a:rPr>
              <a:t>1</a:t>
            </a:r>
            <a:r>
              <a:rPr lang="en-GB" sz="2800" b="1" dirty="0">
                <a:latin typeface="Times New Roman" panose="02020603050405020304" pitchFamily="18" charset="0"/>
                <a:cs typeface="Times New Roman" panose="02020603050405020304" pitchFamily="18" charset="0"/>
              </a:rPr>
              <a:t>, Sonia Budz</a:t>
            </a:r>
            <a:r>
              <a:rPr lang="en-GB" sz="2800" b="1" baseline="30000" dirty="0">
                <a:latin typeface="Times New Roman" panose="02020603050405020304" pitchFamily="18" charset="0"/>
                <a:cs typeface="Times New Roman" panose="02020603050405020304" pitchFamily="18" charset="0"/>
              </a:rPr>
              <a:t>2</a:t>
            </a:r>
            <a:r>
              <a:rPr lang="en-GB" sz="2800" b="1" dirty="0">
                <a:latin typeface="Times New Roman" panose="02020603050405020304" pitchFamily="18" charset="0"/>
                <a:cs typeface="Times New Roman" panose="02020603050405020304" pitchFamily="18" charset="0"/>
              </a:rPr>
              <a:t>, Vanesa </a:t>
            </a:r>
            <a:r>
              <a:rPr lang="en-GB" sz="2800" b="1" dirty="0" err="1">
                <a:latin typeface="Times New Roman" panose="02020603050405020304" pitchFamily="18" charset="0"/>
                <a:cs typeface="Times New Roman" panose="02020603050405020304" pitchFamily="18" charset="0"/>
              </a:rPr>
              <a:t>Mădălina</a:t>
            </a:r>
            <a:r>
              <a:rPr lang="en-GB" sz="2800" b="1" dirty="0">
                <a:latin typeface="Times New Roman" panose="02020603050405020304" pitchFamily="18" charset="0"/>
                <a:cs typeface="Times New Roman" panose="02020603050405020304" pitchFamily="18" charset="0"/>
              </a:rPr>
              <a:t> Vargas</a:t>
            </a:r>
            <a:r>
              <a:rPr lang="en-GB" sz="2800" b="1" baseline="30000" dirty="0">
                <a:latin typeface="Times New Roman" panose="02020603050405020304" pitchFamily="18" charset="0"/>
                <a:cs typeface="Times New Roman" panose="02020603050405020304" pitchFamily="18" charset="0"/>
              </a:rPr>
              <a:t>3</a:t>
            </a:r>
            <a:r>
              <a:rPr lang="en-GB" sz="2800" b="1" dirty="0">
                <a:latin typeface="Times New Roman" panose="02020603050405020304" pitchFamily="18" charset="0"/>
                <a:cs typeface="Times New Roman" panose="02020603050405020304" pitchFamily="18" charset="0"/>
              </a:rPr>
              <a:t> and Sandra Diana Chița</a:t>
            </a:r>
            <a:r>
              <a:rPr lang="en-GB" sz="2800" b="1" baseline="30000" dirty="0">
                <a:latin typeface="Times New Roman" panose="02020603050405020304" pitchFamily="18" charset="0"/>
                <a:cs typeface="Times New Roman" panose="02020603050405020304" pitchFamily="18" charset="0"/>
              </a:rPr>
              <a:t>4</a:t>
            </a:r>
            <a:endParaRPr lang="en-US" sz="2800" dirty="0">
              <a:latin typeface="Times New Roman" panose="02020603050405020304" pitchFamily="18" charset="0"/>
              <a:cs typeface="Times New Roman" panose="02020603050405020304" pitchFamily="18" charset="0"/>
            </a:endParaRPr>
          </a:p>
          <a:p>
            <a:pPr algn="ctr"/>
            <a:r>
              <a:rPr lang="en-GB" sz="2800" i="1" baseline="30000" dirty="0">
                <a:latin typeface="Times New Roman" panose="02020603050405020304" pitchFamily="18" charset="0"/>
                <a:cs typeface="Times New Roman" panose="02020603050405020304" pitchFamily="18" charset="0"/>
              </a:rPr>
              <a:t>1) 2) 3) 4)</a:t>
            </a:r>
            <a:r>
              <a:rPr lang="en-GB" sz="2800" i="1" dirty="0">
                <a:latin typeface="Times New Roman" panose="02020603050405020304" pitchFamily="18" charset="0"/>
                <a:cs typeface="Times New Roman" panose="02020603050405020304" pitchFamily="18" charset="0"/>
              </a:rPr>
              <a:t> The Bucharest University of Economic </a:t>
            </a:r>
            <a:r>
              <a:rPr lang="en-GB" sz="2800" i="1" dirty="0" smtClean="0">
                <a:latin typeface="Times New Roman" panose="02020603050405020304" pitchFamily="18" charset="0"/>
                <a:cs typeface="Times New Roman" panose="02020603050405020304" pitchFamily="18" charset="0"/>
              </a:rPr>
              <a:t>Studies</a:t>
            </a:r>
            <a:endParaRPr lang="en-US" sz="28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894115" y="2758985"/>
            <a:ext cx="8360228" cy="6740307"/>
          </a:xfrm>
          <a:prstGeom prst="rect">
            <a:avLst/>
          </a:prstGeom>
          <a:noFill/>
        </p:spPr>
        <p:txBody>
          <a:bodyPr wrap="square" rtlCol="0">
            <a:spAutoFit/>
          </a:bodyPr>
          <a:lstStyle/>
          <a:p>
            <a:pPr algn="just"/>
            <a:r>
              <a:rPr lang="en-GB" sz="1800" b="1" dirty="0">
                <a:latin typeface="Times New Roman" panose="02020603050405020304" pitchFamily="18" charset="0"/>
                <a:cs typeface="Times New Roman" panose="02020603050405020304" pitchFamily="18" charset="0"/>
              </a:rPr>
              <a:t>Abstract</a:t>
            </a:r>
            <a:endParaRPr lang="en-US" sz="1800" dirty="0">
              <a:latin typeface="Times New Roman" panose="02020603050405020304" pitchFamily="18" charset="0"/>
              <a:cs typeface="Times New Roman" panose="02020603050405020304" pitchFamily="18" charset="0"/>
            </a:endParaRPr>
          </a:p>
          <a:p>
            <a:pPr algn="just"/>
            <a:r>
              <a:rPr lang="en-GB" sz="1800" dirty="0">
                <a:latin typeface="Times New Roman" panose="02020603050405020304" pitchFamily="18" charset="0"/>
                <a:cs typeface="Times New Roman" panose="02020603050405020304" pitchFamily="18" charset="0"/>
              </a:rPr>
              <a:t>In the last decades, the information technology has developed at a rapid pace, changing people’s perceptions, reality and needs. This has created a virtual environment, called social media, which is spread all over the globe and it is in a continuous expansion. The social media covers accessible web tools that people interact with, create, valorise information and have online reactions towards everything that happens around them. Some of these easily accessible web tools are blogs, initially called weblogs, with a short history in comparison with the internet, but very important in terms of social impact. Blogs led to the emergence of new ways of working and training for students and other interested stakeholders. Thus, in the recent years, they registered an increase in student recruitment. Long distance learning generated a high increase in the university environment, in terms of new technologies, elements of "e-learning", "virtual library" and/or "virtual university". The EC (European Commission) sustains this type of education for university studies in the context of creation a European knowledge-based society. The methodological section of this research contains an analysis based on questionnaires responses from University students in Romania, regarding e-learning, blogs, time spent on the internet, and how often do they use e-learning methods. </a:t>
            </a:r>
          </a:p>
          <a:p>
            <a:pPr algn="just"/>
            <a:endParaRPr lang="en-GB" sz="1800" dirty="0" smtClean="0">
              <a:latin typeface="Times New Roman" panose="02020603050405020304" pitchFamily="18" charset="0"/>
              <a:cs typeface="Times New Roman" panose="02020603050405020304" pitchFamily="18" charset="0"/>
            </a:endParaRPr>
          </a:p>
          <a:p>
            <a:pPr algn="just"/>
            <a:r>
              <a:rPr lang="en-GB" sz="1800" b="1" dirty="0" smtClean="0">
                <a:latin typeface="Times New Roman" panose="02020603050405020304" pitchFamily="18" charset="0"/>
                <a:cs typeface="Times New Roman" panose="02020603050405020304" pitchFamily="18" charset="0"/>
              </a:rPr>
              <a:t>Objectives</a:t>
            </a:r>
            <a:endParaRPr lang="en-GB" sz="1800" b="1" dirty="0">
              <a:latin typeface="Times New Roman" panose="02020603050405020304" pitchFamily="18" charset="0"/>
              <a:cs typeface="Times New Roman" panose="02020603050405020304" pitchFamily="18" charset="0"/>
            </a:endParaRPr>
          </a:p>
          <a:p>
            <a:pPr algn="just"/>
            <a:r>
              <a:rPr lang="en-GB" sz="1800" dirty="0" smtClean="0">
                <a:latin typeface="Times New Roman" panose="02020603050405020304" pitchFamily="18" charset="0"/>
                <a:cs typeface="Times New Roman" panose="02020603050405020304" pitchFamily="18" charset="0"/>
              </a:rPr>
              <a:t>The </a:t>
            </a:r>
            <a:r>
              <a:rPr lang="en-GB" sz="1800" dirty="0">
                <a:latin typeface="Times New Roman" panose="02020603050405020304" pitchFamily="18" charset="0"/>
                <a:cs typeface="Times New Roman" panose="02020603050405020304" pitchFamily="18" charset="0"/>
              </a:rPr>
              <a:t>purpose of this research is to acknowledge to what extent the educational environment is influenced by blogs and how well known and attractive is the “e-learning” concept among Romanian students. As well as the sustainability of learning online. This study is useful for students, professors and all individuals involved in the academic and learning environments.</a:t>
            </a:r>
            <a:endParaRPr lang="en-US" sz="18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894115" y="9692902"/>
            <a:ext cx="8360228" cy="7294305"/>
          </a:xfrm>
          <a:prstGeom prst="rect">
            <a:avLst/>
          </a:prstGeom>
          <a:noFill/>
        </p:spPr>
        <p:txBody>
          <a:bodyPr wrap="square" rtlCol="0">
            <a:spAutoFit/>
          </a:bodyPr>
          <a:lstStyle/>
          <a:p>
            <a:pPr algn="just"/>
            <a:r>
              <a:rPr lang="en-US" sz="1800" b="1" dirty="0">
                <a:latin typeface="Times New Roman" panose="02020603050405020304" pitchFamily="18" charset="0"/>
                <a:cs typeface="Times New Roman" panose="02020603050405020304" pitchFamily="18" charset="0"/>
              </a:rPr>
              <a:t>Methods implemented in Romania</a:t>
            </a:r>
          </a:p>
          <a:p>
            <a:pPr algn="just"/>
            <a:r>
              <a:rPr lang="en-US" sz="1800" dirty="0">
                <a:latin typeface="Times New Roman" panose="02020603050405020304" pitchFamily="18" charset="0"/>
                <a:cs typeface="Times New Roman" panose="02020603050405020304" pitchFamily="18" charset="0"/>
              </a:rPr>
              <a:t>To be in trend with technology, most of the Romanian educational institutions implemented several new methods for learning. Pupils and students can access the internet from anywhere, reading important information about their study schedule and downloading files which contain homework, courses, slideshows etc. Most institutions use their own platforms, where courses and information about exams, degrees, schedule etc. is uploaded for students or groups of students, regularly. As well, students can download study materials anytime. Usually, students receive e-mails to verify the platforms. In some cases, the professors send study materials to several students who pass them further to their colleagues through e-mail. Students themselves get enrolled and create groups on different platforms, such as Google, Facebook, LinkedIn, Edmodo, Slack, Skype, Zoom etc., in order to discuss and share study materials between them. With regards to blogs, postgraduate students use them mostly, for their research. All of them are foreign blogs, written in English. Unfortunately, Romanian educational blogs do not exist for the moment that does not belong to any institution. There are just several blogs which offer general information about school.</a:t>
            </a:r>
          </a:p>
          <a:p>
            <a:pPr algn="just"/>
            <a:endParaRPr lang="en-US" sz="1800" dirty="0">
              <a:latin typeface="Times New Roman" panose="02020603050405020304" pitchFamily="18" charset="0"/>
              <a:cs typeface="Times New Roman" panose="02020603050405020304" pitchFamily="18" charset="0"/>
            </a:endParaRPr>
          </a:p>
          <a:p>
            <a:pPr algn="just"/>
            <a:r>
              <a:rPr lang="en-US" sz="1800" b="1" dirty="0">
                <a:latin typeface="Times New Roman" panose="02020603050405020304" pitchFamily="18" charset="0"/>
                <a:cs typeface="Times New Roman" panose="02020603050405020304" pitchFamily="18" charset="0"/>
              </a:rPr>
              <a:t>Methods implemented abroad</a:t>
            </a:r>
          </a:p>
          <a:p>
            <a:pPr algn="just"/>
            <a:r>
              <a:rPr lang="en-US" sz="1800" dirty="0">
                <a:latin typeface="Times New Roman" panose="02020603050405020304" pitchFamily="18" charset="0"/>
                <a:cs typeface="Times New Roman" panose="02020603050405020304" pitchFamily="18" charset="0"/>
              </a:rPr>
              <a:t>In the developed countries of the world, such as Germany, Norway, Denmark, Austria, England, America, Australia etc., students are more open and use often blogs as study materials. Their openness is due to the different educational system (more emphasis on the practical part, to be in accordance with the theoretical one), quality of life, easy access to technology, mentality, perception, long distance. The easier access to technology offers the opportunity to present information in completely new and engaging ways. Their learning environments have changed. Educational institutions offer the infrastructure and technology in order to motivate young people in studying. </a:t>
            </a:r>
          </a:p>
        </p:txBody>
      </p:sp>
      <p:sp>
        <p:nvSpPr>
          <p:cNvPr id="6" name="TextBox 5"/>
          <p:cNvSpPr txBox="1"/>
          <p:nvPr/>
        </p:nvSpPr>
        <p:spPr>
          <a:xfrm>
            <a:off x="10951315" y="2807427"/>
            <a:ext cx="8719457" cy="5078313"/>
          </a:xfrm>
          <a:prstGeom prst="rect">
            <a:avLst/>
          </a:prstGeom>
          <a:noFill/>
        </p:spPr>
        <p:txBody>
          <a:bodyPr wrap="square" rtlCol="0">
            <a:spAutoFit/>
          </a:bodyPr>
          <a:lstStyle/>
          <a:p>
            <a:pPr algn="just"/>
            <a:r>
              <a:rPr lang="en-US" sz="1800" b="1" dirty="0" smtClean="0">
                <a:latin typeface="Times New Roman" panose="02020603050405020304" pitchFamily="18" charset="0"/>
                <a:cs typeface="Times New Roman" panose="02020603050405020304" pitchFamily="18" charset="0"/>
              </a:rPr>
              <a:t>General </a:t>
            </a:r>
            <a:r>
              <a:rPr lang="en-US" sz="1800" b="1" dirty="0">
                <a:latin typeface="Times New Roman" panose="02020603050405020304" pitchFamily="18" charset="0"/>
                <a:cs typeface="Times New Roman" panose="02020603050405020304" pitchFamily="18" charset="0"/>
              </a:rPr>
              <a:t>information about respondents</a:t>
            </a:r>
          </a:p>
          <a:p>
            <a:pPr algn="just"/>
            <a:r>
              <a:rPr lang="en-US" sz="1800" dirty="0">
                <a:latin typeface="Times New Roman" panose="02020603050405020304" pitchFamily="18" charset="0"/>
                <a:cs typeface="Times New Roman" panose="02020603050405020304" pitchFamily="18" charset="0"/>
              </a:rPr>
              <a:t>The number of respondents was 129. They are students who attend bachelor, master, MBA, and PhD. studies within the capital of Romania educational institutions. The most of them are attending master studies (48.8%) and the least of them MBA studies (4.6%). The ones who attend bachelor and PhD. studies have an equal percentage (23.3%). The general specializations they are pursuing are Economy (37.2%), Business Administration (11.6%), Engineering (23.3%), Science (9.3 %), Legal (7%), Marketing (4.7%), History (2.3%), Arts (2.3%), Human Resources (2.3%). Most of them have opted for campus learning (81.4%), the rest for distance learning (18,6%). Their age category is between 18-25 years (25.6%), 26-35 years (67.4%), and over 35 years old (7%). The majority of them are from the middle class (83.7%), followed by the superior class (11.6%), and the inferior class (7%).</a:t>
            </a:r>
          </a:p>
          <a:p>
            <a:pPr algn="just"/>
            <a:r>
              <a:rPr lang="en-US" sz="1800" dirty="0">
                <a:latin typeface="Times New Roman" panose="02020603050405020304" pitchFamily="18" charset="0"/>
                <a:cs typeface="Times New Roman" panose="02020603050405020304" pitchFamily="18" charset="0"/>
              </a:rPr>
              <a:t>Use of internet and blogs as e-learning tools </a:t>
            </a:r>
            <a:r>
              <a:rPr lang="en-US" sz="1800" dirty="0" smtClean="0">
                <a:latin typeface="Times New Roman" panose="02020603050405020304" pitchFamily="18" charset="0"/>
                <a:cs typeface="Times New Roman" panose="02020603050405020304" pitchFamily="18" charset="0"/>
              </a:rPr>
              <a:t>analysis.</a:t>
            </a:r>
            <a:endParaRPr lang="en-US" sz="1800" dirty="0">
              <a:latin typeface="Times New Roman" panose="02020603050405020304" pitchFamily="18" charset="0"/>
              <a:cs typeface="Times New Roman" panose="02020603050405020304" pitchFamily="18" charset="0"/>
            </a:endParaRPr>
          </a:p>
          <a:p>
            <a:pPr algn="just"/>
            <a:r>
              <a:rPr lang="en-US" sz="1800" dirty="0">
                <a:latin typeface="Times New Roman" panose="02020603050405020304" pitchFamily="18" charset="0"/>
                <a:cs typeface="Times New Roman" panose="02020603050405020304" pitchFamily="18" charset="0"/>
              </a:rPr>
              <a:t>Most of the respondents are using the internet between 4 and 7 hours per day (53.5%), followed by the ones who use it 1-3 h per day (25.6%), over 7 h per day (16.3%) and less than 1 h (4.7%). The preferred devices in accessing the internet are the smartphones (64%), followed by the laptops or PCs (36%). None of the students is using a tablet. The preferred study instruments are the modern, digital ones, including blogs (19%), due to technology and younger generations.</a:t>
            </a:r>
          </a:p>
        </p:txBody>
      </p:sp>
      <p:graphicFrame>
        <p:nvGraphicFramePr>
          <p:cNvPr id="7" name="Chart 6"/>
          <p:cNvGraphicFramePr>
            <a:graphicFrameLocks/>
          </p:cNvGraphicFramePr>
          <p:nvPr>
            <p:extLst>
              <p:ext uri="{D42A27DB-BD31-4B8C-83A1-F6EECF244321}">
                <p14:modId xmlns:p14="http://schemas.microsoft.com/office/powerpoint/2010/main" val="1788693827"/>
              </p:ext>
            </p:extLst>
          </p:nvPr>
        </p:nvGraphicFramePr>
        <p:xfrm>
          <a:off x="10951315" y="7995836"/>
          <a:ext cx="4667364" cy="266269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p:cNvGraphicFramePr>
          <p:nvPr>
            <p:extLst>
              <p:ext uri="{D42A27DB-BD31-4B8C-83A1-F6EECF244321}">
                <p14:modId xmlns:p14="http://schemas.microsoft.com/office/powerpoint/2010/main" val="2928721048"/>
              </p:ext>
            </p:extLst>
          </p:nvPr>
        </p:nvGraphicFramePr>
        <p:xfrm>
          <a:off x="15498822" y="11733997"/>
          <a:ext cx="4171950" cy="211377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3933628731"/>
              </p:ext>
            </p:extLst>
          </p:nvPr>
        </p:nvGraphicFramePr>
        <p:xfrm>
          <a:off x="11191765" y="14287926"/>
          <a:ext cx="4426914" cy="213633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p:cNvGraphicFramePr>
            <a:graphicFrameLocks/>
          </p:cNvGraphicFramePr>
          <p:nvPr>
            <p:extLst>
              <p:ext uri="{D42A27DB-BD31-4B8C-83A1-F6EECF244321}">
                <p14:modId xmlns:p14="http://schemas.microsoft.com/office/powerpoint/2010/main" val="4098411601"/>
              </p:ext>
            </p:extLst>
          </p:nvPr>
        </p:nvGraphicFramePr>
        <p:xfrm>
          <a:off x="15498822" y="16975935"/>
          <a:ext cx="4738294" cy="2479888"/>
        </p:xfrm>
        <a:graphic>
          <a:graphicData uri="http://schemas.openxmlformats.org/drawingml/2006/chart">
            <c:chart xmlns:c="http://schemas.openxmlformats.org/drawingml/2006/chart" xmlns:r="http://schemas.openxmlformats.org/officeDocument/2006/relationships" r:id="rId5"/>
          </a:graphicData>
        </a:graphic>
      </p:graphicFrame>
      <p:sp>
        <p:nvSpPr>
          <p:cNvPr id="11" name="TextBox 10"/>
          <p:cNvSpPr txBox="1"/>
          <p:nvPr/>
        </p:nvSpPr>
        <p:spPr>
          <a:xfrm>
            <a:off x="15618679" y="7886963"/>
            <a:ext cx="3764022" cy="3693319"/>
          </a:xfrm>
          <a:prstGeom prst="rect">
            <a:avLst/>
          </a:prstGeom>
          <a:noFill/>
        </p:spPr>
        <p:txBody>
          <a:bodyPr wrap="square" rtlCol="0">
            <a:spAutoFit/>
          </a:bodyPr>
          <a:lstStyle/>
          <a:p>
            <a:pPr algn="ctr"/>
            <a:r>
              <a:rPr lang="en-GB" sz="1800" b="1" dirty="0">
                <a:latin typeface="Times New Roman" panose="02020603050405020304" pitchFamily="18" charset="0"/>
                <a:cs typeface="Times New Roman" panose="02020603050405020304" pitchFamily="18" charset="0"/>
              </a:rPr>
              <a:t>Fig. no. 1. Preferred ways of transmitting information within universities</a:t>
            </a:r>
            <a:endParaRPr lang="en-US" sz="1800" dirty="0">
              <a:latin typeface="Times New Roman" panose="02020603050405020304" pitchFamily="18" charset="0"/>
              <a:cs typeface="Times New Roman" panose="02020603050405020304" pitchFamily="18" charset="0"/>
            </a:endParaRPr>
          </a:p>
          <a:p>
            <a:pPr algn="ctr"/>
            <a:r>
              <a:rPr lang="en-GB" sz="1800" i="1" dirty="0">
                <a:latin typeface="Times New Roman" panose="02020603050405020304" pitchFamily="18" charset="0"/>
                <a:cs typeface="Times New Roman" panose="02020603050405020304" pitchFamily="18" charset="0"/>
              </a:rPr>
              <a:t>Source: Authors</a:t>
            </a:r>
            <a:endParaRPr lang="en-US" sz="1800" dirty="0">
              <a:latin typeface="Times New Roman" panose="02020603050405020304" pitchFamily="18" charset="0"/>
              <a:cs typeface="Times New Roman" panose="02020603050405020304" pitchFamily="18" charset="0"/>
            </a:endParaRPr>
          </a:p>
          <a:p>
            <a:pPr algn="just"/>
            <a:r>
              <a:rPr lang="en-GB" sz="1800" dirty="0">
                <a:latin typeface="Times New Roman" panose="02020603050405020304" pitchFamily="18" charset="0"/>
                <a:cs typeface="Times New Roman" panose="02020603050405020304" pitchFamily="18" charset="0"/>
              </a:rPr>
              <a:t>According to the chart above, the primary way of transmitting information, courses, documents and other study materials is via e-mail (47%). The majority of universities in Romania are using the e-mail as the primary tool of communication and distribution. Unfortunately, blogs are at the bottom of the list (11%).</a:t>
            </a:r>
            <a:endParaRPr lang="en-US" sz="1800" dirty="0">
              <a:latin typeface="Times New Roman" panose="02020603050405020304" pitchFamily="18" charset="0"/>
              <a:cs typeface="Times New Roman" panose="02020603050405020304" pitchFamily="18" charset="0"/>
            </a:endParaRPr>
          </a:p>
        </p:txBody>
      </p:sp>
      <p:sp>
        <p:nvSpPr>
          <p:cNvPr id="12" name="TextBox 11"/>
          <p:cNvSpPr txBox="1"/>
          <p:nvPr/>
        </p:nvSpPr>
        <p:spPr>
          <a:xfrm>
            <a:off x="11071908" y="11752779"/>
            <a:ext cx="4426914" cy="2031325"/>
          </a:xfrm>
          <a:prstGeom prst="rect">
            <a:avLst/>
          </a:prstGeom>
          <a:noFill/>
        </p:spPr>
        <p:txBody>
          <a:bodyPr wrap="square" rtlCol="0">
            <a:spAutoFit/>
          </a:bodyPr>
          <a:lstStyle/>
          <a:p>
            <a:pPr algn="ctr"/>
            <a:r>
              <a:rPr lang="en-GB" sz="1800" b="1" dirty="0">
                <a:latin typeface="Times New Roman" panose="02020603050405020304" pitchFamily="18" charset="0"/>
                <a:cs typeface="Times New Roman" panose="02020603050405020304" pitchFamily="18" charset="0"/>
              </a:rPr>
              <a:t>Fig. no. 2. Frequency rate of using blogs as study materials</a:t>
            </a:r>
            <a:endParaRPr lang="en-US" sz="1800" dirty="0">
              <a:latin typeface="Times New Roman" panose="02020603050405020304" pitchFamily="18" charset="0"/>
              <a:cs typeface="Times New Roman" panose="02020603050405020304" pitchFamily="18" charset="0"/>
            </a:endParaRPr>
          </a:p>
          <a:p>
            <a:pPr algn="ctr"/>
            <a:r>
              <a:rPr lang="en-GB" sz="1800" i="1" dirty="0">
                <a:latin typeface="Times New Roman" panose="02020603050405020304" pitchFamily="18" charset="0"/>
                <a:cs typeface="Times New Roman" panose="02020603050405020304" pitchFamily="18" charset="0"/>
              </a:rPr>
              <a:t>Source: Authors</a:t>
            </a:r>
            <a:endParaRPr lang="en-US" sz="1800" dirty="0">
              <a:latin typeface="Times New Roman" panose="02020603050405020304" pitchFamily="18" charset="0"/>
              <a:cs typeface="Times New Roman" panose="02020603050405020304" pitchFamily="18" charset="0"/>
            </a:endParaRPr>
          </a:p>
          <a:p>
            <a:pPr algn="just"/>
            <a:r>
              <a:rPr lang="en-GB" sz="1800" dirty="0">
                <a:latin typeface="Times New Roman" panose="02020603050405020304" pitchFamily="18" charset="0"/>
                <a:cs typeface="Times New Roman" panose="02020603050405020304" pitchFamily="18" charset="0"/>
              </a:rPr>
              <a:t>From the chart above results that students use blogs as study materials, but not necessarily for their exams, but rather for personal development and purposes.</a:t>
            </a:r>
            <a:endParaRPr lang="en-US" sz="1800" dirty="0">
              <a:latin typeface="Times New Roman" panose="02020603050405020304" pitchFamily="18" charset="0"/>
              <a:cs typeface="Times New Roman" panose="02020603050405020304" pitchFamily="18" charset="0"/>
            </a:endParaRPr>
          </a:p>
        </p:txBody>
      </p:sp>
      <p:sp>
        <p:nvSpPr>
          <p:cNvPr id="13" name="TextBox 12"/>
          <p:cNvSpPr txBox="1"/>
          <p:nvPr/>
        </p:nvSpPr>
        <p:spPr>
          <a:xfrm>
            <a:off x="15702787" y="14287926"/>
            <a:ext cx="3764020" cy="1754326"/>
          </a:xfrm>
          <a:prstGeom prst="rect">
            <a:avLst/>
          </a:prstGeom>
          <a:noFill/>
        </p:spPr>
        <p:txBody>
          <a:bodyPr wrap="square" rtlCol="0">
            <a:spAutoFit/>
          </a:bodyPr>
          <a:lstStyle/>
          <a:p>
            <a:pPr algn="ctr"/>
            <a:r>
              <a:rPr lang="en-GB" sz="1800" b="1" dirty="0">
                <a:latin typeface="Times New Roman" panose="02020603050405020304" pitchFamily="18" charset="0"/>
                <a:cs typeface="Times New Roman" panose="02020603050405020304" pitchFamily="18" charset="0"/>
              </a:rPr>
              <a:t>Fig. no. 3. Preferred study methods</a:t>
            </a:r>
            <a:endParaRPr lang="en-US" sz="1800" dirty="0">
              <a:latin typeface="Times New Roman" panose="02020603050405020304" pitchFamily="18" charset="0"/>
              <a:cs typeface="Times New Roman" panose="02020603050405020304" pitchFamily="18" charset="0"/>
            </a:endParaRPr>
          </a:p>
          <a:p>
            <a:pPr algn="ctr"/>
            <a:r>
              <a:rPr lang="en-GB" sz="1800" i="1" dirty="0">
                <a:latin typeface="Times New Roman" panose="02020603050405020304" pitchFamily="18" charset="0"/>
                <a:cs typeface="Times New Roman" panose="02020603050405020304" pitchFamily="18" charset="0"/>
              </a:rPr>
              <a:t>Source: Authors</a:t>
            </a:r>
            <a:endParaRPr lang="en-US" sz="1800" dirty="0">
              <a:latin typeface="Times New Roman" panose="02020603050405020304" pitchFamily="18" charset="0"/>
              <a:cs typeface="Times New Roman" panose="02020603050405020304" pitchFamily="18" charset="0"/>
            </a:endParaRPr>
          </a:p>
          <a:p>
            <a:pPr algn="just"/>
            <a:r>
              <a:rPr lang="en-GB" sz="1800" dirty="0">
                <a:latin typeface="Times New Roman" panose="02020603050405020304" pitchFamily="18" charset="0"/>
                <a:cs typeface="Times New Roman" panose="02020603050405020304" pitchFamily="18" charset="0"/>
              </a:rPr>
              <a:t>According to the values related above, Romanian students desire the modern methods for study being more interactive and attractive.</a:t>
            </a:r>
            <a:endParaRPr lang="en-US" sz="1800" dirty="0">
              <a:latin typeface="Times New Roman" panose="02020603050405020304" pitchFamily="18" charset="0"/>
              <a:cs typeface="Times New Roman" panose="02020603050405020304" pitchFamily="18" charset="0"/>
            </a:endParaRPr>
          </a:p>
        </p:txBody>
      </p:sp>
      <p:sp>
        <p:nvSpPr>
          <p:cNvPr id="14" name="TextBox 13"/>
          <p:cNvSpPr txBox="1"/>
          <p:nvPr/>
        </p:nvSpPr>
        <p:spPr>
          <a:xfrm>
            <a:off x="1894115" y="17180817"/>
            <a:ext cx="8360228" cy="3139321"/>
          </a:xfrm>
          <a:prstGeom prst="rect">
            <a:avLst/>
          </a:prstGeom>
          <a:noFill/>
        </p:spPr>
        <p:txBody>
          <a:bodyPr wrap="square" rtlCol="0">
            <a:spAutoFit/>
          </a:bodyPr>
          <a:lstStyle/>
          <a:p>
            <a:pPr algn="just"/>
            <a:r>
              <a:rPr lang="en-GB" sz="1800" b="1" dirty="0">
                <a:latin typeface="Times New Roman" panose="02020603050405020304" pitchFamily="18" charset="0"/>
                <a:cs typeface="Times New Roman" panose="02020603050405020304" pitchFamily="18" charset="0"/>
              </a:rPr>
              <a:t>Methodology</a:t>
            </a:r>
            <a:endParaRPr lang="en-US" sz="1800" dirty="0">
              <a:latin typeface="Times New Roman" panose="02020603050405020304" pitchFamily="18" charset="0"/>
              <a:cs typeface="Times New Roman" panose="02020603050405020304" pitchFamily="18" charset="0"/>
            </a:endParaRPr>
          </a:p>
          <a:p>
            <a:pPr algn="just"/>
            <a:r>
              <a:rPr lang="en-GB" sz="1800" dirty="0">
                <a:latin typeface="Times New Roman" panose="02020603050405020304" pitchFamily="18" charset="0"/>
                <a:cs typeface="Times New Roman" panose="02020603050405020304" pitchFamily="18" charset="0"/>
              </a:rPr>
              <a:t>The methodology section presents the analysis of the survey type questionnaire answers. This questionnaire was addressed to Romanian students studying in Bucharest, and its purpose was to acknowledge to what extent the Romanian educational environment is affected by blogs and how attractive is the e-learning concept among Romanian students. As well its purpose was to find the future trends according to Romanian students’ preferences, and the alignment to other European states. Thus far, blogs were less attractive as E-Learning instruments, and were used for personal purposes.</a:t>
            </a:r>
            <a:endParaRPr lang="en-US" sz="1800" dirty="0">
              <a:latin typeface="Times New Roman" panose="02020603050405020304" pitchFamily="18" charset="0"/>
              <a:cs typeface="Times New Roman" panose="02020603050405020304" pitchFamily="18" charset="0"/>
            </a:endParaRPr>
          </a:p>
          <a:p>
            <a:pPr algn="just"/>
            <a:r>
              <a:rPr lang="en-GB" sz="1800" dirty="0">
                <a:latin typeface="Times New Roman" panose="02020603050405020304" pitchFamily="18" charset="0"/>
                <a:cs typeface="Times New Roman" panose="02020603050405020304" pitchFamily="18" charset="0"/>
              </a:rPr>
              <a:t>In 2016, Romania had 531.590 students, which 464.650 were studying in public institutions. In Bucharest were studying 172.038 students in the same year.</a:t>
            </a:r>
            <a:endParaRPr lang="en-US" sz="1800" dirty="0">
              <a:latin typeface="Times New Roman" panose="02020603050405020304" pitchFamily="18" charset="0"/>
              <a:cs typeface="Times New Roman" panose="02020603050405020304" pitchFamily="18" charset="0"/>
            </a:endParaRPr>
          </a:p>
          <a:p>
            <a:pPr algn="just"/>
            <a:r>
              <a:rPr lang="en-GB" sz="1800" dirty="0">
                <a:latin typeface="Times New Roman" panose="02020603050405020304" pitchFamily="18" charset="0"/>
                <a:cs typeface="Times New Roman" panose="02020603050405020304" pitchFamily="18" charset="0"/>
              </a:rPr>
              <a:t>The number of faculties was 560, including Bucharest with 159.</a:t>
            </a:r>
            <a:r>
              <a:rPr lang="en-US" sz="1800" dirty="0">
                <a:latin typeface="Times New Roman" panose="02020603050405020304" pitchFamily="18" charset="0"/>
                <a:cs typeface="Times New Roman" panose="02020603050405020304" pitchFamily="18" charset="0"/>
              </a:rPr>
              <a:t> </a:t>
            </a:r>
          </a:p>
        </p:txBody>
      </p:sp>
      <p:sp>
        <p:nvSpPr>
          <p:cNvPr id="15" name="TextBox 14"/>
          <p:cNvSpPr txBox="1"/>
          <p:nvPr/>
        </p:nvSpPr>
        <p:spPr>
          <a:xfrm>
            <a:off x="11191765" y="16928086"/>
            <a:ext cx="4307057" cy="3139321"/>
          </a:xfrm>
          <a:prstGeom prst="rect">
            <a:avLst/>
          </a:prstGeom>
          <a:noFill/>
        </p:spPr>
        <p:txBody>
          <a:bodyPr wrap="square" rtlCol="0">
            <a:spAutoFit/>
          </a:bodyPr>
          <a:lstStyle/>
          <a:p>
            <a:pPr algn="ctr"/>
            <a:r>
              <a:rPr lang="en-GB" sz="1800" b="1" dirty="0">
                <a:latin typeface="Times New Roman" panose="02020603050405020304" pitchFamily="18" charset="0"/>
                <a:cs typeface="Times New Roman" panose="02020603050405020304" pitchFamily="18" charset="0"/>
              </a:rPr>
              <a:t>Fig. no. 4. Categories of frequented blogs</a:t>
            </a:r>
            <a:endParaRPr lang="en-US" sz="1800" dirty="0">
              <a:latin typeface="Times New Roman" panose="02020603050405020304" pitchFamily="18" charset="0"/>
              <a:cs typeface="Times New Roman" panose="02020603050405020304" pitchFamily="18" charset="0"/>
            </a:endParaRPr>
          </a:p>
          <a:p>
            <a:pPr algn="ctr"/>
            <a:r>
              <a:rPr lang="en-GB" sz="1800" i="1" dirty="0">
                <a:latin typeface="Times New Roman" panose="02020603050405020304" pitchFamily="18" charset="0"/>
                <a:cs typeface="Times New Roman" panose="02020603050405020304" pitchFamily="18" charset="0"/>
              </a:rPr>
              <a:t>Source: Authors</a:t>
            </a:r>
            <a:endParaRPr lang="en-US" sz="1800" dirty="0">
              <a:latin typeface="Times New Roman" panose="02020603050405020304" pitchFamily="18" charset="0"/>
              <a:cs typeface="Times New Roman" panose="02020603050405020304" pitchFamily="18" charset="0"/>
            </a:endParaRPr>
          </a:p>
          <a:p>
            <a:pPr algn="just"/>
            <a:r>
              <a:rPr lang="en-GB" sz="1800" dirty="0">
                <a:latin typeface="Times New Roman" panose="02020603050405020304" pitchFamily="18" charset="0"/>
                <a:cs typeface="Times New Roman" panose="02020603050405020304" pitchFamily="18" charset="0"/>
              </a:rPr>
              <a:t>From the values above, it can be deducted that students in Romania prefer educational blogs the most (24%), followed by the ones that contain personal development information (21%), and wellness, lifestyle (16%). The least preferred are the ones with gossip (2%). This means that they are interested in personal growth and life improvement.</a:t>
            </a:r>
            <a:endParaRPr lang="en-US" sz="1800" dirty="0">
              <a:latin typeface="Times New Roman" panose="02020603050405020304" pitchFamily="18" charset="0"/>
              <a:cs typeface="Times New Roman" panose="02020603050405020304" pitchFamily="18" charset="0"/>
            </a:endParaRPr>
          </a:p>
        </p:txBody>
      </p:sp>
      <p:sp>
        <p:nvSpPr>
          <p:cNvPr id="16" name="TextBox 15"/>
          <p:cNvSpPr txBox="1"/>
          <p:nvPr/>
        </p:nvSpPr>
        <p:spPr>
          <a:xfrm>
            <a:off x="20367744" y="2807427"/>
            <a:ext cx="9229940" cy="8125301"/>
          </a:xfrm>
          <a:prstGeom prst="rect">
            <a:avLst/>
          </a:prstGeom>
          <a:noFill/>
        </p:spPr>
        <p:txBody>
          <a:bodyPr wrap="square" rtlCol="0">
            <a:spAutoFit/>
          </a:bodyPr>
          <a:lstStyle/>
          <a:p>
            <a:pPr algn="just"/>
            <a:r>
              <a:rPr lang="en-GB" sz="1800" b="1" dirty="0">
                <a:latin typeface="Times New Roman" panose="02020603050405020304" pitchFamily="18" charset="0"/>
                <a:cs typeface="Times New Roman" panose="02020603050405020304" pitchFamily="18" charset="0"/>
              </a:rPr>
              <a:t>Conclusions</a:t>
            </a:r>
            <a:endParaRPr lang="en-US" sz="1800" dirty="0">
              <a:latin typeface="Times New Roman" panose="02020603050405020304" pitchFamily="18" charset="0"/>
              <a:cs typeface="Times New Roman" panose="02020603050405020304" pitchFamily="18" charset="0"/>
            </a:endParaRPr>
          </a:p>
          <a:p>
            <a:pPr algn="just"/>
            <a:r>
              <a:rPr lang="en-GB" sz="1800" dirty="0">
                <a:latin typeface="Times New Roman" panose="02020603050405020304" pitchFamily="18" charset="0"/>
                <a:cs typeface="Times New Roman" panose="02020603050405020304" pitchFamily="18" charset="0"/>
              </a:rPr>
              <a:t>To summarize, Romanian students use blogs for personal development and growth rather than university studies or matters. Usually, universities opt for e-mail or online platforms in order to distribute the courses and study materials. Some of them recommend different external blogs, for additional information and completion. But for the moment, the present infrastructure and conditions do not offer the opportunity for students to interact constantly with technology inside of the campus and apart from their own devices. </a:t>
            </a:r>
            <a:endParaRPr lang="en-US" sz="1800" dirty="0">
              <a:latin typeface="Times New Roman" panose="02020603050405020304" pitchFamily="18" charset="0"/>
              <a:cs typeface="Times New Roman" panose="02020603050405020304" pitchFamily="18" charset="0"/>
            </a:endParaRPr>
          </a:p>
          <a:p>
            <a:pPr algn="just"/>
            <a:r>
              <a:rPr lang="en-GB" sz="1800" dirty="0">
                <a:latin typeface="Times New Roman" panose="02020603050405020304" pitchFamily="18" charset="0"/>
                <a:cs typeface="Times New Roman" panose="02020603050405020304" pitchFamily="18" charset="0"/>
              </a:rPr>
              <a:t>Blogs are perceived more like sites which are outside the university sphere and as a relaxing reading, in their spare time. This happens due to most bloggers, who are ordinary people. Some of them not being related with the university field at all. </a:t>
            </a:r>
            <a:endParaRPr lang="en-US" sz="1800" dirty="0">
              <a:latin typeface="Times New Roman" panose="02020603050405020304" pitchFamily="18" charset="0"/>
              <a:cs typeface="Times New Roman" panose="02020603050405020304" pitchFamily="18" charset="0"/>
            </a:endParaRPr>
          </a:p>
          <a:p>
            <a:pPr algn="just"/>
            <a:r>
              <a:rPr lang="en-GB" sz="1800" dirty="0">
                <a:latin typeface="Times New Roman" panose="02020603050405020304" pitchFamily="18" charset="0"/>
                <a:cs typeface="Times New Roman" panose="02020603050405020304" pitchFamily="18" charset="0"/>
              </a:rPr>
              <a:t>In comparison with other European countries, many Romanian universities opt for the classical teaching methods, especially the technical ones, which is rarer abroad. </a:t>
            </a:r>
            <a:endParaRPr lang="en-US" sz="1800" dirty="0">
              <a:latin typeface="Times New Roman" panose="02020603050405020304" pitchFamily="18" charset="0"/>
              <a:cs typeface="Times New Roman" panose="02020603050405020304" pitchFamily="18" charset="0"/>
            </a:endParaRPr>
          </a:p>
          <a:p>
            <a:pPr algn="just"/>
            <a:r>
              <a:rPr lang="en-GB" sz="1800" dirty="0">
                <a:latin typeface="Times New Roman" panose="02020603050405020304" pitchFamily="18" charset="0"/>
                <a:cs typeface="Times New Roman" panose="02020603050405020304" pitchFamily="18" charset="0"/>
              </a:rPr>
              <a:t>Blogs and E-Learning platforms are known among students but are not taken seriously as study materials or instruments due to the lack of information in this regard. Exceptions are those who are specialized in these domains and try to gather additional information for oneself. </a:t>
            </a:r>
            <a:endParaRPr lang="en-US" sz="1800" dirty="0">
              <a:latin typeface="Times New Roman" panose="02020603050405020304" pitchFamily="18" charset="0"/>
              <a:cs typeface="Times New Roman" panose="02020603050405020304" pitchFamily="18" charset="0"/>
            </a:endParaRPr>
          </a:p>
          <a:p>
            <a:pPr algn="just"/>
            <a:r>
              <a:rPr lang="en-GB" sz="1800" dirty="0">
                <a:latin typeface="Times New Roman" panose="02020603050405020304" pitchFamily="18" charset="0"/>
                <a:cs typeface="Times New Roman" panose="02020603050405020304" pitchFamily="18" charset="0"/>
              </a:rPr>
              <a:t>Regarding future trends, blogs could be the future for studying. Romanian students are open to new and fun ways to study, that stimulates their mind and thinking. As well as helping them to memorize quickly interesting information easier, due to blogs’ interactive nature. The new generations are more accustomed with the digital era. Therefore, the demand in this direction will increase. Besides, the more will become sustainable aware, the merrier will embrace this kind of learning, realising it can be a method of reducing the use of natural resources by using less the car or other means of transportation. Students are sensitive to this kind of details and will incline being more active in the learning process. </a:t>
            </a:r>
            <a:endParaRPr lang="en-US" sz="1800" dirty="0">
              <a:latin typeface="Times New Roman" panose="02020603050405020304" pitchFamily="18" charset="0"/>
              <a:cs typeface="Times New Roman" panose="02020603050405020304" pitchFamily="18" charset="0"/>
            </a:endParaRPr>
          </a:p>
          <a:p>
            <a:pPr algn="just"/>
            <a:r>
              <a:rPr lang="en-GB" sz="1800" dirty="0">
                <a:latin typeface="Times New Roman" panose="02020603050405020304" pitchFamily="18" charset="0"/>
                <a:cs typeface="Times New Roman" panose="02020603050405020304" pitchFamily="18" charset="0"/>
              </a:rPr>
              <a:t>In order to attract an increased number of students into E-Learning blogs, Romanian universities should enrich their campuses with different devices that offer interactive, fun experiences, along with the construction of different blogs. As well as to encourage the students within the same university or not, from different sections to create several blogs in this regard, promoting teamwork as well. Romania could easily align with other European states, due to its young great resources that are ready to withstand any challenges.</a:t>
            </a:r>
            <a:endParaRPr lang="en-US" sz="1800" dirty="0">
              <a:latin typeface="Times New Roman" panose="02020603050405020304" pitchFamily="18" charset="0"/>
              <a:cs typeface="Times New Roman" panose="02020603050405020304" pitchFamily="18" charset="0"/>
            </a:endParaRPr>
          </a:p>
        </p:txBody>
      </p:sp>
      <p:sp>
        <p:nvSpPr>
          <p:cNvPr id="17" name="TextBox 16"/>
          <p:cNvSpPr txBox="1"/>
          <p:nvPr/>
        </p:nvSpPr>
        <p:spPr>
          <a:xfrm>
            <a:off x="20367744" y="11025494"/>
            <a:ext cx="9128358" cy="9294852"/>
          </a:xfrm>
          <a:prstGeom prst="rect">
            <a:avLst/>
          </a:prstGeom>
          <a:noFill/>
        </p:spPr>
        <p:txBody>
          <a:bodyPr wrap="square" rtlCol="0">
            <a:spAutoFit/>
          </a:bodyPr>
          <a:lstStyle/>
          <a:p>
            <a:pPr algn="just"/>
            <a:r>
              <a:rPr lang="en-GB" sz="1800" b="1" smtClean="0">
                <a:latin typeface="Times New Roman" panose="02020603050405020304" pitchFamily="18" charset="0"/>
                <a:cs typeface="Times New Roman" panose="02020603050405020304" pitchFamily="18" charset="0"/>
              </a:rPr>
              <a:t>References</a:t>
            </a:r>
            <a:endParaRPr lang="en-GB" sz="1400" b="1"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GB" sz="1450" dirty="0" err="1" smtClean="0">
                <a:latin typeface="Times New Roman" panose="02020603050405020304" pitchFamily="18" charset="0"/>
                <a:cs typeface="Times New Roman" panose="02020603050405020304" pitchFamily="18" charset="0"/>
              </a:rPr>
              <a:t>Barriuso</a:t>
            </a:r>
            <a:r>
              <a:rPr lang="en-GB" sz="1450" dirty="0">
                <a:latin typeface="Times New Roman" panose="02020603050405020304" pitchFamily="18" charset="0"/>
                <a:cs typeface="Times New Roman" panose="02020603050405020304" pitchFamily="18" charset="0"/>
              </a:rPr>
              <a:t>, F. and </a:t>
            </a:r>
            <a:r>
              <a:rPr lang="en-GB" sz="1450" dirty="0" err="1">
                <a:latin typeface="Times New Roman" panose="02020603050405020304" pitchFamily="18" charset="0"/>
                <a:cs typeface="Times New Roman" panose="02020603050405020304" pitchFamily="18" charset="0"/>
              </a:rPr>
              <a:t>Urbano</a:t>
            </a:r>
            <a:r>
              <a:rPr lang="en-GB" sz="1450" dirty="0">
                <a:latin typeface="Times New Roman" panose="02020603050405020304" pitchFamily="18" charset="0"/>
                <a:cs typeface="Times New Roman" panose="02020603050405020304" pitchFamily="18" charset="0"/>
              </a:rPr>
              <a:t>, B., 2020. Analysis of the Realities, Evolution and Prospects of Urban Greening from an International Point of View. </a:t>
            </a:r>
            <a:r>
              <a:rPr lang="en-GB" sz="1450" i="1" dirty="0" err="1">
                <a:latin typeface="Times New Roman" panose="02020603050405020304" pitchFamily="18" charset="0"/>
                <a:cs typeface="Times New Roman" panose="02020603050405020304" pitchFamily="18" charset="0"/>
              </a:rPr>
              <a:t>Amfiteatru</a:t>
            </a:r>
            <a:r>
              <a:rPr lang="en-GB" sz="1450" i="1" dirty="0">
                <a:latin typeface="Times New Roman" panose="02020603050405020304" pitchFamily="18" charset="0"/>
                <a:cs typeface="Times New Roman" panose="02020603050405020304" pitchFamily="18" charset="0"/>
              </a:rPr>
              <a:t> Economic</a:t>
            </a:r>
            <a:r>
              <a:rPr lang="en-GB" sz="1450" dirty="0">
                <a:latin typeface="Times New Roman" panose="02020603050405020304" pitchFamily="18" charset="0"/>
                <a:cs typeface="Times New Roman" panose="02020603050405020304" pitchFamily="18" charset="0"/>
              </a:rPr>
              <a:t>, 22(53), pp. 137-150.</a:t>
            </a:r>
            <a:endParaRPr lang="en-US" sz="145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GB" sz="1450" dirty="0">
                <a:latin typeface="Times New Roman" panose="02020603050405020304" pitchFamily="18" charset="0"/>
                <a:cs typeface="Times New Roman" panose="02020603050405020304" pitchFamily="18" charset="0"/>
              </a:rPr>
              <a:t>Bene Editions, 2014. New Workspaces II. </a:t>
            </a:r>
            <a:r>
              <a:rPr lang="en-GB" sz="1450" i="1" dirty="0">
                <a:latin typeface="Times New Roman" panose="02020603050405020304" pitchFamily="18" charset="0"/>
                <a:cs typeface="Times New Roman" panose="02020603050405020304" pitchFamily="18" charset="0"/>
              </a:rPr>
              <a:t>Bene AG Press</a:t>
            </a:r>
            <a:r>
              <a:rPr lang="en-GB" sz="1450" dirty="0">
                <a:latin typeface="Times New Roman" panose="02020603050405020304" pitchFamily="18" charset="0"/>
                <a:cs typeface="Times New Roman" panose="02020603050405020304" pitchFamily="18" charset="0"/>
              </a:rPr>
              <a:t>, pp. 102 – 113.</a:t>
            </a:r>
            <a:endParaRPr lang="en-US" sz="145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GB" sz="1450" dirty="0">
                <a:latin typeface="Times New Roman" panose="02020603050405020304" pitchFamily="18" charset="0"/>
                <a:cs typeface="Times New Roman" panose="02020603050405020304" pitchFamily="18" charset="0"/>
              </a:rPr>
              <a:t>Distance Learning Portal, 2007. </a:t>
            </a:r>
            <a:r>
              <a:rPr lang="en-GB" sz="1450" i="1" dirty="0">
                <a:latin typeface="Times New Roman" panose="02020603050405020304" pitchFamily="18" charset="0"/>
                <a:cs typeface="Times New Roman" panose="02020603050405020304" pitchFamily="18" charset="0"/>
              </a:rPr>
              <a:t>What Students are saying about Study Portals </a:t>
            </a:r>
            <a:r>
              <a:rPr lang="en-GB" sz="1450" dirty="0">
                <a:latin typeface="Times New Roman" panose="02020603050405020304" pitchFamily="18" charset="0"/>
                <a:cs typeface="Times New Roman" panose="02020603050405020304" pitchFamily="18" charset="0"/>
              </a:rPr>
              <a:t>[Online]. Available at &lt;https://www.distancelearningportal.com/&gt; [Accessed on 7th of January, 2018, 19:17].</a:t>
            </a:r>
            <a:endParaRPr lang="en-US" sz="145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GB" sz="1450" dirty="0" err="1">
                <a:latin typeface="Times New Roman" panose="02020603050405020304" pitchFamily="18" charset="0"/>
                <a:cs typeface="Times New Roman" panose="02020603050405020304" pitchFamily="18" charset="0"/>
              </a:rPr>
              <a:t>Foerster</a:t>
            </a:r>
            <a:r>
              <a:rPr lang="en-GB" sz="1450" dirty="0">
                <a:latin typeface="Times New Roman" panose="02020603050405020304" pitchFamily="18" charset="0"/>
                <a:cs typeface="Times New Roman" panose="02020603050405020304" pitchFamily="18" charset="0"/>
              </a:rPr>
              <a:t>-Pastor, U.S., </a:t>
            </a:r>
            <a:r>
              <a:rPr lang="en-GB" sz="1450" dirty="0" err="1">
                <a:latin typeface="Times New Roman" panose="02020603050405020304" pitchFamily="18" charset="0"/>
                <a:cs typeface="Times New Roman" panose="02020603050405020304" pitchFamily="18" charset="0"/>
              </a:rPr>
              <a:t>Golowko</a:t>
            </a:r>
            <a:r>
              <a:rPr lang="en-GB" sz="1450" dirty="0">
                <a:latin typeface="Times New Roman" panose="02020603050405020304" pitchFamily="18" charset="0"/>
                <a:cs typeface="Times New Roman" panose="02020603050405020304" pitchFamily="18" charset="0"/>
              </a:rPr>
              <a:t>, N., Hell, C.R., Marquardt, K., 2019. Creating talent pools through coopetition: a case study on vocational training programs in Romania, Management &amp; Marketing. </a:t>
            </a:r>
            <a:r>
              <a:rPr lang="en-GB" sz="1450" i="1" dirty="0">
                <a:latin typeface="Times New Roman" panose="02020603050405020304" pitchFamily="18" charset="0"/>
                <a:cs typeface="Times New Roman" panose="02020603050405020304" pitchFamily="18" charset="0"/>
              </a:rPr>
              <a:t>Challenges for the Knowledge Society</a:t>
            </a:r>
            <a:r>
              <a:rPr lang="en-GB" sz="1450" dirty="0">
                <a:latin typeface="Times New Roman" panose="02020603050405020304" pitchFamily="18" charset="0"/>
                <a:cs typeface="Times New Roman" panose="02020603050405020304" pitchFamily="18" charset="0"/>
              </a:rPr>
              <a:t>, Vol 14, Issue 2, pp. 203-219.</a:t>
            </a:r>
            <a:endParaRPr lang="en-US" sz="145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GB" sz="1450" dirty="0" err="1">
                <a:latin typeface="Times New Roman" panose="02020603050405020304" pitchFamily="18" charset="0"/>
                <a:cs typeface="Times New Roman" panose="02020603050405020304" pitchFamily="18" charset="0"/>
              </a:rPr>
              <a:t>Goktas</a:t>
            </a:r>
            <a:r>
              <a:rPr lang="en-GB" sz="1450" dirty="0">
                <a:latin typeface="Times New Roman" panose="02020603050405020304" pitchFamily="18" charset="0"/>
                <a:cs typeface="Times New Roman" panose="02020603050405020304" pitchFamily="18" charset="0"/>
              </a:rPr>
              <a:t>, Y., </a:t>
            </a:r>
            <a:r>
              <a:rPr lang="en-GB" sz="1450" dirty="0" err="1">
                <a:latin typeface="Times New Roman" panose="02020603050405020304" pitchFamily="18" charset="0"/>
                <a:cs typeface="Times New Roman" panose="02020603050405020304" pitchFamily="18" charset="0"/>
              </a:rPr>
              <a:t>Demirel</a:t>
            </a:r>
            <a:r>
              <a:rPr lang="en-GB" sz="1450" dirty="0">
                <a:latin typeface="Times New Roman" panose="02020603050405020304" pitchFamily="18" charset="0"/>
                <a:cs typeface="Times New Roman" panose="02020603050405020304" pitchFamily="18" charset="0"/>
              </a:rPr>
              <a:t>, T., 2012. “Blog-enhanced ICT courses: Examining their effects on prospective teachers’ ICT competencies and perceptions, in Computers &amp; Education”. </a:t>
            </a:r>
            <a:r>
              <a:rPr lang="en-GB" sz="1450" i="1" dirty="0">
                <a:latin typeface="Times New Roman" panose="02020603050405020304" pitchFamily="18" charset="0"/>
                <a:cs typeface="Times New Roman" panose="02020603050405020304" pitchFamily="18" charset="0"/>
              </a:rPr>
              <a:t>Elsevier Press</a:t>
            </a:r>
            <a:r>
              <a:rPr lang="en-GB" sz="1450" dirty="0">
                <a:latin typeface="Times New Roman" panose="02020603050405020304" pitchFamily="18" charset="0"/>
                <a:cs typeface="Times New Roman" panose="02020603050405020304" pitchFamily="18" charset="0"/>
              </a:rPr>
              <a:t>, Turkey, page 1.</a:t>
            </a:r>
            <a:endParaRPr lang="en-US" sz="145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GB" sz="1450" dirty="0" err="1">
                <a:latin typeface="Times New Roman" panose="02020603050405020304" pitchFamily="18" charset="0"/>
                <a:cs typeface="Times New Roman" panose="02020603050405020304" pitchFamily="18" charset="0"/>
              </a:rPr>
              <a:t>Lăcătuș</a:t>
            </a:r>
            <a:r>
              <a:rPr lang="en-GB" sz="1450" dirty="0">
                <a:latin typeface="Times New Roman" panose="02020603050405020304" pitchFamily="18" charset="0"/>
                <a:cs typeface="Times New Roman" panose="02020603050405020304" pitchFamily="18" charset="0"/>
              </a:rPr>
              <a:t>, L., 2016. </a:t>
            </a:r>
            <a:r>
              <a:rPr lang="en-GB" sz="1450" i="1" dirty="0" err="1">
                <a:latin typeface="Times New Roman" panose="02020603050405020304" pitchFamily="18" charset="0"/>
                <a:cs typeface="Times New Roman" panose="02020603050405020304" pitchFamily="18" charset="0"/>
              </a:rPr>
              <a:t>Instrumente</a:t>
            </a:r>
            <a:r>
              <a:rPr lang="en-GB" sz="1450" i="1" dirty="0">
                <a:latin typeface="Times New Roman" panose="02020603050405020304" pitchFamily="18" charset="0"/>
                <a:cs typeface="Times New Roman" panose="02020603050405020304" pitchFamily="18" charset="0"/>
              </a:rPr>
              <a:t> de </a:t>
            </a:r>
            <a:r>
              <a:rPr lang="en-GB" sz="1450" i="1" dirty="0" err="1">
                <a:latin typeface="Times New Roman" panose="02020603050405020304" pitchFamily="18" charset="0"/>
                <a:cs typeface="Times New Roman" panose="02020603050405020304" pitchFamily="18" charset="0"/>
              </a:rPr>
              <a:t>studiu</a:t>
            </a:r>
            <a:r>
              <a:rPr lang="en-GB" sz="1450" i="1" dirty="0">
                <a:latin typeface="Times New Roman" panose="02020603050405020304" pitchFamily="18" charset="0"/>
                <a:cs typeface="Times New Roman" panose="02020603050405020304" pitchFamily="18" charset="0"/>
              </a:rPr>
              <a:t> online: </a:t>
            </a:r>
            <a:r>
              <a:rPr lang="en-GB" sz="1450" i="1" dirty="0" err="1">
                <a:latin typeface="Times New Roman" panose="02020603050405020304" pitchFamily="18" charset="0"/>
                <a:cs typeface="Times New Roman" panose="02020603050405020304" pitchFamily="18" charset="0"/>
              </a:rPr>
              <a:t>Studiul</a:t>
            </a:r>
            <a:r>
              <a:rPr lang="en-GB" sz="1450" i="1" dirty="0">
                <a:latin typeface="Times New Roman" panose="02020603050405020304" pitchFamily="18" charset="0"/>
                <a:cs typeface="Times New Roman" panose="02020603050405020304" pitchFamily="18" charset="0"/>
              </a:rPr>
              <a:t> in </a:t>
            </a:r>
            <a:r>
              <a:rPr lang="en-GB" sz="1450" i="1" dirty="0" err="1">
                <a:latin typeface="Times New Roman" panose="02020603050405020304" pitchFamily="18" charset="0"/>
                <a:cs typeface="Times New Roman" panose="02020603050405020304" pitchFamily="18" charset="0"/>
              </a:rPr>
              <a:t>grup</a:t>
            </a:r>
            <a:r>
              <a:rPr lang="en-GB" sz="1450" i="1" dirty="0">
                <a:latin typeface="Times New Roman" panose="02020603050405020304" pitchFamily="18" charset="0"/>
                <a:cs typeface="Times New Roman" panose="02020603050405020304" pitchFamily="18" charset="0"/>
              </a:rPr>
              <a:t> </a:t>
            </a:r>
            <a:r>
              <a:rPr lang="en-GB" sz="1450" dirty="0">
                <a:latin typeface="Times New Roman" panose="02020603050405020304" pitchFamily="18" charset="0"/>
                <a:cs typeface="Times New Roman" panose="02020603050405020304" pitchFamily="18" charset="0"/>
              </a:rPr>
              <a:t>[Online]. Available at &lt;https://www.campuscluj.ro/campus/1717-instrumente-de-studiu-online-studiul-in-grup.html&gt; [Accessed on 7th of January, 2018, 18:30].</a:t>
            </a:r>
            <a:endParaRPr lang="en-US" sz="145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GB" sz="1450" dirty="0" err="1">
                <a:latin typeface="Times New Roman" panose="02020603050405020304" pitchFamily="18" charset="0"/>
                <a:cs typeface="Times New Roman" panose="02020603050405020304" pitchFamily="18" charset="0"/>
              </a:rPr>
              <a:t>Malamed</a:t>
            </a:r>
            <a:r>
              <a:rPr lang="en-GB" sz="1450" dirty="0">
                <a:latin typeface="Times New Roman" panose="02020603050405020304" pitchFamily="18" charset="0"/>
                <a:cs typeface="Times New Roman" panose="02020603050405020304" pitchFamily="18" charset="0"/>
              </a:rPr>
              <a:t>, C., 2011. </a:t>
            </a:r>
            <a:r>
              <a:rPr lang="en-GB" sz="1450" i="1" dirty="0">
                <a:latin typeface="Times New Roman" panose="02020603050405020304" pitchFamily="18" charset="0"/>
                <a:cs typeface="Times New Roman" panose="02020603050405020304" pitchFamily="18" charset="0"/>
              </a:rPr>
              <a:t>E-learning industry </a:t>
            </a:r>
            <a:r>
              <a:rPr lang="en-GB" sz="1450" dirty="0">
                <a:latin typeface="Times New Roman" panose="02020603050405020304" pitchFamily="18" charset="0"/>
                <a:cs typeface="Times New Roman" panose="02020603050405020304" pitchFamily="18" charset="0"/>
              </a:rPr>
              <a:t>[Online]. Available at &lt;http://theelearningcoach.com/?utm_campaign=elearningindustry.com&amp;utm_source=%2Ftop-10-must-read-elearning-blogs&amp;utm_medium=link&gt; [Accessed on 7th of January, 2018, 17:43].</a:t>
            </a:r>
            <a:endParaRPr lang="en-US" sz="145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GB" sz="1450" dirty="0">
                <a:latin typeface="Times New Roman" panose="02020603050405020304" pitchFamily="18" charset="0"/>
                <a:cs typeface="Times New Roman" panose="02020603050405020304" pitchFamily="18" charset="0"/>
              </a:rPr>
              <a:t>Mayer, R., </a:t>
            </a:r>
            <a:r>
              <a:rPr lang="en-GB" sz="1450" i="1" dirty="0">
                <a:latin typeface="Times New Roman" panose="02020603050405020304" pitchFamily="18" charset="0"/>
                <a:cs typeface="Times New Roman" panose="02020603050405020304" pitchFamily="18" charset="0"/>
              </a:rPr>
              <a:t>Learning in </a:t>
            </a:r>
            <a:r>
              <a:rPr lang="en-GB" sz="1450" i="1" dirty="0" err="1">
                <a:latin typeface="Times New Roman" panose="02020603050405020304" pitchFamily="18" charset="0"/>
                <a:cs typeface="Times New Roman" panose="02020603050405020304" pitchFamily="18" charset="0"/>
              </a:rPr>
              <a:t>Encyclopedia</a:t>
            </a:r>
            <a:r>
              <a:rPr lang="en-GB" sz="1450" i="1" dirty="0">
                <a:latin typeface="Times New Roman" panose="02020603050405020304" pitchFamily="18" charset="0"/>
                <a:cs typeface="Times New Roman" panose="02020603050405020304" pitchFamily="18" charset="0"/>
              </a:rPr>
              <a:t> of Educational Research</a:t>
            </a:r>
            <a:r>
              <a:rPr lang="en-GB" sz="1450" dirty="0">
                <a:latin typeface="Times New Roman" panose="02020603050405020304" pitchFamily="18" charset="0"/>
                <a:cs typeface="Times New Roman" panose="02020603050405020304" pitchFamily="18" charset="0"/>
              </a:rPr>
              <a:t> [Online]. Available at &lt;http://theelearningcoach.com/learning/10-definitions-learning/&gt; [Accessed on 14th of January 2018].</a:t>
            </a:r>
            <a:endParaRPr lang="en-US" sz="145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GB" sz="1450" dirty="0" err="1">
                <a:latin typeface="Times New Roman" panose="02020603050405020304" pitchFamily="18" charset="0"/>
                <a:cs typeface="Times New Roman" panose="02020603050405020304" pitchFamily="18" charset="0"/>
              </a:rPr>
              <a:t>Mijatović</a:t>
            </a:r>
            <a:r>
              <a:rPr lang="en-GB" sz="1450" dirty="0">
                <a:latin typeface="Times New Roman" panose="02020603050405020304" pitchFamily="18" charset="0"/>
                <a:cs typeface="Times New Roman" panose="02020603050405020304" pitchFamily="18" charset="0"/>
              </a:rPr>
              <a:t>, I., </a:t>
            </a:r>
            <a:r>
              <a:rPr lang="en-GB" sz="1450" dirty="0" err="1">
                <a:latin typeface="Times New Roman" panose="02020603050405020304" pitchFamily="18" charset="0"/>
                <a:cs typeface="Times New Roman" panose="02020603050405020304" pitchFamily="18" charset="0"/>
              </a:rPr>
              <a:t>Tošić</a:t>
            </a:r>
            <a:r>
              <a:rPr lang="en-GB" sz="1450" dirty="0">
                <a:latin typeface="Times New Roman" panose="02020603050405020304" pitchFamily="18" charset="0"/>
                <a:cs typeface="Times New Roman" panose="02020603050405020304" pitchFamily="18" charset="0"/>
              </a:rPr>
              <a:t>, B. and </a:t>
            </a:r>
            <a:r>
              <a:rPr lang="en-GB" sz="1450" dirty="0" err="1">
                <a:latin typeface="Times New Roman" panose="02020603050405020304" pitchFamily="18" charset="0"/>
                <a:cs typeface="Times New Roman" panose="02020603050405020304" pitchFamily="18" charset="0"/>
              </a:rPr>
              <a:t>Jovanović</a:t>
            </a:r>
            <a:r>
              <a:rPr lang="en-GB" sz="1450" dirty="0">
                <a:latin typeface="Times New Roman" panose="02020603050405020304" pitchFamily="18" charset="0"/>
                <a:cs typeface="Times New Roman" panose="02020603050405020304" pitchFamily="18" charset="0"/>
              </a:rPr>
              <a:t>, M., 2019. The Acquiring of the Knowledge about Standards in the Digital Era. </a:t>
            </a:r>
            <a:r>
              <a:rPr lang="en-GB" sz="1450" i="1" dirty="0" err="1">
                <a:latin typeface="Times New Roman" panose="02020603050405020304" pitchFamily="18" charset="0"/>
                <a:cs typeface="Times New Roman" panose="02020603050405020304" pitchFamily="18" charset="0"/>
              </a:rPr>
              <a:t>Amfiteatru</a:t>
            </a:r>
            <a:r>
              <a:rPr lang="en-GB" sz="1450" i="1" dirty="0">
                <a:latin typeface="Times New Roman" panose="02020603050405020304" pitchFamily="18" charset="0"/>
                <a:cs typeface="Times New Roman" panose="02020603050405020304" pitchFamily="18" charset="0"/>
              </a:rPr>
              <a:t> Economic</a:t>
            </a:r>
            <a:r>
              <a:rPr lang="en-GB" sz="1450" dirty="0">
                <a:latin typeface="Times New Roman" panose="02020603050405020304" pitchFamily="18" charset="0"/>
                <a:cs typeface="Times New Roman" panose="02020603050405020304" pitchFamily="18" charset="0"/>
              </a:rPr>
              <a:t>, 21(51), pp. 427-441.</a:t>
            </a:r>
            <a:endParaRPr lang="en-US" sz="145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GB" sz="1450" dirty="0" err="1">
                <a:latin typeface="Times New Roman" panose="02020603050405020304" pitchFamily="18" charset="0"/>
                <a:cs typeface="Times New Roman" panose="02020603050405020304" pitchFamily="18" charset="0"/>
              </a:rPr>
              <a:t>Onete</a:t>
            </a:r>
            <a:r>
              <a:rPr lang="en-GB" sz="1450" dirty="0">
                <a:latin typeface="Times New Roman" panose="02020603050405020304" pitchFamily="18" charset="0"/>
                <a:cs typeface="Times New Roman" panose="02020603050405020304" pitchFamily="18" charset="0"/>
              </a:rPr>
              <a:t>, B., Dina, R., </a:t>
            </a:r>
            <a:r>
              <a:rPr lang="en-GB" sz="1450" dirty="0" err="1">
                <a:latin typeface="Times New Roman" panose="02020603050405020304" pitchFamily="18" charset="0"/>
                <a:cs typeface="Times New Roman" panose="02020603050405020304" pitchFamily="18" charset="0"/>
              </a:rPr>
              <a:t>Negoi</a:t>
            </a:r>
            <a:r>
              <a:rPr lang="en-GB" sz="1450" dirty="0">
                <a:latin typeface="Times New Roman" panose="02020603050405020304" pitchFamily="18" charset="0"/>
                <a:cs typeface="Times New Roman" panose="02020603050405020304" pitchFamily="18" charset="0"/>
              </a:rPr>
              <a:t>, R., 2016. “Estimating the Importance of Social Media in Consumers’ Education and Information Using New Techniques”. </a:t>
            </a:r>
            <a:r>
              <a:rPr lang="en-GB" sz="1450" i="1" dirty="0" err="1">
                <a:latin typeface="Times New Roman" panose="02020603050405020304" pitchFamily="18" charset="0"/>
                <a:cs typeface="Times New Roman" panose="02020603050405020304" pitchFamily="18" charset="0"/>
              </a:rPr>
              <a:t>Amfiteatru</a:t>
            </a:r>
            <a:r>
              <a:rPr lang="en-GB" sz="1450" i="1" dirty="0">
                <a:latin typeface="Times New Roman" panose="02020603050405020304" pitchFamily="18" charset="0"/>
                <a:cs typeface="Times New Roman" panose="02020603050405020304" pitchFamily="18" charset="0"/>
              </a:rPr>
              <a:t> Economic Press</a:t>
            </a:r>
            <a:r>
              <a:rPr lang="en-GB" sz="1450" dirty="0">
                <a:latin typeface="Times New Roman" panose="02020603050405020304" pitchFamily="18" charset="0"/>
                <a:cs typeface="Times New Roman" panose="02020603050405020304" pitchFamily="18" charset="0"/>
              </a:rPr>
              <a:t>, Bucharest, Vol. XIII, Special no. 5, page 736.</a:t>
            </a:r>
            <a:endParaRPr lang="en-US" sz="145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GB" sz="1450" dirty="0" err="1">
                <a:latin typeface="Times New Roman" panose="02020603050405020304" pitchFamily="18" charset="0"/>
                <a:cs typeface="Times New Roman" panose="02020603050405020304" pitchFamily="18" charset="0"/>
              </a:rPr>
              <a:t>Onete</a:t>
            </a:r>
            <a:r>
              <a:rPr lang="en-GB" sz="1450" dirty="0">
                <a:latin typeface="Times New Roman" panose="02020603050405020304" pitchFamily="18" charset="0"/>
                <a:cs typeface="Times New Roman" panose="02020603050405020304" pitchFamily="18" charset="0"/>
              </a:rPr>
              <a:t>, B., </a:t>
            </a:r>
            <a:r>
              <a:rPr lang="en-GB" sz="1450" dirty="0" err="1">
                <a:latin typeface="Times New Roman" panose="02020603050405020304" pitchFamily="18" charset="0"/>
                <a:cs typeface="Times New Roman" panose="02020603050405020304" pitchFamily="18" charset="0"/>
              </a:rPr>
              <a:t>Pleșea</a:t>
            </a:r>
            <a:r>
              <a:rPr lang="en-GB" sz="1450" dirty="0">
                <a:latin typeface="Times New Roman" panose="02020603050405020304" pitchFamily="18" charset="0"/>
                <a:cs typeface="Times New Roman" panose="02020603050405020304" pitchFamily="18" charset="0"/>
              </a:rPr>
              <a:t>, D., Teodorescu, I., </a:t>
            </a:r>
            <a:r>
              <a:rPr lang="en-GB" sz="1450" dirty="0" err="1">
                <a:latin typeface="Times New Roman" panose="02020603050405020304" pitchFamily="18" charset="0"/>
                <a:cs typeface="Times New Roman" panose="02020603050405020304" pitchFamily="18" charset="0"/>
              </a:rPr>
              <a:t>Cîrstea</a:t>
            </a:r>
            <a:r>
              <a:rPr lang="en-GB" sz="1450" dirty="0">
                <a:latin typeface="Times New Roman" panose="02020603050405020304" pitchFamily="18" charset="0"/>
                <a:cs typeface="Times New Roman" panose="02020603050405020304" pitchFamily="18" charset="0"/>
              </a:rPr>
              <a:t>, A., 2013. Evolutions and Opportunities of Business Education in the Context of Educational Reform from the Digital Age. </a:t>
            </a:r>
            <a:r>
              <a:rPr lang="en-GB" sz="1450" i="1" dirty="0" err="1">
                <a:latin typeface="Times New Roman" panose="02020603050405020304" pitchFamily="18" charset="0"/>
                <a:cs typeface="Times New Roman" panose="02020603050405020304" pitchFamily="18" charset="0"/>
              </a:rPr>
              <a:t>Amfiteatru</a:t>
            </a:r>
            <a:r>
              <a:rPr lang="en-GB" sz="1450" i="1" dirty="0">
                <a:latin typeface="Times New Roman" panose="02020603050405020304" pitchFamily="18" charset="0"/>
                <a:cs typeface="Times New Roman" panose="02020603050405020304" pitchFamily="18" charset="0"/>
              </a:rPr>
              <a:t> Economic Press</a:t>
            </a:r>
            <a:r>
              <a:rPr lang="en-GB" sz="1450" dirty="0">
                <a:latin typeface="Times New Roman" panose="02020603050405020304" pitchFamily="18" charset="0"/>
                <a:cs typeface="Times New Roman" panose="02020603050405020304" pitchFamily="18" charset="0"/>
              </a:rPr>
              <a:t>, Bucharest, Vol. XVI, </a:t>
            </a:r>
            <a:r>
              <a:rPr lang="en-GB" sz="1450" dirty="0" err="1">
                <a:latin typeface="Times New Roman" panose="02020603050405020304" pitchFamily="18" charset="0"/>
                <a:cs typeface="Times New Roman" panose="02020603050405020304" pitchFamily="18" charset="0"/>
              </a:rPr>
              <a:t>Nr</a:t>
            </a:r>
            <a:r>
              <a:rPr lang="en-GB" sz="1450" dirty="0">
                <a:latin typeface="Times New Roman" panose="02020603050405020304" pitchFamily="18" charset="0"/>
                <a:cs typeface="Times New Roman" panose="02020603050405020304" pitchFamily="18" charset="0"/>
              </a:rPr>
              <a:t>. 37, page 752.</a:t>
            </a:r>
            <a:endParaRPr lang="en-US" sz="145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GB" sz="1450" dirty="0" err="1">
                <a:latin typeface="Times New Roman" panose="02020603050405020304" pitchFamily="18" charset="0"/>
                <a:cs typeface="Times New Roman" panose="02020603050405020304" pitchFamily="18" charset="0"/>
              </a:rPr>
              <a:t>Onete</a:t>
            </a:r>
            <a:r>
              <a:rPr lang="en-GB" sz="1450" dirty="0">
                <a:latin typeface="Times New Roman" panose="02020603050405020304" pitchFamily="18" charset="0"/>
                <a:cs typeface="Times New Roman" panose="02020603050405020304" pitchFamily="18" charset="0"/>
              </a:rPr>
              <a:t>, B., Dina, R., </a:t>
            </a:r>
            <a:r>
              <a:rPr lang="en-GB" sz="1450" dirty="0" err="1">
                <a:latin typeface="Times New Roman" panose="02020603050405020304" pitchFamily="18" charset="0"/>
                <a:cs typeface="Times New Roman" panose="02020603050405020304" pitchFamily="18" charset="0"/>
              </a:rPr>
              <a:t>Negoi</a:t>
            </a:r>
            <a:r>
              <a:rPr lang="en-GB" sz="1450" dirty="0">
                <a:latin typeface="Times New Roman" panose="02020603050405020304" pitchFamily="18" charset="0"/>
                <a:cs typeface="Times New Roman" panose="02020603050405020304" pitchFamily="18" charset="0"/>
              </a:rPr>
              <a:t>, R., 2016. Estimating the Importance of Social Media in Consumers’ Education and Information Using New Techniques. </a:t>
            </a:r>
            <a:r>
              <a:rPr lang="en-GB" sz="1450" i="1" dirty="0" err="1">
                <a:latin typeface="Times New Roman" panose="02020603050405020304" pitchFamily="18" charset="0"/>
                <a:cs typeface="Times New Roman" panose="02020603050405020304" pitchFamily="18" charset="0"/>
              </a:rPr>
              <a:t>Amfiteatru</a:t>
            </a:r>
            <a:r>
              <a:rPr lang="en-GB" sz="1450" i="1" dirty="0">
                <a:latin typeface="Times New Roman" panose="02020603050405020304" pitchFamily="18" charset="0"/>
                <a:cs typeface="Times New Roman" panose="02020603050405020304" pitchFamily="18" charset="0"/>
              </a:rPr>
              <a:t> Economic Press</a:t>
            </a:r>
            <a:r>
              <a:rPr lang="en-GB" sz="1450" dirty="0">
                <a:latin typeface="Times New Roman" panose="02020603050405020304" pitchFamily="18" charset="0"/>
                <a:cs typeface="Times New Roman" panose="02020603050405020304" pitchFamily="18" charset="0"/>
              </a:rPr>
              <a:t>, Bucharest, Vol. XIII, Special no. 5, page 737.</a:t>
            </a:r>
            <a:endParaRPr lang="en-US" sz="145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GB" sz="1450" dirty="0">
                <a:latin typeface="Times New Roman" panose="02020603050405020304" pitchFamily="18" charset="0"/>
                <a:cs typeface="Times New Roman" panose="02020603050405020304" pitchFamily="18" charset="0"/>
              </a:rPr>
              <a:t>Pappas, C., 2013. </a:t>
            </a:r>
            <a:r>
              <a:rPr lang="en-GB" sz="1450" i="1" dirty="0">
                <a:latin typeface="Times New Roman" panose="02020603050405020304" pitchFamily="18" charset="0"/>
                <a:cs typeface="Times New Roman" panose="02020603050405020304" pitchFamily="18" charset="0"/>
              </a:rPr>
              <a:t>Top 10 Must Read eLearning Blogs </a:t>
            </a:r>
            <a:r>
              <a:rPr lang="en-GB" sz="1450" dirty="0">
                <a:latin typeface="Times New Roman" panose="02020603050405020304" pitchFamily="18" charset="0"/>
                <a:cs typeface="Times New Roman" panose="02020603050405020304" pitchFamily="18" charset="0"/>
              </a:rPr>
              <a:t>[Online]. Available at &lt;https://elearningindustry.com/top-10-must-read-elearning-blogs&gt; [Accessed on 7th of January, 2018, 21:20].</a:t>
            </a:r>
            <a:endParaRPr lang="en-US" sz="145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GB" sz="1450" dirty="0">
                <a:latin typeface="Times New Roman" panose="02020603050405020304" pitchFamily="18" charset="0"/>
                <a:cs typeface="Times New Roman" panose="02020603050405020304" pitchFamily="18" charset="0"/>
              </a:rPr>
              <a:t>Tang, E., Lam, C., 2012. “Building an effective online learning community (OLC) in blog-based teaching portfolios, in Internet and Higher Education”. </a:t>
            </a:r>
            <a:r>
              <a:rPr lang="en-GB" sz="1450" i="1" dirty="0">
                <a:latin typeface="Times New Roman" panose="02020603050405020304" pitchFamily="18" charset="0"/>
                <a:cs typeface="Times New Roman" panose="02020603050405020304" pitchFamily="18" charset="0"/>
              </a:rPr>
              <a:t>Elsevier Press</a:t>
            </a:r>
            <a:r>
              <a:rPr lang="en-GB" sz="1450" dirty="0">
                <a:latin typeface="Times New Roman" panose="02020603050405020304" pitchFamily="18" charset="0"/>
                <a:cs typeface="Times New Roman" panose="02020603050405020304" pitchFamily="18" charset="0"/>
              </a:rPr>
              <a:t>, Hong Kong, page 79.</a:t>
            </a:r>
            <a:endParaRPr lang="en-US" sz="145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GB" sz="1450" dirty="0">
                <a:latin typeface="Times New Roman" panose="02020603050405020304" pitchFamily="18" charset="0"/>
                <a:cs typeface="Times New Roman" panose="02020603050405020304" pitchFamily="18" charset="0"/>
              </a:rPr>
              <a:t>The National Statistics Institute. </a:t>
            </a:r>
            <a:r>
              <a:rPr lang="en-GB" sz="1450" i="1" dirty="0">
                <a:latin typeface="Times New Roman" panose="02020603050405020304" pitchFamily="18" charset="0"/>
                <a:cs typeface="Times New Roman" panose="02020603050405020304" pitchFamily="18" charset="0"/>
              </a:rPr>
              <a:t>Number of students in Romania by cities</a:t>
            </a:r>
            <a:r>
              <a:rPr lang="en-GB" sz="1450" dirty="0">
                <a:latin typeface="Times New Roman" panose="02020603050405020304" pitchFamily="18" charset="0"/>
                <a:cs typeface="Times New Roman" panose="02020603050405020304" pitchFamily="18" charset="0"/>
              </a:rPr>
              <a:t> [Online]. Available at “http://statistici.insse.ro/shop/</a:t>
            </a:r>
            <a:r>
              <a:rPr lang="en-GB" sz="1450" dirty="0" err="1">
                <a:latin typeface="Times New Roman" panose="02020603050405020304" pitchFamily="18" charset="0"/>
                <a:cs typeface="Times New Roman" panose="02020603050405020304" pitchFamily="18" charset="0"/>
              </a:rPr>
              <a:t>index.jsp?page</a:t>
            </a:r>
            <a:r>
              <a:rPr lang="en-GB" sz="1450" dirty="0">
                <a:latin typeface="Times New Roman" panose="02020603050405020304" pitchFamily="18" charset="0"/>
                <a:cs typeface="Times New Roman" panose="02020603050405020304" pitchFamily="18" charset="0"/>
              </a:rPr>
              <a:t>=tempo3&amp;lang=</a:t>
            </a:r>
            <a:r>
              <a:rPr lang="en-GB" sz="1450" dirty="0" err="1">
                <a:latin typeface="Times New Roman" panose="02020603050405020304" pitchFamily="18" charset="0"/>
                <a:cs typeface="Times New Roman" panose="02020603050405020304" pitchFamily="18" charset="0"/>
              </a:rPr>
              <a:t>ro&amp;ind</a:t>
            </a:r>
            <a:r>
              <a:rPr lang="en-GB" sz="1450" dirty="0">
                <a:latin typeface="Times New Roman" panose="02020603050405020304" pitchFamily="18" charset="0"/>
                <a:cs typeface="Times New Roman" panose="02020603050405020304" pitchFamily="18" charset="0"/>
              </a:rPr>
              <a:t>=SCL103L” [Accessed on 26th of January, 2018].</a:t>
            </a:r>
            <a:endParaRPr lang="en-US" sz="145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GB" sz="1450" dirty="0">
                <a:latin typeface="Times New Roman" panose="02020603050405020304" pitchFamily="18" charset="0"/>
                <a:cs typeface="Times New Roman" panose="02020603050405020304" pitchFamily="18" charset="0"/>
              </a:rPr>
              <a:t>The National Statistics Institute. </a:t>
            </a:r>
            <a:r>
              <a:rPr lang="en-GB" sz="1450" i="1" dirty="0">
                <a:latin typeface="Times New Roman" panose="02020603050405020304" pitchFamily="18" charset="0"/>
                <a:cs typeface="Times New Roman" panose="02020603050405020304" pitchFamily="18" charset="0"/>
              </a:rPr>
              <a:t>Number of students in public institutions</a:t>
            </a:r>
            <a:r>
              <a:rPr lang="en-GB" sz="1450" dirty="0">
                <a:latin typeface="Times New Roman" panose="02020603050405020304" pitchFamily="18" charset="0"/>
                <a:cs typeface="Times New Roman" panose="02020603050405020304" pitchFamily="18" charset="0"/>
              </a:rPr>
              <a:t> [Online]. Available at “http://statistici.insse.ro/shop/</a:t>
            </a:r>
            <a:r>
              <a:rPr lang="en-GB" sz="1450" dirty="0" err="1">
                <a:latin typeface="Times New Roman" panose="02020603050405020304" pitchFamily="18" charset="0"/>
                <a:cs typeface="Times New Roman" panose="02020603050405020304" pitchFamily="18" charset="0"/>
              </a:rPr>
              <a:t>index.jsp?page</a:t>
            </a:r>
            <a:r>
              <a:rPr lang="en-GB" sz="1450" dirty="0">
                <a:latin typeface="Times New Roman" panose="02020603050405020304" pitchFamily="18" charset="0"/>
                <a:cs typeface="Times New Roman" panose="02020603050405020304" pitchFamily="18" charset="0"/>
              </a:rPr>
              <a:t>=tempo3&amp;lang=</a:t>
            </a:r>
            <a:r>
              <a:rPr lang="en-GB" sz="1450" dirty="0" err="1">
                <a:latin typeface="Times New Roman" panose="02020603050405020304" pitchFamily="18" charset="0"/>
                <a:cs typeface="Times New Roman" panose="02020603050405020304" pitchFamily="18" charset="0"/>
              </a:rPr>
              <a:t>ro&amp;ind</a:t>
            </a:r>
            <a:r>
              <a:rPr lang="en-GB" sz="1450" dirty="0">
                <a:latin typeface="Times New Roman" panose="02020603050405020304" pitchFamily="18" charset="0"/>
                <a:cs typeface="Times New Roman" panose="02020603050405020304" pitchFamily="18" charset="0"/>
              </a:rPr>
              <a:t>=SCL103H” [Accessed on 26th of January, 2018].</a:t>
            </a:r>
            <a:endParaRPr lang="en-US" sz="145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GB" sz="1450" dirty="0">
                <a:latin typeface="Times New Roman" panose="02020603050405020304" pitchFamily="18" charset="0"/>
                <a:cs typeface="Times New Roman" panose="02020603050405020304" pitchFamily="18" charset="0"/>
              </a:rPr>
              <a:t>The National Statistics Institute. </a:t>
            </a:r>
            <a:r>
              <a:rPr lang="en-GB" sz="1450" i="1" dirty="0">
                <a:latin typeface="Times New Roman" panose="02020603050405020304" pitchFamily="18" charset="0"/>
                <a:cs typeface="Times New Roman" panose="02020603050405020304" pitchFamily="18" charset="0"/>
              </a:rPr>
              <a:t>Number of faculties in Romania</a:t>
            </a:r>
            <a:r>
              <a:rPr lang="en-GB" sz="1450" dirty="0">
                <a:latin typeface="Times New Roman" panose="02020603050405020304" pitchFamily="18" charset="0"/>
                <a:cs typeface="Times New Roman" panose="02020603050405020304" pitchFamily="18" charset="0"/>
              </a:rPr>
              <a:t> [Online]. Available at “http://statistici.insse.ro/shop/</a:t>
            </a:r>
            <a:r>
              <a:rPr lang="en-GB" sz="1450" dirty="0" err="1">
                <a:latin typeface="Times New Roman" panose="02020603050405020304" pitchFamily="18" charset="0"/>
                <a:cs typeface="Times New Roman" panose="02020603050405020304" pitchFamily="18" charset="0"/>
              </a:rPr>
              <a:t>index.jsp?page</a:t>
            </a:r>
            <a:r>
              <a:rPr lang="en-GB" sz="1450" dirty="0">
                <a:latin typeface="Times New Roman" panose="02020603050405020304" pitchFamily="18" charset="0"/>
                <a:cs typeface="Times New Roman" panose="02020603050405020304" pitchFamily="18" charset="0"/>
              </a:rPr>
              <a:t>=tempo3&amp;lang=</a:t>
            </a:r>
            <a:r>
              <a:rPr lang="en-GB" sz="1450" dirty="0" err="1">
                <a:latin typeface="Times New Roman" panose="02020603050405020304" pitchFamily="18" charset="0"/>
                <a:cs typeface="Times New Roman" panose="02020603050405020304" pitchFamily="18" charset="0"/>
              </a:rPr>
              <a:t>ro&amp;ind</a:t>
            </a:r>
            <a:r>
              <a:rPr lang="en-GB" sz="1450" dirty="0">
                <a:latin typeface="Times New Roman" panose="02020603050405020304" pitchFamily="18" charset="0"/>
                <a:cs typeface="Times New Roman" panose="02020603050405020304" pitchFamily="18" charset="0"/>
              </a:rPr>
              <a:t>=SCL101E” [Accessed on 26th of January, 2018].</a:t>
            </a:r>
            <a:endParaRPr lang="en-US" sz="14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03163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2437</Words>
  <Application>Microsoft Office PowerPoint</Application>
  <PresentationFormat>Custom</PresentationFormat>
  <Paragraphs>64</Paragraphs>
  <Slides>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vt:i4>
      </vt:variant>
    </vt:vector>
  </HeadingPairs>
  <TitlesOfParts>
    <vt:vector size="8" baseType="lpstr">
      <vt:lpstr>Arial</vt:lpstr>
      <vt:lpstr>Calibri</vt:lpstr>
      <vt:lpstr>Calibri Light</vt:lpstr>
      <vt:lpstr>Impact</vt:lpstr>
      <vt:lpstr>Times New Roman</vt:lpstr>
      <vt:lpstr>Office Theme</vt:lpstr>
      <vt:lpstr>1_Office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razvi</dc:creator>
  <cp:lastModifiedBy>Sonia Budz</cp:lastModifiedBy>
  <cp:revision>9</cp:revision>
  <cp:lastPrinted>2020-05-30T14:31:15Z</cp:lastPrinted>
  <dcterms:created xsi:type="dcterms:W3CDTF">2019-05-08T09:08:28Z</dcterms:created>
  <dcterms:modified xsi:type="dcterms:W3CDTF">2020-05-30T14:44:17Z</dcterms:modified>
</cp:coreProperties>
</file>